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diagrams/drawing2.xml" ContentType="application/vnd.ms-office.drawingml.diagramDrawing+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Default Extension="ppt" ContentType="application/vnd.ms-powerpoint"/>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Default Extension="pptx" ContentType="application/vnd.openxmlformats-officedocument.presentationml.presentation"/>
  <Override PartName="/ppt/diagrams/layout3.xml" ContentType="application/vnd.openxmlformats-officedocument.drawingml.diagramLayout+xml"/>
  <Override PartName="/ppt/diagrams/data4.xml" ContentType="application/vnd.openxmlformats-officedocument.drawingml.diagramData+xml"/>
  <Override PartName="/ppt/diagrams/colors6.xml" ContentType="application/vnd.openxmlformats-officedocument.drawingml.diagramCol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9"/>
  </p:notesMasterIdLst>
  <p:sldIdLst>
    <p:sldId id="256" r:id="rId2"/>
    <p:sldId id="258" r:id="rId3"/>
    <p:sldId id="262" r:id="rId4"/>
    <p:sldId id="259" r:id="rId5"/>
    <p:sldId id="263" r:id="rId6"/>
    <p:sldId id="264" r:id="rId7"/>
    <p:sldId id="265" r:id="rId8"/>
    <p:sldId id="266" r:id="rId9"/>
    <p:sldId id="267" r:id="rId10"/>
    <p:sldId id="268" r:id="rId11"/>
    <p:sldId id="269" r:id="rId12"/>
    <p:sldId id="270" r:id="rId13"/>
    <p:sldId id="271" r:id="rId14"/>
    <p:sldId id="272" r:id="rId15"/>
    <p:sldId id="274" r:id="rId16"/>
    <p:sldId id="273" r:id="rId17"/>
    <p:sldId id="275" r:id="rId18"/>
    <p:sldId id="276" r:id="rId19"/>
    <p:sldId id="277" r:id="rId20"/>
    <p:sldId id="279" r:id="rId21"/>
    <p:sldId id="280" r:id="rId22"/>
    <p:sldId id="281" r:id="rId23"/>
    <p:sldId id="282" r:id="rId24"/>
    <p:sldId id="283" r:id="rId25"/>
    <p:sldId id="284" r:id="rId26"/>
    <p:sldId id="285" r:id="rId27"/>
    <p:sldId id="286" r:id="rId28"/>
    <p:sldId id="291" r:id="rId29"/>
    <p:sldId id="287" r:id="rId30"/>
    <p:sldId id="288" r:id="rId31"/>
    <p:sldId id="295" r:id="rId32"/>
    <p:sldId id="324" r:id="rId33"/>
    <p:sldId id="297" r:id="rId34"/>
    <p:sldId id="296" r:id="rId35"/>
    <p:sldId id="290" r:id="rId36"/>
    <p:sldId id="300" r:id="rId37"/>
    <p:sldId id="299" r:id="rId38"/>
    <p:sldId id="301" r:id="rId39"/>
    <p:sldId id="302" r:id="rId40"/>
    <p:sldId id="303" r:id="rId41"/>
    <p:sldId id="289" r:id="rId42"/>
    <p:sldId id="304" r:id="rId43"/>
    <p:sldId id="305" r:id="rId44"/>
    <p:sldId id="306" r:id="rId45"/>
    <p:sldId id="307" r:id="rId46"/>
    <p:sldId id="308" r:id="rId47"/>
    <p:sldId id="309" r:id="rId48"/>
    <p:sldId id="310" r:id="rId49"/>
    <p:sldId id="311" r:id="rId50"/>
    <p:sldId id="312" r:id="rId51"/>
    <p:sldId id="313" r:id="rId52"/>
    <p:sldId id="314" r:id="rId53"/>
    <p:sldId id="315" r:id="rId54"/>
    <p:sldId id="316" r:id="rId55"/>
    <p:sldId id="317" r:id="rId56"/>
    <p:sldId id="319" r:id="rId57"/>
    <p:sldId id="318" r:id="rId58"/>
    <p:sldId id="325" r:id="rId59"/>
    <p:sldId id="326" r:id="rId60"/>
    <p:sldId id="320" r:id="rId61"/>
    <p:sldId id="321" r:id="rId62"/>
    <p:sldId id="322" r:id="rId63"/>
    <p:sldId id="323" r:id="rId64"/>
    <p:sldId id="327" r:id="rId65"/>
    <p:sldId id="328" r:id="rId66"/>
    <p:sldId id="329" r:id="rId67"/>
    <p:sldId id="330" r:id="rId68"/>
  </p:sldIdLst>
  <p:sldSz cx="6858000" cy="9144000" type="screen4x3"/>
  <p:notesSz cx="6858000" cy="9144000"/>
  <p:custShowLst>
    <p:custShow name="A komplexitas vizsgalasa" id="0">
      <p:sldLst>
        <p:sld r:id="rId9"/>
        <p:sld r:id="rId10"/>
        <p:sld r:id="rId11"/>
        <p:sld r:id="rId12"/>
        <p:sld r:id="rId13"/>
        <p:sld r:id="rId14"/>
      </p:sldLst>
    </p:custShow>
    <p:custShow name="Feladatok iranyitott utak prob" id="1">
      <p:sldLst>
        <p:sld r:id="rId17"/>
      </p:sldLst>
    </p:custShow>
    <p:custShow name="Felvetheto problemak" id="2">
      <p:sldLst>
        <p:sld r:id="rId18"/>
      </p:sldLst>
    </p:custShow>
    <p:custShow name="egy csucsbol adott csucsba" id="3">
      <p:sldLst>
        <p:sld r:id="rId26"/>
        <p:sld r:id="rId27"/>
        <p:sld r:id="rId28"/>
      </p:sldLst>
    </p:custShow>
    <p:custShow name="melysegi" id="4">
      <p:sldLst>
        <p:sld r:id="rId35"/>
      </p:sldLst>
    </p:custShow>
    <p:custShow name="szelessegi" id="5">
      <p:sldLst>
        <p:sld r:id="rId32"/>
        <p:sld r:id="rId33"/>
        <p:sld r:id="rId34"/>
      </p:sldLst>
    </p:custShow>
    <p:custShow name="bellman_kalaba" id="6">
      <p:sldLst>
        <p:sld r:id="rId45"/>
        <p:sld r:id="rId46"/>
        <p:sld r:id="rId47"/>
        <p:sld r:id="rId48"/>
        <p:sld r:id="rId49"/>
        <p:sld r:id="rId50"/>
      </p:sldLst>
    </p:custShow>
    <p:custShow name="Irányított utak a gráfokban" id="7">
      <p:sldLst>
        <p:sld r:id="rId15"/>
        <p:sld r:id="rId16"/>
        <p:sld r:id="rId17"/>
        <p:sld r:id="rId18"/>
        <p:sld r:id="rId19"/>
        <p:sld r:id="rId20"/>
        <p:sld r:id="rId21"/>
        <p:sld r:id="rId22"/>
        <p:sld r:id="rId23"/>
        <p:sld r:id="rId24"/>
        <p:sld r:id="rId25"/>
        <p:sld r:id="rId26"/>
        <p:sld r:id="rId27"/>
        <p:sld r:id="rId28"/>
        <p:sld r:id="rId29"/>
        <p:sld r:id="rId30"/>
        <p:sld r:id="rId31"/>
        <p:sld r:id="rId32"/>
        <p:sld r:id="rId35"/>
        <p:sld r:id="rId34"/>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Lst>
    </p:custShow>
    <p:custShow name="Mas graffeldolgozo algor komp" id="8">
      <p:sldLst>
        <p:sld r:id="rId56"/>
        <p:sld r:id="rId57"/>
        <p:sld r:id="rId58"/>
        <p:sld r:id="rId61"/>
      </p:sldLst>
    </p:custShow>
    <p:custShow name="Moore Dijkstra" id="9">
      <p:sldLst>
        <p:sld r:id="rId37"/>
        <p:sld r:id="rId38"/>
        <p:sld r:id="rId39"/>
        <p:sld r:id="rId40"/>
        <p:sld r:id="rId41"/>
        <p:sld r:id="rId42"/>
        <p:sld r:id="rId43"/>
      </p:sldLst>
    </p:custShow>
  </p:custShowLst>
  <p:custDataLst>
    <p:tags r:id="rId7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AD00"/>
    <a:srgbClr val="F6B000"/>
    <a:srgbClr val="27C980"/>
    <a:srgbClr val="8A6300"/>
    <a:srgbClr val="FFFF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008" y="-144"/>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_rels/data2.xml.rels><?xml version="1.0" encoding="UTF-8" standalone="yes"?>
<Relationships xmlns="http://schemas.openxmlformats.org/package/2006/relationships"><Relationship Id="rId1" Type="http://schemas.openxmlformats.org/officeDocument/2006/relationships/slide" Target="../slides/slide23.xml"/></Relationships>
</file>

<file path=ppt/diagrams/_rels/data3.xml.rels><?xml version="1.0" encoding="UTF-8" standalone="yes"?>
<Relationships xmlns="http://schemas.openxmlformats.org/package/2006/relationships"><Relationship Id="rId1" Type="http://schemas.openxmlformats.org/officeDocument/2006/relationships/slide" Target="../slides/slide2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DFF7E4-3666-4487-BCC6-2E3ECB2FF7AC}"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3DC6697B-E163-43F7-B792-30734EA71E69}">
      <dgm:prSet phldrT="[Text]"/>
      <dgm:spPr/>
      <dgm:t>
        <a:bodyPr/>
        <a:lstStyle/>
        <a:p>
          <a:r>
            <a:rPr lang="hu-HU" dirty="0" smtClean="0"/>
            <a:t>Irányított utak optimalizálása az </a:t>
          </a:r>
          <a:endParaRPr lang="en-US" dirty="0" smtClean="0"/>
        </a:p>
        <a:p>
          <a:endParaRPr lang="en-US" dirty="0" smtClean="0"/>
        </a:p>
        <a:p>
          <a:endParaRPr lang="en-US" dirty="0" smtClean="0"/>
        </a:p>
        <a:p>
          <a:r>
            <a:rPr lang="hu-HU" dirty="0" smtClean="0"/>
            <a:t>hipotézisben</a:t>
          </a:r>
          <a:endParaRPr lang="en-US" dirty="0"/>
        </a:p>
      </dgm:t>
    </dgm:pt>
    <dgm:pt modelId="{2041A234-2977-497A-A2B4-F26714222FD8}" type="parTrans" cxnId="{B86CD604-04E0-44D5-BF31-3CD1EF0856CA}">
      <dgm:prSet/>
      <dgm:spPr/>
      <dgm:t>
        <a:bodyPr/>
        <a:lstStyle/>
        <a:p>
          <a:endParaRPr lang="en-US"/>
        </a:p>
      </dgm:t>
    </dgm:pt>
    <dgm:pt modelId="{DD5203EC-1807-4C6F-BFCF-069981E431EA}" type="sibTrans" cxnId="{B86CD604-04E0-44D5-BF31-3CD1EF0856CA}">
      <dgm:prSet/>
      <dgm:spPr/>
      <dgm:t>
        <a:bodyPr/>
        <a:lstStyle/>
        <a:p>
          <a:endParaRPr lang="en-US"/>
        </a:p>
      </dgm:t>
    </dgm:pt>
    <dgm:pt modelId="{F40A81DA-FE30-452D-8FD3-A171D4FD7909}">
      <dgm:prSet phldrT="[Text]" phldr="1"/>
      <dgm:spPr/>
      <dgm:t>
        <a:bodyPr/>
        <a:lstStyle/>
        <a:p>
          <a:endParaRPr lang="en-US" dirty="0"/>
        </a:p>
      </dgm:t>
    </dgm:pt>
    <dgm:pt modelId="{9FEFF531-3AB7-48B7-B5C0-12567E5D96C0}" type="parTrans" cxnId="{F4EDC4D6-879D-4D2B-B83F-04251AC4F2A3}">
      <dgm:prSet/>
      <dgm:spPr/>
      <dgm:t>
        <a:bodyPr/>
        <a:lstStyle/>
        <a:p>
          <a:endParaRPr lang="en-US"/>
        </a:p>
      </dgm:t>
    </dgm:pt>
    <dgm:pt modelId="{94A5DD6C-D5E0-420C-8581-54FBD825EC75}" type="sibTrans" cxnId="{F4EDC4D6-879D-4D2B-B83F-04251AC4F2A3}">
      <dgm:prSet/>
      <dgm:spPr/>
      <dgm:t>
        <a:bodyPr/>
        <a:lstStyle/>
        <a:p>
          <a:endParaRPr lang="en-US"/>
        </a:p>
      </dgm:t>
    </dgm:pt>
    <dgm:pt modelId="{DA2AF03F-B7FF-4CD3-B684-C588157F2057}">
      <dgm:prSet phldrT="[Text]"/>
      <dgm:spPr/>
      <dgm:t>
        <a:bodyPr/>
        <a:lstStyle/>
        <a:p>
          <a:r>
            <a:rPr lang="hu-HU" dirty="0" smtClean="0"/>
            <a:t>Minimális irányított utak a gráfban</a:t>
          </a:r>
          <a:endParaRPr lang="en-US" dirty="0"/>
        </a:p>
      </dgm:t>
    </dgm:pt>
    <dgm:pt modelId="{F16F5003-3639-491A-85D3-A2E403217A91}" type="parTrans" cxnId="{571F6CEA-6B1D-4B94-8D61-4F2F7282A47C}">
      <dgm:prSet/>
      <dgm:spPr/>
      <dgm:t>
        <a:bodyPr/>
        <a:lstStyle/>
        <a:p>
          <a:endParaRPr lang="en-US"/>
        </a:p>
      </dgm:t>
    </dgm:pt>
    <dgm:pt modelId="{B8E75333-7E11-4F41-B0A2-A278A093FB9B}" type="sibTrans" cxnId="{571F6CEA-6B1D-4B94-8D61-4F2F7282A47C}">
      <dgm:prSet/>
      <dgm:spPr/>
      <dgm:t>
        <a:bodyPr/>
        <a:lstStyle/>
        <a:p>
          <a:endParaRPr lang="en-US"/>
        </a:p>
      </dgm:t>
    </dgm:pt>
    <dgm:pt modelId="{E8C34DE3-A3EB-4354-A70D-2B89FE41B80F}" type="pres">
      <dgm:prSet presAssocID="{DBDFF7E4-3666-4487-BCC6-2E3ECB2FF7AC}" presName="Name0" presStyleCnt="0">
        <dgm:presLayoutVars>
          <dgm:chMax val="1"/>
          <dgm:dir/>
          <dgm:animLvl val="ctr"/>
          <dgm:resizeHandles val="exact"/>
        </dgm:presLayoutVars>
      </dgm:prSet>
      <dgm:spPr/>
      <dgm:t>
        <a:bodyPr/>
        <a:lstStyle/>
        <a:p>
          <a:endParaRPr lang="en-US"/>
        </a:p>
      </dgm:t>
    </dgm:pt>
    <dgm:pt modelId="{437356DF-55A2-4A6D-8FA8-349CF42F7609}" type="pres">
      <dgm:prSet presAssocID="{3DC6697B-E163-43F7-B792-30734EA71E69}" presName="centerShape" presStyleLbl="node0" presStyleIdx="0" presStyleCnt="1" custScaleX="143877" custScaleY="133219"/>
      <dgm:spPr/>
      <dgm:t>
        <a:bodyPr/>
        <a:lstStyle/>
        <a:p>
          <a:endParaRPr lang="en-US"/>
        </a:p>
      </dgm:t>
    </dgm:pt>
    <dgm:pt modelId="{EC856A3C-456D-4FDA-A0A3-9F3D089861FE}" type="pres">
      <dgm:prSet presAssocID="{F40A81DA-FE30-452D-8FD3-A171D4FD7909}" presName="node" presStyleLbl="node1" presStyleIdx="0" presStyleCnt="2">
        <dgm:presLayoutVars>
          <dgm:bulletEnabled val="1"/>
        </dgm:presLayoutVars>
      </dgm:prSet>
      <dgm:spPr>
        <a:prstGeom prst="downArrow">
          <a:avLst/>
        </a:prstGeom>
      </dgm:spPr>
      <dgm:t>
        <a:bodyPr/>
        <a:lstStyle/>
        <a:p>
          <a:endParaRPr lang="en-US"/>
        </a:p>
      </dgm:t>
    </dgm:pt>
    <dgm:pt modelId="{B582050E-0887-4869-BABD-F9262A0C79FC}" type="pres">
      <dgm:prSet presAssocID="{F40A81DA-FE30-452D-8FD3-A171D4FD7909}" presName="dummy" presStyleCnt="0"/>
      <dgm:spPr/>
    </dgm:pt>
    <dgm:pt modelId="{B26DDEA8-CAD8-4E9C-AF60-0CA09AC743AE}" type="pres">
      <dgm:prSet presAssocID="{94A5DD6C-D5E0-420C-8581-54FBD825EC75}" presName="sibTrans" presStyleLbl="sibTrans2D1" presStyleIdx="0" presStyleCnt="2"/>
      <dgm:spPr/>
      <dgm:t>
        <a:bodyPr/>
        <a:lstStyle/>
        <a:p>
          <a:endParaRPr lang="en-US"/>
        </a:p>
      </dgm:t>
    </dgm:pt>
    <dgm:pt modelId="{0188DADA-76B4-41DD-AC02-E0D09F2C6A41}" type="pres">
      <dgm:prSet presAssocID="{DA2AF03F-B7FF-4CD3-B684-C588157F2057}" presName="node" presStyleLbl="node1" presStyleIdx="1" presStyleCnt="2" custRadScaleRad="100116" custRadScaleInc="-149674">
        <dgm:presLayoutVars>
          <dgm:bulletEnabled val="1"/>
        </dgm:presLayoutVars>
      </dgm:prSet>
      <dgm:spPr/>
      <dgm:t>
        <a:bodyPr/>
        <a:lstStyle/>
        <a:p>
          <a:endParaRPr lang="en-US"/>
        </a:p>
      </dgm:t>
    </dgm:pt>
    <dgm:pt modelId="{8AE1F08F-AB77-45B5-9DE8-05059537428C}" type="pres">
      <dgm:prSet presAssocID="{DA2AF03F-B7FF-4CD3-B684-C588157F2057}" presName="dummy" presStyleCnt="0"/>
      <dgm:spPr/>
    </dgm:pt>
    <dgm:pt modelId="{3FCA3208-A886-418E-91B2-BBD632F0FF26}" type="pres">
      <dgm:prSet presAssocID="{B8E75333-7E11-4F41-B0A2-A278A093FB9B}" presName="sibTrans" presStyleLbl="sibTrans2D1" presStyleIdx="1" presStyleCnt="2" custLinFactNeighborX="-51003" custLinFactNeighborY="48963" custRadScaleRad="70756" custRadScaleInc="-2147483648"/>
      <dgm:spPr/>
      <dgm:t>
        <a:bodyPr/>
        <a:lstStyle/>
        <a:p>
          <a:endParaRPr lang="en-US"/>
        </a:p>
      </dgm:t>
    </dgm:pt>
  </dgm:ptLst>
  <dgm:cxnLst>
    <dgm:cxn modelId="{F4EDC4D6-879D-4D2B-B83F-04251AC4F2A3}" srcId="{3DC6697B-E163-43F7-B792-30734EA71E69}" destId="{F40A81DA-FE30-452D-8FD3-A171D4FD7909}" srcOrd="0" destOrd="0" parTransId="{9FEFF531-3AB7-48B7-B5C0-12567E5D96C0}" sibTransId="{94A5DD6C-D5E0-420C-8581-54FBD825EC75}"/>
    <dgm:cxn modelId="{D2AAC33E-D6AE-40F8-8739-C949BCC6588C}" type="presOf" srcId="{F40A81DA-FE30-452D-8FD3-A171D4FD7909}" destId="{EC856A3C-456D-4FDA-A0A3-9F3D089861FE}" srcOrd="0" destOrd="0" presId="urn:microsoft.com/office/officeart/2005/8/layout/radial6"/>
    <dgm:cxn modelId="{B86CD604-04E0-44D5-BF31-3CD1EF0856CA}" srcId="{DBDFF7E4-3666-4487-BCC6-2E3ECB2FF7AC}" destId="{3DC6697B-E163-43F7-B792-30734EA71E69}" srcOrd="0" destOrd="0" parTransId="{2041A234-2977-497A-A2B4-F26714222FD8}" sibTransId="{DD5203EC-1807-4C6F-BFCF-069981E431EA}"/>
    <dgm:cxn modelId="{AEC5BCF1-01D4-42F7-8B67-B9D48122CDF8}" type="presOf" srcId="{3DC6697B-E163-43F7-B792-30734EA71E69}" destId="{437356DF-55A2-4A6D-8FA8-349CF42F7609}" srcOrd="0" destOrd="0" presId="urn:microsoft.com/office/officeart/2005/8/layout/radial6"/>
    <dgm:cxn modelId="{571F6CEA-6B1D-4B94-8D61-4F2F7282A47C}" srcId="{3DC6697B-E163-43F7-B792-30734EA71E69}" destId="{DA2AF03F-B7FF-4CD3-B684-C588157F2057}" srcOrd="1" destOrd="0" parTransId="{F16F5003-3639-491A-85D3-A2E403217A91}" sibTransId="{B8E75333-7E11-4F41-B0A2-A278A093FB9B}"/>
    <dgm:cxn modelId="{58D82CA2-FEB2-4569-80FC-5621E139160D}" type="presOf" srcId="{DBDFF7E4-3666-4487-BCC6-2E3ECB2FF7AC}" destId="{E8C34DE3-A3EB-4354-A70D-2B89FE41B80F}" srcOrd="0" destOrd="0" presId="urn:microsoft.com/office/officeart/2005/8/layout/radial6"/>
    <dgm:cxn modelId="{91B58368-525A-4763-822F-38888B6996BE}" type="presOf" srcId="{DA2AF03F-B7FF-4CD3-B684-C588157F2057}" destId="{0188DADA-76B4-41DD-AC02-E0D09F2C6A41}" srcOrd="0" destOrd="0" presId="urn:microsoft.com/office/officeart/2005/8/layout/radial6"/>
    <dgm:cxn modelId="{EB40E7F4-4B2E-4D06-9A72-7414AD38C52C}" type="presOf" srcId="{94A5DD6C-D5E0-420C-8581-54FBD825EC75}" destId="{B26DDEA8-CAD8-4E9C-AF60-0CA09AC743AE}" srcOrd="0" destOrd="0" presId="urn:microsoft.com/office/officeart/2005/8/layout/radial6"/>
    <dgm:cxn modelId="{F9825932-DB1F-4106-B5C8-723757B45026}" type="presOf" srcId="{B8E75333-7E11-4F41-B0A2-A278A093FB9B}" destId="{3FCA3208-A886-418E-91B2-BBD632F0FF26}" srcOrd="0" destOrd="0" presId="urn:microsoft.com/office/officeart/2005/8/layout/radial6"/>
    <dgm:cxn modelId="{17BD5646-FB86-4083-9FFF-91427F1BB57F}" type="presParOf" srcId="{E8C34DE3-A3EB-4354-A70D-2B89FE41B80F}" destId="{437356DF-55A2-4A6D-8FA8-349CF42F7609}" srcOrd="0" destOrd="0" presId="urn:microsoft.com/office/officeart/2005/8/layout/radial6"/>
    <dgm:cxn modelId="{6A150FC8-CB60-4963-8C9C-9D1E39DD9D10}" type="presParOf" srcId="{E8C34DE3-A3EB-4354-A70D-2B89FE41B80F}" destId="{EC856A3C-456D-4FDA-A0A3-9F3D089861FE}" srcOrd="1" destOrd="0" presId="urn:microsoft.com/office/officeart/2005/8/layout/radial6"/>
    <dgm:cxn modelId="{EFDEFFCB-7F00-4E03-A3EA-4DD20F3EB6DA}" type="presParOf" srcId="{E8C34DE3-A3EB-4354-A70D-2B89FE41B80F}" destId="{B582050E-0887-4869-BABD-F9262A0C79FC}" srcOrd="2" destOrd="0" presId="urn:microsoft.com/office/officeart/2005/8/layout/radial6"/>
    <dgm:cxn modelId="{7A9A58C5-A960-402F-83CD-20E8D21B8629}" type="presParOf" srcId="{E8C34DE3-A3EB-4354-A70D-2B89FE41B80F}" destId="{B26DDEA8-CAD8-4E9C-AF60-0CA09AC743AE}" srcOrd="3" destOrd="0" presId="urn:microsoft.com/office/officeart/2005/8/layout/radial6"/>
    <dgm:cxn modelId="{F25D02CF-AA9F-41D6-9E27-6F6324A4CACB}" type="presParOf" srcId="{E8C34DE3-A3EB-4354-A70D-2B89FE41B80F}" destId="{0188DADA-76B4-41DD-AC02-E0D09F2C6A41}" srcOrd="4" destOrd="0" presId="urn:microsoft.com/office/officeart/2005/8/layout/radial6"/>
    <dgm:cxn modelId="{4E2247FA-CD30-4116-8D91-06DAE7FCE7E7}" type="presParOf" srcId="{E8C34DE3-A3EB-4354-A70D-2B89FE41B80F}" destId="{8AE1F08F-AB77-45B5-9DE8-05059537428C}" srcOrd="5" destOrd="0" presId="urn:microsoft.com/office/officeart/2005/8/layout/radial6"/>
    <dgm:cxn modelId="{21621BA3-1322-4937-A03B-0C15E325BC91}" type="presParOf" srcId="{E8C34DE3-A3EB-4354-A70D-2B89FE41B80F}" destId="{3FCA3208-A886-418E-91B2-BBD632F0FF26}" srcOrd="6" destOrd="0" presId="urn:microsoft.com/office/officeart/2005/8/layout/radial6"/>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DFF7E4-3666-4487-BCC6-2E3ECB2FF7AC}"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3DC6697B-E163-43F7-B792-30734EA71E69}">
      <dgm:prSet phldrT="[Text]"/>
      <dgm:spPr/>
      <dgm:t>
        <a:bodyPr/>
        <a:lstStyle/>
        <a:p>
          <a:r>
            <a:rPr lang="hu-HU" dirty="0" smtClean="0"/>
            <a:t>Irányított </a:t>
          </a:r>
          <a:r>
            <a:rPr lang="hu-HU" dirty="0" smtClean="0">
              <a:hlinkClick xmlns:r="http://schemas.openxmlformats.org/officeDocument/2006/relationships" r:id="rId1" action="ppaction://hlinksldjump"/>
            </a:rPr>
            <a:t>utak</a:t>
          </a:r>
          <a:r>
            <a:rPr lang="hu-HU" dirty="0" smtClean="0"/>
            <a:t> optimalizálása az </a:t>
          </a:r>
          <a:endParaRPr lang="en-US" dirty="0" smtClean="0"/>
        </a:p>
        <a:p>
          <a:endParaRPr lang="en-US" dirty="0" smtClean="0"/>
        </a:p>
        <a:p>
          <a:endParaRPr lang="en-US" dirty="0" smtClean="0"/>
        </a:p>
        <a:p>
          <a:r>
            <a:rPr lang="hu-HU" dirty="0" smtClean="0"/>
            <a:t>hipotézisben</a:t>
          </a:r>
          <a:endParaRPr lang="en-US" dirty="0"/>
        </a:p>
      </dgm:t>
    </dgm:pt>
    <dgm:pt modelId="{2041A234-2977-497A-A2B4-F26714222FD8}" type="parTrans" cxnId="{B86CD604-04E0-44D5-BF31-3CD1EF0856CA}">
      <dgm:prSet/>
      <dgm:spPr/>
      <dgm:t>
        <a:bodyPr/>
        <a:lstStyle/>
        <a:p>
          <a:endParaRPr lang="en-US"/>
        </a:p>
      </dgm:t>
    </dgm:pt>
    <dgm:pt modelId="{DD5203EC-1807-4C6F-BFCF-069981E431EA}" type="sibTrans" cxnId="{B86CD604-04E0-44D5-BF31-3CD1EF0856CA}">
      <dgm:prSet/>
      <dgm:spPr/>
      <dgm:t>
        <a:bodyPr/>
        <a:lstStyle/>
        <a:p>
          <a:endParaRPr lang="en-US"/>
        </a:p>
      </dgm:t>
    </dgm:pt>
    <dgm:pt modelId="{F40A81DA-FE30-452D-8FD3-A171D4FD7909}">
      <dgm:prSet phldrT="[Text]" phldr="1"/>
      <dgm:spPr/>
      <dgm:t>
        <a:bodyPr/>
        <a:lstStyle/>
        <a:p>
          <a:endParaRPr lang="en-US" dirty="0"/>
        </a:p>
      </dgm:t>
    </dgm:pt>
    <dgm:pt modelId="{9FEFF531-3AB7-48B7-B5C0-12567E5D96C0}" type="parTrans" cxnId="{F4EDC4D6-879D-4D2B-B83F-04251AC4F2A3}">
      <dgm:prSet/>
      <dgm:spPr/>
      <dgm:t>
        <a:bodyPr/>
        <a:lstStyle/>
        <a:p>
          <a:endParaRPr lang="en-US"/>
        </a:p>
      </dgm:t>
    </dgm:pt>
    <dgm:pt modelId="{94A5DD6C-D5E0-420C-8581-54FBD825EC75}" type="sibTrans" cxnId="{F4EDC4D6-879D-4D2B-B83F-04251AC4F2A3}">
      <dgm:prSet/>
      <dgm:spPr/>
      <dgm:t>
        <a:bodyPr/>
        <a:lstStyle/>
        <a:p>
          <a:endParaRPr lang="en-US"/>
        </a:p>
      </dgm:t>
    </dgm:pt>
    <dgm:pt modelId="{DA2AF03F-B7FF-4CD3-B684-C588157F2057}">
      <dgm:prSet phldrT="[Text]"/>
      <dgm:spPr/>
      <dgm:t>
        <a:bodyPr/>
        <a:lstStyle/>
        <a:p>
          <a:r>
            <a:rPr lang="hu-HU" dirty="0" smtClean="0"/>
            <a:t>Minimális irányított utak a gráfban</a:t>
          </a:r>
          <a:endParaRPr lang="en-US" dirty="0"/>
        </a:p>
      </dgm:t>
    </dgm:pt>
    <dgm:pt modelId="{F16F5003-3639-491A-85D3-A2E403217A91}" type="parTrans" cxnId="{571F6CEA-6B1D-4B94-8D61-4F2F7282A47C}">
      <dgm:prSet/>
      <dgm:spPr/>
      <dgm:t>
        <a:bodyPr/>
        <a:lstStyle/>
        <a:p>
          <a:endParaRPr lang="en-US"/>
        </a:p>
      </dgm:t>
    </dgm:pt>
    <dgm:pt modelId="{B8E75333-7E11-4F41-B0A2-A278A093FB9B}" type="sibTrans" cxnId="{571F6CEA-6B1D-4B94-8D61-4F2F7282A47C}">
      <dgm:prSet/>
      <dgm:spPr/>
      <dgm:t>
        <a:bodyPr/>
        <a:lstStyle/>
        <a:p>
          <a:endParaRPr lang="en-US"/>
        </a:p>
      </dgm:t>
    </dgm:pt>
    <dgm:pt modelId="{3295BCF7-F16E-4B6A-B3C3-1ED268521086}">
      <dgm:prSet phldrT="[Text]" phldr="1"/>
      <dgm:spPr/>
      <dgm:t>
        <a:bodyPr/>
        <a:lstStyle/>
        <a:p>
          <a:endParaRPr lang="en-US" dirty="0"/>
        </a:p>
      </dgm:t>
    </dgm:pt>
    <dgm:pt modelId="{FD5AC511-61BC-4A18-A493-4175287CE1B0}" type="parTrans" cxnId="{1C2FBD27-2174-4BC6-A692-4F161D95B60F}">
      <dgm:prSet/>
      <dgm:spPr/>
      <dgm:t>
        <a:bodyPr/>
        <a:lstStyle/>
        <a:p>
          <a:endParaRPr lang="en-US"/>
        </a:p>
      </dgm:t>
    </dgm:pt>
    <dgm:pt modelId="{6360DC63-CB01-4D26-AAB5-403645C7A1ED}" type="sibTrans" cxnId="{1C2FBD27-2174-4BC6-A692-4F161D95B60F}">
      <dgm:prSet/>
      <dgm:spPr/>
      <dgm:t>
        <a:bodyPr/>
        <a:lstStyle/>
        <a:p>
          <a:endParaRPr lang="en-US"/>
        </a:p>
      </dgm:t>
    </dgm:pt>
    <dgm:pt modelId="{9880C063-CCC4-49E7-A24C-6DE07255A12B}">
      <dgm:prSet phldrT="[Text]" phldr="1"/>
      <dgm:spPr/>
      <dgm:t>
        <a:bodyPr/>
        <a:lstStyle/>
        <a:p>
          <a:endParaRPr lang="en-US" dirty="0"/>
        </a:p>
      </dgm:t>
    </dgm:pt>
    <dgm:pt modelId="{35896372-5D99-49ED-BCE0-1B5283054730}" type="parTrans" cxnId="{9A607D9C-D0FC-497D-9DF2-40C79F27D792}">
      <dgm:prSet/>
      <dgm:spPr/>
      <dgm:t>
        <a:bodyPr/>
        <a:lstStyle/>
        <a:p>
          <a:endParaRPr lang="en-US"/>
        </a:p>
      </dgm:t>
    </dgm:pt>
    <dgm:pt modelId="{32521433-57CA-441E-9FA6-9C53F002F232}" type="sibTrans" cxnId="{9A607D9C-D0FC-497D-9DF2-40C79F27D792}">
      <dgm:prSet/>
      <dgm:spPr/>
      <dgm:t>
        <a:bodyPr/>
        <a:lstStyle/>
        <a:p>
          <a:endParaRPr lang="en-US"/>
        </a:p>
      </dgm:t>
    </dgm:pt>
    <dgm:pt modelId="{E8C34DE3-A3EB-4354-A70D-2B89FE41B80F}" type="pres">
      <dgm:prSet presAssocID="{DBDFF7E4-3666-4487-BCC6-2E3ECB2FF7AC}" presName="Name0" presStyleCnt="0">
        <dgm:presLayoutVars>
          <dgm:chMax val="1"/>
          <dgm:dir/>
          <dgm:animLvl val="ctr"/>
          <dgm:resizeHandles val="exact"/>
        </dgm:presLayoutVars>
      </dgm:prSet>
      <dgm:spPr/>
      <dgm:t>
        <a:bodyPr/>
        <a:lstStyle/>
        <a:p>
          <a:endParaRPr lang="en-US"/>
        </a:p>
      </dgm:t>
    </dgm:pt>
    <dgm:pt modelId="{437356DF-55A2-4A6D-8FA8-349CF42F7609}" type="pres">
      <dgm:prSet presAssocID="{3DC6697B-E163-43F7-B792-30734EA71E69}" presName="centerShape" presStyleLbl="node0" presStyleIdx="0" presStyleCnt="1" custScaleX="143877" custScaleY="133219"/>
      <dgm:spPr/>
      <dgm:t>
        <a:bodyPr/>
        <a:lstStyle/>
        <a:p>
          <a:endParaRPr lang="en-US"/>
        </a:p>
      </dgm:t>
    </dgm:pt>
    <dgm:pt modelId="{EC856A3C-456D-4FDA-A0A3-9F3D089861FE}" type="pres">
      <dgm:prSet presAssocID="{F40A81DA-FE30-452D-8FD3-A171D4FD7909}" presName="node" presStyleLbl="node1" presStyleIdx="0" presStyleCnt="4">
        <dgm:presLayoutVars>
          <dgm:bulletEnabled val="1"/>
        </dgm:presLayoutVars>
      </dgm:prSet>
      <dgm:spPr>
        <a:prstGeom prst="downArrow">
          <a:avLst/>
        </a:prstGeom>
      </dgm:spPr>
      <dgm:t>
        <a:bodyPr/>
        <a:lstStyle/>
        <a:p>
          <a:endParaRPr lang="en-US"/>
        </a:p>
      </dgm:t>
    </dgm:pt>
    <dgm:pt modelId="{B582050E-0887-4869-BABD-F9262A0C79FC}" type="pres">
      <dgm:prSet presAssocID="{F40A81DA-FE30-452D-8FD3-A171D4FD7909}" presName="dummy" presStyleCnt="0"/>
      <dgm:spPr/>
    </dgm:pt>
    <dgm:pt modelId="{B26DDEA8-CAD8-4E9C-AF60-0CA09AC743AE}" type="pres">
      <dgm:prSet presAssocID="{94A5DD6C-D5E0-420C-8581-54FBD825EC75}" presName="sibTrans" presStyleLbl="sibTrans2D1" presStyleIdx="0" presStyleCnt="4"/>
      <dgm:spPr/>
      <dgm:t>
        <a:bodyPr/>
        <a:lstStyle/>
        <a:p>
          <a:endParaRPr lang="en-US"/>
        </a:p>
      </dgm:t>
    </dgm:pt>
    <dgm:pt modelId="{0188DADA-76B4-41DD-AC02-E0D09F2C6A41}" type="pres">
      <dgm:prSet presAssocID="{DA2AF03F-B7FF-4CD3-B684-C588157F2057}" presName="node" presStyleLbl="node1" presStyleIdx="1" presStyleCnt="4">
        <dgm:presLayoutVars>
          <dgm:bulletEnabled val="1"/>
        </dgm:presLayoutVars>
      </dgm:prSet>
      <dgm:spPr/>
      <dgm:t>
        <a:bodyPr/>
        <a:lstStyle/>
        <a:p>
          <a:endParaRPr lang="en-US"/>
        </a:p>
      </dgm:t>
    </dgm:pt>
    <dgm:pt modelId="{8AE1F08F-AB77-45B5-9DE8-05059537428C}" type="pres">
      <dgm:prSet presAssocID="{DA2AF03F-B7FF-4CD3-B684-C588157F2057}" presName="dummy" presStyleCnt="0"/>
      <dgm:spPr/>
    </dgm:pt>
    <dgm:pt modelId="{3FCA3208-A886-418E-91B2-BBD632F0FF26}" type="pres">
      <dgm:prSet presAssocID="{B8E75333-7E11-4F41-B0A2-A278A093FB9B}" presName="sibTrans" presStyleLbl="sibTrans2D1" presStyleIdx="1" presStyleCnt="4"/>
      <dgm:spPr/>
      <dgm:t>
        <a:bodyPr/>
        <a:lstStyle/>
        <a:p>
          <a:endParaRPr lang="en-US"/>
        </a:p>
      </dgm:t>
    </dgm:pt>
    <dgm:pt modelId="{FB85BFC3-8701-4894-84C0-4D970F42CBBC}" type="pres">
      <dgm:prSet presAssocID="{3295BCF7-F16E-4B6A-B3C3-1ED268521086}" presName="node" presStyleLbl="node1" presStyleIdx="2" presStyleCnt="4">
        <dgm:presLayoutVars>
          <dgm:bulletEnabled val="1"/>
        </dgm:presLayoutVars>
      </dgm:prSet>
      <dgm:spPr/>
      <dgm:t>
        <a:bodyPr/>
        <a:lstStyle/>
        <a:p>
          <a:endParaRPr lang="en-US"/>
        </a:p>
      </dgm:t>
    </dgm:pt>
    <dgm:pt modelId="{88017263-6625-4915-857B-C76563541F0E}" type="pres">
      <dgm:prSet presAssocID="{3295BCF7-F16E-4B6A-B3C3-1ED268521086}" presName="dummy" presStyleCnt="0"/>
      <dgm:spPr/>
    </dgm:pt>
    <dgm:pt modelId="{806FF5DC-2267-4C43-9F82-00953CB99C66}" type="pres">
      <dgm:prSet presAssocID="{6360DC63-CB01-4D26-AAB5-403645C7A1ED}" presName="sibTrans" presStyleLbl="sibTrans2D1" presStyleIdx="2" presStyleCnt="4"/>
      <dgm:spPr/>
      <dgm:t>
        <a:bodyPr/>
        <a:lstStyle/>
        <a:p>
          <a:endParaRPr lang="en-US"/>
        </a:p>
      </dgm:t>
    </dgm:pt>
    <dgm:pt modelId="{30D742AF-1EA4-4370-AA27-EA29D4139EE2}" type="pres">
      <dgm:prSet presAssocID="{9880C063-CCC4-49E7-A24C-6DE07255A12B}" presName="node" presStyleLbl="node1" presStyleIdx="3" presStyleCnt="4">
        <dgm:presLayoutVars>
          <dgm:bulletEnabled val="1"/>
        </dgm:presLayoutVars>
      </dgm:prSet>
      <dgm:spPr/>
      <dgm:t>
        <a:bodyPr/>
        <a:lstStyle/>
        <a:p>
          <a:endParaRPr lang="en-US"/>
        </a:p>
      </dgm:t>
    </dgm:pt>
    <dgm:pt modelId="{170F9401-9E29-4C0A-B631-182330E0D5D8}" type="pres">
      <dgm:prSet presAssocID="{9880C063-CCC4-49E7-A24C-6DE07255A12B}" presName="dummy" presStyleCnt="0"/>
      <dgm:spPr/>
    </dgm:pt>
    <dgm:pt modelId="{3267B1D5-3106-413F-B227-BDE506D5B0EA}" type="pres">
      <dgm:prSet presAssocID="{32521433-57CA-441E-9FA6-9C53F002F232}" presName="sibTrans" presStyleLbl="sibTrans2D1" presStyleIdx="3" presStyleCnt="4"/>
      <dgm:spPr/>
      <dgm:t>
        <a:bodyPr/>
        <a:lstStyle/>
        <a:p>
          <a:endParaRPr lang="en-US"/>
        </a:p>
      </dgm:t>
    </dgm:pt>
  </dgm:ptLst>
  <dgm:cxnLst>
    <dgm:cxn modelId="{7060A17A-CFF1-4C4F-A56B-163C78F09115}" type="presOf" srcId="{9880C063-CCC4-49E7-A24C-6DE07255A12B}" destId="{30D742AF-1EA4-4370-AA27-EA29D4139EE2}" srcOrd="0" destOrd="0" presId="urn:microsoft.com/office/officeart/2005/8/layout/radial6"/>
    <dgm:cxn modelId="{F4EDC4D6-879D-4D2B-B83F-04251AC4F2A3}" srcId="{3DC6697B-E163-43F7-B792-30734EA71E69}" destId="{F40A81DA-FE30-452D-8FD3-A171D4FD7909}" srcOrd="0" destOrd="0" parTransId="{9FEFF531-3AB7-48B7-B5C0-12567E5D96C0}" sibTransId="{94A5DD6C-D5E0-420C-8581-54FBD825EC75}"/>
    <dgm:cxn modelId="{D01A68DB-74D6-4885-BD85-56C6315EC8F4}" type="presOf" srcId="{3DC6697B-E163-43F7-B792-30734EA71E69}" destId="{437356DF-55A2-4A6D-8FA8-349CF42F7609}" srcOrd="0" destOrd="0" presId="urn:microsoft.com/office/officeart/2005/8/layout/radial6"/>
    <dgm:cxn modelId="{18C03C54-E60F-4633-A58F-1A3F097FC845}" type="presOf" srcId="{B8E75333-7E11-4F41-B0A2-A278A093FB9B}" destId="{3FCA3208-A886-418E-91B2-BBD632F0FF26}" srcOrd="0" destOrd="0" presId="urn:microsoft.com/office/officeart/2005/8/layout/radial6"/>
    <dgm:cxn modelId="{DC817680-B509-446E-AF1C-AE4FBA21613D}" type="presOf" srcId="{DBDFF7E4-3666-4487-BCC6-2E3ECB2FF7AC}" destId="{E8C34DE3-A3EB-4354-A70D-2B89FE41B80F}" srcOrd="0" destOrd="0" presId="urn:microsoft.com/office/officeart/2005/8/layout/radial6"/>
    <dgm:cxn modelId="{BA1880D2-F3AF-4B69-A220-2AD4446BB290}" type="presOf" srcId="{94A5DD6C-D5E0-420C-8581-54FBD825EC75}" destId="{B26DDEA8-CAD8-4E9C-AF60-0CA09AC743AE}" srcOrd="0" destOrd="0" presId="urn:microsoft.com/office/officeart/2005/8/layout/radial6"/>
    <dgm:cxn modelId="{FCE74219-E37F-41AD-888D-4AE51489965E}" type="presOf" srcId="{F40A81DA-FE30-452D-8FD3-A171D4FD7909}" destId="{EC856A3C-456D-4FDA-A0A3-9F3D089861FE}" srcOrd="0" destOrd="0" presId="urn:microsoft.com/office/officeart/2005/8/layout/radial6"/>
    <dgm:cxn modelId="{B86CD604-04E0-44D5-BF31-3CD1EF0856CA}" srcId="{DBDFF7E4-3666-4487-BCC6-2E3ECB2FF7AC}" destId="{3DC6697B-E163-43F7-B792-30734EA71E69}" srcOrd="0" destOrd="0" parTransId="{2041A234-2977-497A-A2B4-F26714222FD8}" sibTransId="{DD5203EC-1807-4C6F-BFCF-069981E431EA}"/>
    <dgm:cxn modelId="{9A607D9C-D0FC-497D-9DF2-40C79F27D792}" srcId="{3DC6697B-E163-43F7-B792-30734EA71E69}" destId="{9880C063-CCC4-49E7-A24C-6DE07255A12B}" srcOrd="3" destOrd="0" parTransId="{35896372-5D99-49ED-BCE0-1B5283054730}" sibTransId="{32521433-57CA-441E-9FA6-9C53F002F232}"/>
    <dgm:cxn modelId="{571F6CEA-6B1D-4B94-8D61-4F2F7282A47C}" srcId="{3DC6697B-E163-43F7-B792-30734EA71E69}" destId="{DA2AF03F-B7FF-4CD3-B684-C588157F2057}" srcOrd="1" destOrd="0" parTransId="{F16F5003-3639-491A-85D3-A2E403217A91}" sibTransId="{B8E75333-7E11-4F41-B0A2-A278A093FB9B}"/>
    <dgm:cxn modelId="{1C2FBD27-2174-4BC6-A692-4F161D95B60F}" srcId="{3DC6697B-E163-43F7-B792-30734EA71E69}" destId="{3295BCF7-F16E-4B6A-B3C3-1ED268521086}" srcOrd="2" destOrd="0" parTransId="{FD5AC511-61BC-4A18-A493-4175287CE1B0}" sibTransId="{6360DC63-CB01-4D26-AAB5-403645C7A1ED}"/>
    <dgm:cxn modelId="{225D9BC8-7191-4E73-BF96-A9E7F5071C23}" type="presOf" srcId="{DA2AF03F-B7FF-4CD3-B684-C588157F2057}" destId="{0188DADA-76B4-41DD-AC02-E0D09F2C6A41}" srcOrd="0" destOrd="0" presId="urn:microsoft.com/office/officeart/2005/8/layout/radial6"/>
    <dgm:cxn modelId="{1AB6BB5A-E7E5-495B-83D4-35B6A606FE47}" type="presOf" srcId="{3295BCF7-F16E-4B6A-B3C3-1ED268521086}" destId="{FB85BFC3-8701-4894-84C0-4D970F42CBBC}" srcOrd="0" destOrd="0" presId="urn:microsoft.com/office/officeart/2005/8/layout/radial6"/>
    <dgm:cxn modelId="{FF46BE0C-3DCA-4692-9EEE-3D1553604658}" type="presOf" srcId="{32521433-57CA-441E-9FA6-9C53F002F232}" destId="{3267B1D5-3106-413F-B227-BDE506D5B0EA}" srcOrd="0" destOrd="0" presId="urn:microsoft.com/office/officeart/2005/8/layout/radial6"/>
    <dgm:cxn modelId="{5A6D6371-53AA-455D-AE7E-788F3401B842}" type="presOf" srcId="{6360DC63-CB01-4D26-AAB5-403645C7A1ED}" destId="{806FF5DC-2267-4C43-9F82-00953CB99C66}" srcOrd="0" destOrd="0" presId="urn:microsoft.com/office/officeart/2005/8/layout/radial6"/>
    <dgm:cxn modelId="{F2FED3B1-8D74-42C6-A1EB-C2A2D8B3FB1E}" type="presParOf" srcId="{E8C34DE3-A3EB-4354-A70D-2B89FE41B80F}" destId="{437356DF-55A2-4A6D-8FA8-349CF42F7609}" srcOrd="0" destOrd="0" presId="urn:microsoft.com/office/officeart/2005/8/layout/radial6"/>
    <dgm:cxn modelId="{7B959192-297E-4A9D-AD1C-08A2D4D0958B}" type="presParOf" srcId="{E8C34DE3-A3EB-4354-A70D-2B89FE41B80F}" destId="{EC856A3C-456D-4FDA-A0A3-9F3D089861FE}" srcOrd="1" destOrd="0" presId="urn:microsoft.com/office/officeart/2005/8/layout/radial6"/>
    <dgm:cxn modelId="{C2BA2A78-0640-403B-83F9-42912901A07D}" type="presParOf" srcId="{E8C34DE3-A3EB-4354-A70D-2B89FE41B80F}" destId="{B582050E-0887-4869-BABD-F9262A0C79FC}" srcOrd="2" destOrd="0" presId="urn:microsoft.com/office/officeart/2005/8/layout/radial6"/>
    <dgm:cxn modelId="{4CB1765D-EC97-4ECF-A131-0491D4D5BED9}" type="presParOf" srcId="{E8C34DE3-A3EB-4354-A70D-2B89FE41B80F}" destId="{B26DDEA8-CAD8-4E9C-AF60-0CA09AC743AE}" srcOrd="3" destOrd="0" presId="urn:microsoft.com/office/officeart/2005/8/layout/radial6"/>
    <dgm:cxn modelId="{62866B41-1B61-4B4E-BB17-8B74C1E0C603}" type="presParOf" srcId="{E8C34DE3-A3EB-4354-A70D-2B89FE41B80F}" destId="{0188DADA-76B4-41DD-AC02-E0D09F2C6A41}" srcOrd="4" destOrd="0" presId="urn:microsoft.com/office/officeart/2005/8/layout/radial6"/>
    <dgm:cxn modelId="{D43BB18E-7B08-4BE0-ADA7-D0DB82EA6119}" type="presParOf" srcId="{E8C34DE3-A3EB-4354-A70D-2B89FE41B80F}" destId="{8AE1F08F-AB77-45B5-9DE8-05059537428C}" srcOrd="5" destOrd="0" presId="urn:microsoft.com/office/officeart/2005/8/layout/radial6"/>
    <dgm:cxn modelId="{CD4B7018-FC5B-42B8-B91A-BACD9048385C}" type="presParOf" srcId="{E8C34DE3-A3EB-4354-A70D-2B89FE41B80F}" destId="{3FCA3208-A886-418E-91B2-BBD632F0FF26}" srcOrd="6" destOrd="0" presId="urn:microsoft.com/office/officeart/2005/8/layout/radial6"/>
    <dgm:cxn modelId="{A4DEA9DA-6876-4DCB-8091-3B0D425066CB}" type="presParOf" srcId="{E8C34DE3-A3EB-4354-A70D-2B89FE41B80F}" destId="{FB85BFC3-8701-4894-84C0-4D970F42CBBC}" srcOrd="7" destOrd="0" presId="urn:microsoft.com/office/officeart/2005/8/layout/radial6"/>
    <dgm:cxn modelId="{9CB20FB9-3EB7-4D23-AE33-2747BB6228DB}" type="presParOf" srcId="{E8C34DE3-A3EB-4354-A70D-2B89FE41B80F}" destId="{88017263-6625-4915-857B-C76563541F0E}" srcOrd="8" destOrd="0" presId="urn:microsoft.com/office/officeart/2005/8/layout/radial6"/>
    <dgm:cxn modelId="{B052792B-3241-4729-973C-3153BB944495}" type="presParOf" srcId="{E8C34DE3-A3EB-4354-A70D-2B89FE41B80F}" destId="{806FF5DC-2267-4C43-9F82-00953CB99C66}" srcOrd="9" destOrd="0" presId="urn:microsoft.com/office/officeart/2005/8/layout/radial6"/>
    <dgm:cxn modelId="{DA54BB39-ACD2-4344-AE18-D54E264A4718}" type="presParOf" srcId="{E8C34DE3-A3EB-4354-A70D-2B89FE41B80F}" destId="{30D742AF-1EA4-4370-AA27-EA29D4139EE2}" srcOrd="10" destOrd="0" presId="urn:microsoft.com/office/officeart/2005/8/layout/radial6"/>
    <dgm:cxn modelId="{8AE232E6-B4FE-4266-9E6D-E02A296F8A48}" type="presParOf" srcId="{E8C34DE3-A3EB-4354-A70D-2B89FE41B80F}" destId="{170F9401-9E29-4C0A-B631-182330E0D5D8}" srcOrd="11" destOrd="0" presId="urn:microsoft.com/office/officeart/2005/8/layout/radial6"/>
    <dgm:cxn modelId="{E3156FB1-92CF-4655-A520-4E70350A2419}" type="presParOf" srcId="{E8C34DE3-A3EB-4354-A70D-2B89FE41B80F}" destId="{3267B1D5-3106-413F-B227-BDE506D5B0EA}" srcOrd="12" destOrd="0" presId="urn:microsoft.com/office/officeart/2005/8/layout/radial6"/>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BDFF7E4-3666-4487-BCC6-2E3ECB2FF7AC}"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3DC6697B-E163-43F7-B792-30734EA71E69}">
      <dgm:prSet phldrT="[Text]"/>
      <dgm:spPr/>
      <dgm:t>
        <a:bodyPr/>
        <a:lstStyle/>
        <a:p>
          <a:r>
            <a:rPr lang="hu-HU" dirty="0" smtClean="0"/>
            <a:t>Irányított utak </a:t>
          </a:r>
          <a:r>
            <a:rPr lang="hu-HU" dirty="0" smtClean="0">
              <a:hlinkClick xmlns:r="http://schemas.openxmlformats.org/officeDocument/2006/relationships" r:id="rId1" action="ppaction://hlinksldjump"/>
            </a:rPr>
            <a:t>optimalizálása</a:t>
          </a:r>
          <a:r>
            <a:rPr lang="hu-HU" dirty="0" smtClean="0"/>
            <a:t> az </a:t>
          </a:r>
          <a:endParaRPr lang="en-US" dirty="0" smtClean="0"/>
        </a:p>
        <a:p>
          <a:endParaRPr lang="en-US" dirty="0" smtClean="0"/>
        </a:p>
        <a:p>
          <a:endParaRPr lang="en-US" dirty="0" smtClean="0"/>
        </a:p>
        <a:p>
          <a:r>
            <a:rPr lang="hu-HU" dirty="0" smtClean="0"/>
            <a:t>hipotézisben</a:t>
          </a:r>
          <a:endParaRPr lang="en-US" dirty="0"/>
        </a:p>
      </dgm:t>
    </dgm:pt>
    <dgm:pt modelId="{2041A234-2977-497A-A2B4-F26714222FD8}" type="parTrans" cxnId="{B86CD604-04E0-44D5-BF31-3CD1EF0856CA}">
      <dgm:prSet/>
      <dgm:spPr/>
      <dgm:t>
        <a:bodyPr/>
        <a:lstStyle/>
        <a:p>
          <a:endParaRPr lang="en-US"/>
        </a:p>
      </dgm:t>
    </dgm:pt>
    <dgm:pt modelId="{DD5203EC-1807-4C6F-BFCF-069981E431EA}" type="sibTrans" cxnId="{B86CD604-04E0-44D5-BF31-3CD1EF0856CA}">
      <dgm:prSet/>
      <dgm:spPr/>
      <dgm:t>
        <a:bodyPr/>
        <a:lstStyle/>
        <a:p>
          <a:endParaRPr lang="en-US"/>
        </a:p>
      </dgm:t>
    </dgm:pt>
    <dgm:pt modelId="{F40A81DA-FE30-452D-8FD3-A171D4FD7909}">
      <dgm:prSet phldrT="[Text]" phldr="1"/>
      <dgm:spPr/>
      <dgm:t>
        <a:bodyPr/>
        <a:lstStyle/>
        <a:p>
          <a:endParaRPr lang="en-US" dirty="0"/>
        </a:p>
      </dgm:t>
    </dgm:pt>
    <dgm:pt modelId="{9FEFF531-3AB7-48B7-B5C0-12567E5D96C0}" type="parTrans" cxnId="{F4EDC4D6-879D-4D2B-B83F-04251AC4F2A3}">
      <dgm:prSet/>
      <dgm:spPr/>
      <dgm:t>
        <a:bodyPr/>
        <a:lstStyle/>
        <a:p>
          <a:endParaRPr lang="en-US"/>
        </a:p>
      </dgm:t>
    </dgm:pt>
    <dgm:pt modelId="{94A5DD6C-D5E0-420C-8581-54FBD825EC75}" type="sibTrans" cxnId="{F4EDC4D6-879D-4D2B-B83F-04251AC4F2A3}">
      <dgm:prSet/>
      <dgm:spPr/>
      <dgm:t>
        <a:bodyPr/>
        <a:lstStyle/>
        <a:p>
          <a:endParaRPr lang="en-US"/>
        </a:p>
      </dgm:t>
    </dgm:pt>
    <dgm:pt modelId="{DA2AF03F-B7FF-4CD3-B684-C588157F2057}">
      <dgm:prSet phldrT="[Text]"/>
      <dgm:spPr/>
      <dgm:t>
        <a:bodyPr/>
        <a:lstStyle/>
        <a:p>
          <a:r>
            <a:rPr lang="hu-HU" dirty="0" smtClean="0"/>
            <a:t>Minimális irányított utak a gráfban</a:t>
          </a:r>
          <a:endParaRPr lang="en-US" dirty="0"/>
        </a:p>
      </dgm:t>
    </dgm:pt>
    <dgm:pt modelId="{F16F5003-3639-491A-85D3-A2E403217A91}" type="parTrans" cxnId="{571F6CEA-6B1D-4B94-8D61-4F2F7282A47C}">
      <dgm:prSet/>
      <dgm:spPr/>
      <dgm:t>
        <a:bodyPr/>
        <a:lstStyle/>
        <a:p>
          <a:endParaRPr lang="en-US"/>
        </a:p>
      </dgm:t>
    </dgm:pt>
    <dgm:pt modelId="{B8E75333-7E11-4F41-B0A2-A278A093FB9B}" type="sibTrans" cxnId="{571F6CEA-6B1D-4B94-8D61-4F2F7282A47C}">
      <dgm:prSet/>
      <dgm:spPr/>
      <dgm:t>
        <a:bodyPr/>
        <a:lstStyle/>
        <a:p>
          <a:endParaRPr lang="en-US"/>
        </a:p>
      </dgm:t>
    </dgm:pt>
    <dgm:pt modelId="{3295BCF7-F16E-4B6A-B3C3-1ED268521086}">
      <dgm:prSet phldrT="[Text]"/>
      <dgm:spPr/>
      <dgm:t>
        <a:bodyPr/>
        <a:lstStyle/>
        <a:p>
          <a:r>
            <a:rPr lang="hu-HU" dirty="0" smtClean="0"/>
            <a:t>Egy adott csúcsból kiinduló minimális irányított utak értéke</a:t>
          </a:r>
          <a:endParaRPr lang="en-US" dirty="0"/>
        </a:p>
      </dgm:t>
    </dgm:pt>
    <dgm:pt modelId="{FD5AC511-61BC-4A18-A493-4175287CE1B0}" type="parTrans" cxnId="{1C2FBD27-2174-4BC6-A692-4F161D95B60F}">
      <dgm:prSet/>
      <dgm:spPr/>
      <dgm:t>
        <a:bodyPr/>
        <a:lstStyle/>
        <a:p>
          <a:endParaRPr lang="en-US"/>
        </a:p>
      </dgm:t>
    </dgm:pt>
    <dgm:pt modelId="{6360DC63-CB01-4D26-AAB5-403645C7A1ED}" type="sibTrans" cxnId="{1C2FBD27-2174-4BC6-A692-4F161D95B60F}">
      <dgm:prSet/>
      <dgm:spPr/>
      <dgm:t>
        <a:bodyPr/>
        <a:lstStyle/>
        <a:p>
          <a:endParaRPr lang="en-US"/>
        </a:p>
      </dgm:t>
    </dgm:pt>
    <dgm:pt modelId="{9880C063-CCC4-49E7-A24C-6DE07255A12B}">
      <dgm:prSet phldrT="[Text]" phldr="1"/>
      <dgm:spPr/>
      <dgm:t>
        <a:bodyPr/>
        <a:lstStyle/>
        <a:p>
          <a:endParaRPr lang="en-US" dirty="0"/>
        </a:p>
      </dgm:t>
    </dgm:pt>
    <dgm:pt modelId="{35896372-5D99-49ED-BCE0-1B5283054730}" type="parTrans" cxnId="{9A607D9C-D0FC-497D-9DF2-40C79F27D792}">
      <dgm:prSet/>
      <dgm:spPr/>
      <dgm:t>
        <a:bodyPr/>
        <a:lstStyle/>
        <a:p>
          <a:endParaRPr lang="en-US"/>
        </a:p>
      </dgm:t>
    </dgm:pt>
    <dgm:pt modelId="{32521433-57CA-441E-9FA6-9C53F002F232}" type="sibTrans" cxnId="{9A607D9C-D0FC-497D-9DF2-40C79F27D792}">
      <dgm:prSet/>
      <dgm:spPr/>
      <dgm:t>
        <a:bodyPr/>
        <a:lstStyle/>
        <a:p>
          <a:endParaRPr lang="en-US"/>
        </a:p>
      </dgm:t>
    </dgm:pt>
    <dgm:pt modelId="{E8C34DE3-A3EB-4354-A70D-2B89FE41B80F}" type="pres">
      <dgm:prSet presAssocID="{DBDFF7E4-3666-4487-BCC6-2E3ECB2FF7AC}" presName="Name0" presStyleCnt="0">
        <dgm:presLayoutVars>
          <dgm:chMax val="1"/>
          <dgm:dir/>
          <dgm:animLvl val="ctr"/>
          <dgm:resizeHandles val="exact"/>
        </dgm:presLayoutVars>
      </dgm:prSet>
      <dgm:spPr/>
      <dgm:t>
        <a:bodyPr/>
        <a:lstStyle/>
        <a:p>
          <a:endParaRPr lang="en-US"/>
        </a:p>
      </dgm:t>
    </dgm:pt>
    <dgm:pt modelId="{437356DF-55A2-4A6D-8FA8-349CF42F7609}" type="pres">
      <dgm:prSet presAssocID="{3DC6697B-E163-43F7-B792-30734EA71E69}" presName="centerShape" presStyleLbl="node0" presStyleIdx="0" presStyleCnt="1" custScaleX="143877" custScaleY="133219" custLinFactNeighborY="-1106"/>
      <dgm:spPr/>
      <dgm:t>
        <a:bodyPr/>
        <a:lstStyle/>
        <a:p>
          <a:endParaRPr lang="en-US"/>
        </a:p>
      </dgm:t>
    </dgm:pt>
    <dgm:pt modelId="{EC856A3C-456D-4FDA-A0A3-9F3D089861FE}" type="pres">
      <dgm:prSet presAssocID="{F40A81DA-FE30-452D-8FD3-A171D4FD7909}" presName="node" presStyleLbl="node1" presStyleIdx="0" presStyleCnt="4">
        <dgm:presLayoutVars>
          <dgm:bulletEnabled val="1"/>
        </dgm:presLayoutVars>
      </dgm:prSet>
      <dgm:spPr>
        <a:prstGeom prst="downArrow">
          <a:avLst/>
        </a:prstGeom>
      </dgm:spPr>
      <dgm:t>
        <a:bodyPr/>
        <a:lstStyle/>
        <a:p>
          <a:endParaRPr lang="en-US"/>
        </a:p>
      </dgm:t>
    </dgm:pt>
    <dgm:pt modelId="{B582050E-0887-4869-BABD-F9262A0C79FC}" type="pres">
      <dgm:prSet presAssocID="{F40A81DA-FE30-452D-8FD3-A171D4FD7909}" presName="dummy" presStyleCnt="0"/>
      <dgm:spPr/>
    </dgm:pt>
    <dgm:pt modelId="{B26DDEA8-CAD8-4E9C-AF60-0CA09AC743AE}" type="pres">
      <dgm:prSet presAssocID="{94A5DD6C-D5E0-420C-8581-54FBD825EC75}" presName="sibTrans" presStyleLbl="sibTrans2D1" presStyleIdx="0" presStyleCnt="4"/>
      <dgm:spPr/>
      <dgm:t>
        <a:bodyPr/>
        <a:lstStyle/>
        <a:p>
          <a:endParaRPr lang="en-US"/>
        </a:p>
      </dgm:t>
    </dgm:pt>
    <dgm:pt modelId="{0188DADA-76B4-41DD-AC02-E0D09F2C6A41}" type="pres">
      <dgm:prSet presAssocID="{DA2AF03F-B7FF-4CD3-B684-C588157F2057}" presName="node" presStyleLbl="node1" presStyleIdx="1" presStyleCnt="4" custRadScaleRad="100017" custRadScaleInc="-3571">
        <dgm:presLayoutVars>
          <dgm:bulletEnabled val="1"/>
        </dgm:presLayoutVars>
      </dgm:prSet>
      <dgm:spPr/>
      <dgm:t>
        <a:bodyPr/>
        <a:lstStyle/>
        <a:p>
          <a:endParaRPr lang="en-US"/>
        </a:p>
      </dgm:t>
    </dgm:pt>
    <dgm:pt modelId="{8AE1F08F-AB77-45B5-9DE8-05059537428C}" type="pres">
      <dgm:prSet presAssocID="{DA2AF03F-B7FF-4CD3-B684-C588157F2057}" presName="dummy" presStyleCnt="0"/>
      <dgm:spPr/>
    </dgm:pt>
    <dgm:pt modelId="{3FCA3208-A886-418E-91B2-BBD632F0FF26}" type="pres">
      <dgm:prSet presAssocID="{B8E75333-7E11-4F41-B0A2-A278A093FB9B}" presName="sibTrans" presStyleLbl="sibTrans2D1" presStyleIdx="1" presStyleCnt="4"/>
      <dgm:spPr/>
      <dgm:t>
        <a:bodyPr/>
        <a:lstStyle/>
        <a:p>
          <a:endParaRPr lang="en-US"/>
        </a:p>
      </dgm:t>
    </dgm:pt>
    <dgm:pt modelId="{FB85BFC3-8701-4894-84C0-4D970F42CBBC}" type="pres">
      <dgm:prSet presAssocID="{3295BCF7-F16E-4B6A-B3C3-1ED268521086}" presName="node" presStyleLbl="node1" presStyleIdx="2" presStyleCnt="4" custScaleX="129413" custScaleY="117038" custRadScaleRad="94163">
        <dgm:presLayoutVars>
          <dgm:bulletEnabled val="1"/>
        </dgm:presLayoutVars>
      </dgm:prSet>
      <dgm:spPr/>
      <dgm:t>
        <a:bodyPr/>
        <a:lstStyle/>
        <a:p>
          <a:endParaRPr lang="en-US"/>
        </a:p>
      </dgm:t>
    </dgm:pt>
    <dgm:pt modelId="{88017263-6625-4915-857B-C76563541F0E}" type="pres">
      <dgm:prSet presAssocID="{3295BCF7-F16E-4B6A-B3C3-1ED268521086}" presName="dummy" presStyleCnt="0"/>
      <dgm:spPr/>
    </dgm:pt>
    <dgm:pt modelId="{806FF5DC-2267-4C43-9F82-00953CB99C66}" type="pres">
      <dgm:prSet presAssocID="{6360DC63-CB01-4D26-AAB5-403645C7A1ED}" presName="sibTrans" presStyleLbl="sibTrans2D1" presStyleIdx="2" presStyleCnt="4"/>
      <dgm:spPr/>
      <dgm:t>
        <a:bodyPr/>
        <a:lstStyle/>
        <a:p>
          <a:endParaRPr lang="en-US"/>
        </a:p>
      </dgm:t>
    </dgm:pt>
    <dgm:pt modelId="{30D742AF-1EA4-4370-AA27-EA29D4139EE2}" type="pres">
      <dgm:prSet presAssocID="{9880C063-CCC4-49E7-A24C-6DE07255A12B}" presName="node" presStyleLbl="node1" presStyleIdx="3" presStyleCnt="4">
        <dgm:presLayoutVars>
          <dgm:bulletEnabled val="1"/>
        </dgm:presLayoutVars>
      </dgm:prSet>
      <dgm:spPr/>
      <dgm:t>
        <a:bodyPr/>
        <a:lstStyle/>
        <a:p>
          <a:endParaRPr lang="en-US"/>
        </a:p>
      </dgm:t>
    </dgm:pt>
    <dgm:pt modelId="{170F9401-9E29-4C0A-B631-182330E0D5D8}" type="pres">
      <dgm:prSet presAssocID="{9880C063-CCC4-49E7-A24C-6DE07255A12B}" presName="dummy" presStyleCnt="0"/>
      <dgm:spPr/>
    </dgm:pt>
    <dgm:pt modelId="{3267B1D5-3106-413F-B227-BDE506D5B0EA}" type="pres">
      <dgm:prSet presAssocID="{32521433-57CA-441E-9FA6-9C53F002F232}" presName="sibTrans" presStyleLbl="sibTrans2D1" presStyleIdx="3" presStyleCnt="4"/>
      <dgm:spPr/>
      <dgm:t>
        <a:bodyPr/>
        <a:lstStyle/>
        <a:p>
          <a:endParaRPr lang="en-US"/>
        </a:p>
      </dgm:t>
    </dgm:pt>
  </dgm:ptLst>
  <dgm:cxnLst>
    <dgm:cxn modelId="{64918979-697C-4F61-801F-AAA11D7CDBFD}" type="presOf" srcId="{DA2AF03F-B7FF-4CD3-B684-C588157F2057}" destId="{0188DADA-76B4-41DD-AC02-E0D09F2C6A41}" srcOrd="0" destOrd="0" presId="urn:microsoft.com/office/officeart/2005/8/layout/radial6"/>
    <dgm:cxn modelId="{2E71E5BF-5844-464E-9ABA-99F80D95D513}" type="presOf" srcId="{3295BCF7-F16E-4B6A-B3C3-1ED268521086}" destId="{FB85BFC3-8701-4894-84C0-4D970F42CBBC}" srcOrd="0" destOrd="0" presId="urn:microsoft.com/office/officeart/2005/8/layout/radial6"/>
    <dgm:cxn modelId="{19826427-79FA-48FD-B11E-14A2D04DFA00}" type="presOf" srcId="{DBDFF7E4-3666-4487-BCC6-2E3ECB2FF7AC}" destId="{E8C34DE3-A3EB-4354-A70D-2B89FE41B80F}" srcOrd="0" destOrd="0" presId="urn:microsoft.com/office/officeart/2005/8/layout/radial6"/>
    <dgm:cxn modelId="{F4EDC4D6-879D-4D2B-B83F-04251AC4F2A3}" srcId="{3DC6697B-E163-43F7-B792-30734EA71E69}" destId="{F40A81DA-FE30-452D-8FD3-A171D4FD7909}" srcOrd="0" destOrd="0" parTransId="{9FEFF531-3AB7-48B7-B5C0-12567E5D96C0}" sibTransId="{94A5DD6C-D5E0-420C-8581-54FBD825EC75}"/>
    <dgm:cxn modelId="{2A6446A1-7055-491F-91A8-A76663F550A5}" type="presOf" srcId="{32521433-57CA-441E-9FA6-9C53F002F232}" destId="{3267B1D5-3106-413F-B227-BDE506D5B0EA}" srcOrd="0" destOrd="0" presId="urn:microsoft.com/office/officeart/2005/8/layout/radial6"/>
    <dgm:cxn modelId="{B86CD604-04E0-44D5-BF31-3CD1EF0856CA}" srcId="{DBDFF7E4-3666-4487-BCC6-2E3ECB2FF7AC}" destId="{3DC6697B-E163-43F7-B792-30734EA71E69}" srcOrd="0" destOrd="0" parTransId="{2041A234-2977-497A-A2B4-F26714222FD8}" sibTransId="{DD5203EC-1807-4C6F-BFCF-069981E431EA}"/>
    <dgm:cxn modelId="{9B4A118C-9DEE-4DA0-AF91-CE06BA5DEBD5}" type="presOf" srcId="{B8E75333-7E11-4F41-B0A2-A278A093FB9B}" destId="{3FCA3208-A886-418E-91B2-BBD632F0FF26}" srcOrd="0" destOrd="0" presId="urn:microsoft.com/office/officeart/2005/8/layout/radial6"/>
    <dgm:cxn modelId="{2F7FC2A9-3733-4A42-B51A-D18BB8DCE50B}" type="presOf" srcId="{3DC6697B-E163-43F7-B792-30734EA71E69}" destId="{437356DF-55A2-4A6D-8FA8-349CF42F7609}" srcOrd="0" destOrd="0" presId="urn:microsoft.com/office/officeart/2005/8/layout/radial6"/>
    <dgm:cxn modelId="{9A607D9C-D0FC-497D-9DF2-40C79F27D792}" srcId="{3DC6697B-E163-43F7-B792-30734EA71E69}" destId="{9880C063-CCC4-49E7-A24C-6DE07255A12B}" srcOrd="3" destOrd="0" parTransId="{35896372-5D99-49ED-BCE0-1B5283054730}" sibTransId="{32521433-57CA-441E-9FA6-9C53F002F232}"/>
    <dgm:cxn modelId="{571F6CEA-6B1D-4B94-8D61-4F2F7282A47C}" srcId="{3DC6697B-E163-43F7-B792-30734EA71E69}" destId="{DA2AF03F-B7FF-4CD3-B684-C588157F2057}" srcOrd="1" destOrd="0" parTransId="{F16F5003-3639-491A-85D3-A2E403217A91}" sibTransId="{B8E75333-7E11-4F41-B0A2-A278A093FB9B}"/>
    <dgm:cxn modelId="{1C2FBD27-2174-4BC6-A692-4F161D95B60F}" srcId="{3DC6697B-E163-43F7-B792-30734EA71E69}" destId="{3295BCF7-F16E-4B6A-B3C3-1ED268521086}" srcOrd="2" destOrd="0" parTransId="{FD5AC511-61BC-4A18-A493-4175287CE1B0}" sibTransId="{6360DC63-CB01-4D26-AAB5-403645C7A1ED}"/>
    <dgm:cxn modelId="{1F67A679-1DA8-4AF8-BAEC-3E19DD10A1CA}" type="presOf" srcId="{94A5DD6C-D5E0-420C-8581-54FBD825EC75}" destId="{B26DDEA8-CAD8-4E9C-AF60-0CA09AC743AE}" srcOrd="0" destOrd="0" presId="urn:microsoft.com/office/officeart/2005/8/layout/radial6"/>
    <dgm:cxn modelId="{03FD0A55-F3B6-405A-B425-39E08DF0DC84}" type="presOf" srcId="{F40A81DA-FE30-452D-8FD3-A171D4FD7909}" destId="{EC856A3C-456D-4FDA-A0A3-9F3D089861FE}" srcOrd="0" destOrd="0" presId="urn:microsoft.com/office/officeart/2005/8/layout/radial6"/>
    <dgm:cxn modelId="{A2F9CD0A-10D0-4E6C-887A-A043FFD54A9A}" type="presOf" srcId="{6360DC63-CB01-4D26-AAB5-403645C7A1ED}" destId="{806FF5DC-2267-4C43-9F82-00953CB99C66}" srcOrd="0" destOrd="0" presId="urn:microsoft.com/office/officeart/2005/8/layout/radial6"/>
    <dgm:cxn modelId="{35DA5F61-B43E-486A-BFE3-3C09D03D2F81}" type="presOf" srcId="{9880C063-CCC4-49E7-A24C-6DE07255A12B}" destId="{30D742AF-1EA4-4370-AA27-EA29D4139EE2}" srcOrd="0" destOrd="0" presId="urn:microsoft.com/office/officeart/2005/8/layout/radial6"/>
    <dgm:cxn modelId="{83FAABC9-AA4E-4357-9370-D08A3E094AAF}" type="presParOf" srcId="{E8C34DE3-A3EB-4354-A70D-2B89FE41B80F}" destId="{437356DF-55A2-4A6D-8FA8-349CF42F7609}" srcOrd="0" destOrd="0" presId="urn:microsoft.com/office/officeart/2005/8/layout/radial6"/>
    <dgm:cxn modelId="{39532E84-F02E-4B5C-B556-176913621DF6}" type="presParOf" srcId="{E8C34DE3-A3EB-4354-A70D-2B89FE41B80F}" destId="{EC856A3C-456D-4FDA-A0A3-9F3D089861FE}" srcOrd="1" destOrd="0" presId="urn:microsoft.com/office/officeart/2005/8/layout/radial6"/>
    <dgm:cxn modelId="{7236FA46-17B0-485D-9F90-F109C211F5E5}" type="presParOf" srcId="{E8C34DE3-A3EB-4354-A70D-2B89FE41B80F}" destId="{B582050E-0887-4869-BABD-F9262A0C79FC}" srcOrd="2" destOrd="0" presId="urn:microsoft.com/office/officeart/2005/8/layout/radial6"/>
    <dgm:cxn modelId="{70A793B4-96F8-446C-B574-2E2EF3CDD4F8}" type="presParOf" srcId="{E8C34DE3-A3EB-4354-A70D-2B89FE41B80F}" destId="{B26DDEA8-CAD8-4E9C-AF60-0CA09AC743AE}" srcOrd="3" destOrd="0" presId="urn:microsoft.com/office/officeart/2005/8/layout/radial6"/>
    <dgm:cxn modelId="{2D951D35-F2C0-44C1-A9F3-638AEAE03BB6}" type="presParOf" srcId="{E8C34DE3-A3EB-4354-A70D-2B89FE41B80F}" destId="{0188DADA-76B4-41DD-AC02-E0D09F2C6A41}" srcOrd="4" destOrd="0" presId="urn:microsoft.com/office/officeart/2005/8/layout/radial6"/>
    <dgm:cxn modelId="{439055BF-0C8E-4A8A-8619-14DBC97D2B0E}" type="presParOf" srcId="{E8C34DE3-A3EB-4354-A70D-2B89FE41B80F}" destId="{8AE1F08F-AB77-45B5-9DE8-05059537428C}" srcOrd="5" destOrd="0" presId="urn:microsoft.com/office/officeart/2005/8/layout/radial6"/>
    <dgm:cxn modelId="{4F2FFDBF-0AF4-4895-8E39-AA0306D3DD94}" type="presParOf" srcId="{E8C34DE3-A3EB-4354-A70D-2B89FE41B80F}" destId="{3FCA3208-A886-418E-91B2-BBD632F0FF26}" srcOrd="6" destOrd="0" presId="urn:microsoft.com/office/officeart/2005/8/layout/radial6"/>
    <dgm:cxn modelId="{47CED63D-9C1C-4D2D-ADB6-A0ED2EE27636}" type="presParOf" srcId="{E8C34DE3-A3EB-4354-A70D-2B89FE41B80F}" destId="{FB85BFC3-8701-4894-84C0-4D970F42CBBC}" srcOrd="7" destOrd="0" presId="urn:microsoft.com/office/officeart/2005/8/layout/radial6"/>
    <dgm:cxn modelId="{C29F3CF0-C904-4AEE-8419-39A19F174B9F}" type="presParOf" srcId="{E8C34DE3-A3EB-4354-A70D-2B89FE41B80F}" destId="{88017263-6625-4915-857B-C76563541F0E}" srcOrd="8" destOrd="0" presId="urn:microsoft.com/office/officeart/2005/8/layout/radial6"/>
    <dgm:cxn modelId="{E8BC4060-EF4F-4D16-BB7E-53769EF7D9A8}" type="presParOf" srcId="{E8C34DE3-A3EB-4354-A70D-2B89FE41B80F}" destId="{806FF5DC-2267-4C43-9F82-00953CB99C66}" srcOrd="9" destOrd="0" presId="urn:microsoft.com/office/officeart/2005/8/layout/radial6"/>
    <dgm:cxn modelId="{C812F00C-A202-4C0C-9AD5-0ABC5E426548}" type="presParOf" srcId="{E8C34DE3-A3EB-4354-A70D-2B89FE41B80F}" destId="{30D742AF-1EA4-4370-AA27-EA29D4139EE2}" srcOrd="10" destOrd="0" presId="urn:microsoft.com/office/officeart/2005/8/layout/radial6"/>
    <dgm:cxn modelId="{7B42A278-D046-46B7-89CF-4D21C56AFBD5}" type="presParOf" srcId="{E8C34DE3-A3EB-4354-A70D-2B89FE41B80F}" destId="{170F9401-9E29-4C0A-B631-182330E0D5D8}" srcOrd="11" destOrd="0" presId="urn:microsoft.com/office/officeart/2005/8/layout/radial6"/>
    <dgm:cxn modelId="{BFE50828-52EF-4418-B0A3-BFCA00F42762}" type="presParOf" srcId="{E8C34DE3-A3EB-4354-A70D-2B89FE41B80F}" destId="{3267B1D5-3106-413F-B227-BDE506D5B0EA}" srcOrd="12" destOrd="0" presId="urn:microsoft.com/office/officeart/2005/8/layout/radial6"/>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BDFF7E4-3666-4487-BCC6-2E3ECB2FF7AC}"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3DC6697B-E163-43F7-B792-30734EA71E69}">
      <dgm:prSet phldrT="[Text]"/>
      <dgm:spPr/>
      <dgm:t>
        <a:bodyPr/>
        <a:lstStyle/>
        <a:p>
          <a:r>
            <a:rPr lang="hu-HU" dirty="0" smtClean="0"/>
            <a:t>Irányított utak optimalizálása az </a:t>
          </a:r>
          <a:endParaRPr lang="en-US" dirty="0" smtClean="0"/>
        </a:p>
        <a:p>
          <a:endParaRPr lang="en-US" dirty="0" smtClean="0"/>
        </a:p>
        <a:p>
          <a:endParaRPr lang="en-US" dirty="0" smtClean="0"/>
        </a:p>
        <a:p>
          <a:r>
            <a:rPr lang="hu-HU" dirty="0" smtClean="0"/>
            <a:t>hipotézisben</a:t>
          </a:r>
          <a:endParaRPr lang="en-US" dirty="0"/>
        </a:p>
      </dgm:t>
    </dgm:pt>
    <dgm:pt modelId="{2041A234-2977-497A-A2B4-F26714222FD8}" type="parTrans" cxnId="{B86CD604-04E0-44D5-BF31-3CD1EF0856CA}">
      <dgm:prSet/>
      <dgm:spPr/>
      <dgm:t>
        <a:bodyPr/>
        <a:lstStyle/>
        <a:p>
          <a:endParaRPr lang="en-US"/>
        </a:p>
      </dgm:t>
    </dgm:pt>
    <dgm:pt modelId="{DD5203EC-1807-4C6F-BFCF-069981E431EA}" type="sibTrans" cxnId="{B86CD604-04E0-44D5-BF31-3CD1EF0856CA}">
      <dgm:prSet/>
      <dgm:spPr/>
      <dgm:t>
        <a:bodyPr/>
        <a:lstStyle/>
        <a:p>
          <a:endParaRPr lang="en-US"/>
        </a:p>
      </dgm:t>
    </dgm:pt>
    <dgm:pt modelId="{F40A81DA-FE30-452D-8FD3-A171D4FD7909}">
      <dgm:prSet phldrT="[Text]" phldr="1"/>
      <dgm:spPr/>
      <dgm:t>
        <a:bodyPr/>
        <a:lstStyle/>
        <a:p>
          <a:endParaRPr lang="en-US" dirty="0"/>
        </a:p>
      </dgm:t>
    </dgm:pt>
    <dgm:pt modelId="{9FEFF531-3AB7-48B7-B5C0-12567E5D96C0}" type="parTrans" cxnId="{F4EDC4D6-879D-4D2B-B83F-04251AC4F2A3}">
      <dgm:prSet/>
      <dgm:spPr/>
      <dgm:t>
        <a:bodyPr/>
        <a:lstStyle/>
        <a:p>
          <a:endParaRPr lang="en-US"/>
        </a:p>
      </dgm:t>
    </dgm:pt>
    <dgm:pt modelId="{94A5DD6C-D5E0-420C-8581-54FBD825EC75}" type="sibTrans" cxnId="{F4EDC4D6-879D-4D2B-B83F-04251AC4F2A3}">
      <dgm:prSet/>
      <dgm:spPr/>
      <dgm:t>
        <a:bodyPr/>
        <a:lstStyle/>
        <a:p>
          <a:endParaRPr lang="en-US"/>
        </a:p>
      </dgm:t>
    </dgm:pt>
    <dgm:pt modelId="{DA2AF03F-B7FF-4CD3-B684-C588157F2057}">
      <dgm:prSet phldrT="[Text]"/>
      <dgm:spPr/>
      <dgm:t>
        <a:bodyPr/>
        <a:lstStyle/>
        <a:p>
          <a:r>
            <a:rPr lang="hu-HU" dirty="0" smtClean="0"/>
            <a:t>Minimális irányított utak a gráfban</a:t>
          </a:r>
          <a:endParaRPr lang="en-US" dirty="0"/>
        </a:p>
      </dgm:t>
    </dgm:pt>
    <dgm:pt modelId="{F16F5003-3639-491A-85D3-A2E403217A91}" type="parTrans" cxnId="{571F6CEA-6B1D-4B94-8D61-4F2F7282A47C}">
      <dgm:prSet/>
      <dgm:spPr/>
      <dgm:t>
        <a:bodyPr/>
        <a:lstStyle/>
        <a:p>
          <a:endParaRPr lang="en-US"/>
        </a:p>
      </dgm:t>
    </dgm:pt>
    <dgm:pt modelId="{B8E75333-7E11-4F41-B0A2-A278A093FB9B}" type="sibTrans" cxnId="{571F6CEA-6B1D-4B94-8D61-4F2F7282A47C}">
      <dgm:prSet/>
      <dgm:spPr/>
      <dgm:t>
        <a:bodyPr/>
        <a:lstStyle/>
        <a:p>
          <a:endParaRPr lang="en-US"/>
        </a:p>
      </dgm:t>
    </dgm:pt>
    <dgm:pt modelId="{3295BCF7-F16E-4B6A-B3C3-1ED268521086}">
      <dgm:prSet phldrT="[Text]"/>
      <dgm:spPr/>
      <dgm:t>
        <a:bodyPr/>
        <a:lstStyle/>
        <a:p>
          <a:r>
            <a:rPr lang="hu-HU" dirty="0" smtClean="0"/>
            <a:t>Egy adott csúcsból kiinduló minimális irányított utak értéke</a:t>
          </a:r>
          <a:endParaRPr lang="en-US" dirty="0"/>
        </a:p>
      </dgm:t>
    </dgm:pt>
    <dgm:pt modelId="{FD5AC511-61BC-4A18-A493-4175287CE1B0}" type="parTrans" cxnId="{1C2FBD27-2174-4BC6-A692-4F161D95B60F}">
      <dgm:prSet/>
      <dgm:spPr/>
      <dgm:t>
        <a:bodyPr/>
        <a:lstStyle/>
        <a:p>
          <a:endParaRPr lang="en-US"/>
        </a:p>
      </dgm:t>
    </dgm:pt>
    <dgm:pt modelId="{6360DC63-CB01-4D26-AAB5-403645C7A1ED}" type="sibTrans" cxnId="{1C2FBD27-2174-4BC6-A692-4F161D95B60F}">
      <dgm:prSet/>
      <dgm:spPr/>
      <dgm:t>
        <a:bodyPr/>
        <a:lstStyle/>
        <a:p>
          <a:endParaRPr lang="en-US"/>
        </a:p>
      </dgm:t>
    </dgm:pt>
    <dgm:pt modelId="{9880C063-CCC4-49E7-A24C-6DE07255A12B}">
      <dgm:prSet phldrT="[Text]"/>
      <dgm:spPr/>
      <dgm:t>
        <a:bodyPr/>
        <a:lstStyle/>
        <a:p>
          <a:r>
            <a:rPr lang="hu-HU" dirty="0" smtClean="0"/>
            <a:t>Mátrixos algoritmusok a minimális értékekre</a:t>
          </a:r>
          <a:endParaRPr lang="en-US" dirty="0"/>
        </a:p>
      </dgm:t>
    </dgm:pt>
    <dgm:pt modelId="{35896372-5D99-49ED-BCE0-1B5283054730}" type="parTrans" cxnId="{9A607D9C-D0FC-497D-9DF2-40C79F27D792}">
      <dgm:prSet/>
      <dgm:spPr/>
      <dgm:t>
        <a:bodyPr/>
        <a:lstStyle/>
        <a:p>
          <a:endParaRPr lang="en-US"/>
        </a:p>
      </dgm:t>
    </dgm:pt>
    <dgm:pt modelId="{32521433-57CA-441E-9FA6-9C53F002F232}" type="sibTrans" cxnId="{9A607D9C-D0FC-497D-9DF2-40C79F27D792}">
      <dgm:prSet/>
      <dgm:spPr/>
      <dgm:t>
        <a:bodyPr/>
        <a:lstStyle/>
        <a:p>
          <a:endParaRPr lang="en-US"/>
        </a:p>
      </dgm:t>
    </dgm:pt>
    <dgm:pt modelId="{E8C34DE3-A3EB-4354-A70D-2B89FE41B80F}" type="pres">
      <dgm:prSet presAssocID="{DBDFF7E4-3666-4487-BCC6-2E3ECB2FF7AC}" presName="Name0" presStyleCnt="0">
        <dgm:presLayoutVars>
          <dgm:chMax val="1"/>
          <dgm:dir/>
          <dgm:animLvl val="ctr"/>
          <dgm:resizeHandles val="exact"/>
        </dgm:presLayoutVars>
      </dgm:prSet>
      <dgm:spPr/>
      <dgm:t>
        <a:bodyPr/>
        <a:lstStyle/>
        <a:p>
          <a:endParaRPr lang="en-US"/>
        </a:p>
      </dgm:t>
    </dgm:pt>
    <dgm:pt modelId="{437356DF-55A2-4A6D-8FA8-349CF42F7609}" type="pres">
      <dgm:prSet presAssocID="{3DC6697B-E163-43F7-B792-30734EA71E69}" presName="centerShape" presStyleLbl="node0" presStyleIdx="0" presStyleCnt="1" custScaleX="143877" custScaleY="133219" custLinFactNeighborX="-29" custLinFactNeighborY="-1106"/>
      <dgm:spPr/>
      <dgm:t>
        <a:bodyPr/>
        <a:lstStyle/>
        <a:p>
          <a:endParaRPr lang="en-US"/>
        </a:p>
      </dgm:t>
    </dgm:pt>
    <dgm:pt modelId="{EC856A3C-456D-4FDA-A0A3-9F3D089861FE}" type="pres">
      <dgm:prSet presAssocID="{F40A81DA-FE30-452D-8FD3-A171D4FD7909}" presName="node" presStyleLbl="node1" presStyleIdx="0" presStyleCnt="4">
        <dgm:presLayoutVars>
          <dgm:bulletEnabled val="1"/>
        </dgm:presLayoutVars>
      </dgm:prSet>
      <dgm:spPr>
        <a:prstGeom prst="downArrow">
          <a:avLst/>
        </a:prstGeom>
      </dgm:spPr>
      <dgm:t>
        <a:bodyPr/>
        <a:lstStyle/>
        <a:p>
          <a:endParaRPr lang="en-US"/>
        </a:p>
      </dgm:t>
    </dgm:pt>
    <dgm:pt modelId="{B582050E-0887-4869-BABD-F9262A0C79FC}" type="pres">
      <dgm:prSet presAssocID="{F40A81DA-FE30-452D-8FD3-A171D4FD7909}" presName="dummy" presStyleCnt="0"/>
      <dgm:spPr/>
    </dgm:pt>
    <dgm:pt modelId="{B26DDEA8-CAD8-4E9C-AF60-0CA09AC743AE}" type="pres">
      <dgm:prSet presAssocID="{94A5DD6C-D5E0-420C-8581-54FBD825EC75}" presName="sibTrans" presStyleLbl="sibTrans2D1" presStyleIdx="0" presStyleCnt="4"/>
      <dgm:spPr/>
      <dgm:t>
        <a:bodyPr/>
        <a:lstStyle/>
        <a:p>
          <a:endParaRPr lang="en-US"/>
        </a:p>
      </dgm:t>
    </dgm:pt>
    <dgm:pt modelId="{0188DADA-76B4-41DD-AC02-E0D09F2C6A41}" type="pres">
      <dgm:prSet presAssocID="{DA2AF03F-B7FF-4CD3-B684-C588157F2057}" presName="node" presStyleLbl="node1" presStyleIdx="1" presStyleCnt="4">
        <dgm:presLayoutVars>
          <dgm:bulletEnabled val="1"/>
        </dgm:presLayoutVars>
      </dgm:prSet>
      <dgm:spPr/>
      <dgm:t>
        <a:bodyPr/>
        <a:lstStyle/>
        <a:p>
          <a:endParaRPr lang="en-US"/>
        </a:p>
      </dgm:t>
    </dgm:pt>
    <dgm:pt modelId="{8AE1F08F-AB77-45B5-9DE8-05059537428C}" type="pres">
      <dgm:prSet presAssocID="{DA2AF03F-B7FF-4CD3-B684-C588157F2057}" presName="dummy" presStyleCnt="0"/>
      <dgm:spPr/>
    </dgm:pt>
    <dgm:pt modelId="{3FCA3208-A886-418E-91B2-BBD632F0FF26}" type="pres">
      <dgm:prSet presAssocID="{B8E75333-7E11-4F41-B0A2-A278A093FB9B}" presName="sibTrans" presStyleLbl="sibTrans2D1" presStyleIdx="1" presStyleCnt="4"/>
      <dgm:spPr/>
      <dgm:t>
        <a:bodyPr/>
        <a:lstStyle/>
        <a:p>
          <a:endParaRPr lang="en-US"/>
        </a:p>
      </dgm:t>
    </dgm:pt>
    <dgm:pt modelId="{FB85BFC3-8701-4894-84C0-4D970F42CBBC}" type="pres">
      <dgm:prSet presAssocID="{3295BCF7-F16E-4B6A-B3C3-1ED268521086}" presName="node" presStyleLbl="node1" presStyleIdx="2" presStyleCnt="4" custScaleX="129413" custScaleY="117038" custRadScaleRad="94163">
        <dgm:presLayoutVars>
          <dgm:bulletEnabled val="1"/>
        </dgm:presLayoutVars>
      </dgm:prSet>
      <dgm:spPr/>
      <dgm:t>
        <a:bodyPr/>
        <a:lstStyle/>
        <a:p>
          <a:endParaRPr lang="en-US"/>
        </a:p>
      </dgm:t>
    </dgm:pt>
    <dgm:pt modelId="{88017263-6625-4915-857B-C76563541F0E}" type="pres">
      <dgm:prSet presAssocID="{3295BCF7-F16E-4B6A-B3C3-1ED268521086}" presName="dummy" presStyleCnt="0"/>
      <dgm:spPr/>
    </dgm:pt>
    <dgm:pt modelId="{806FF5DC-2267-4C43-9F82-00953CB99C66}" type="pres">
      <dgm:prSet presAssocID="{6360DC63-CB01-4D26-AAB5-403645C7A1ED}" presName="sibTrans" presStyleLbl="sibTrans2D1" presStyleIdx="2" presStyleCnt="4"/>
      <dgm:spPr/>
      <dgm:t>
        <a:bodyPr/>
        <a:lstStyle/>
        <a:p>
          <a:endParaRPr lang="en-US"/>
        </a:p>
      </dgm:t>
    </dgm:pt>
    <dgm:pt modelId="{30D742AF-1EA4-4370-AA27-EA29D4139EE2}" type="pres">
      <dgm:prSet presAssocID="{9880C063-CCC4-49E7-A24C-6DE07255A12B}" presName="node" presStyleLbl="node1" presStyleIdx="3" presStyleCnt="4" custScaleX="130800" custScaleY="122707">
        <dgm:presLayoutVars>
          <dgm:bulletEnabled val="1"/>
        </dgm:presLayoutVars>
      </dgm:prSet>
      <dgm:spPr/>
      <dgm:t>
        <a:bodyPr/>
        <a:lstStyle/>
        <a:p>
          <a:endParaRPr lang="en-US"/>
        </a:p>
      </dgm:t>
    </dgm:pt>
    <dgm:pt modelId="{170F9401-9E29-4C0A-B631-182330E0D5D8}" type="pres">
      <dgm:prSet presAssocID="{9880C063-CCC4-49E7-A24C-6DE07255A12B}" presName="dummy" presStyleCnt="0"/>
      <dgm:spPr/>
    </dgm:pt>
    <dgm:pt modelId="{3267B1D5-3106-413F-B227-BDE506D5B0EA}" type="pres">
      <dgm:prSet presAssocID="{32521433-57CA-441E-9FA6-9C53F002F232}" presName="sibTrans" presStyleLbl="sibTrans2D1" presStyleIdx="3" presStyleCnt="4"/>
      <dgm:spPr/>
      <dgm:t>
        <a:bodyPr/>
        <a:lstStyle/>
        <a:p>
          <a:endParaRPr lang="en-US"/>
        </a:p>
      </dgm:t>
    </dgm:pt>
  </dgm:ptLst>
  <dgm:cxnLst>
    <dgm:cxn modelId="{F72F4865-1954-44FF-BEFF-787A8E2E640E}" type="presOf" srcId="{6360DC63-CB01-4D26-AAB5-403645C7A1ED}" destId="{806FF5DC-2267-4C43-9F82-00953CB99C66}" srcOrd="0" destOrd="0" presId="urn:microsoft.com/office/officeart/2005/8/layout/radial6"/>
    <dgm:cxn modelId="{8AEFC910-878F-41E6-85AA-F66CF230D5FF}" type="presOf" srcId="{9880C063-CCC4-49E7-A24C-6DE07255A12B}" destId="{30D742AF-1EA4-4370-AA27-EA29D4139EE2}" srcOrd="0" destOrd="0" presId="urn:microsoft.com/office/officeart/2005/8/layout/radial6"/>
    <dgm:cxn modelId="{DAF84899-1CBA-4FE2-ADA4-DD1000381D56}" type="presOf" srcId="{32521433-57CA-441E-9FA6-9C53F002F232}" destId="{3267B1D5-3106-413F-B227-BDE506D5B0EA}" srcOrd="0" destOrd="0" presId="urn:microsoft.com/office/officeart/2005/8/layout/radial6"/>
    <dgm:cxn modelId="{21D30AB1-725B-473C-A8D8-EA926CF777DC}" type="presOf" srcId="{F40A81DA-FE30-452D-8FD3-A171D4FD7909}" destId="{EC856A3C-456D-4FDA-A0A3-9F3D089861FE}" srcOrd="0" destOrd="0" presId="urn:microsoft.com/office/officeart/2005/8/layout/radial6"/>
    <dgm:cxn modelId="{F4EDC4D6-879D-4D2B-B83F-04251AC4F2A3}" srcId="{3DC6697B-E163-43F7-B792-30734EA71E69}" destId="{F40A81DA-FE30-452D-8FD3-A171D4FD7909}" srcOrd="0" destOrd="0" parTransId="{9FEFF531-3AB7-48B7-B5C0-12567E5D96C0}" sibTransId="{94A5DD6C-D5E0-420C-8581-54FBD825EC75}"/>
    <dgm:cxn modelId="{6F0E405B-A967-4BAD-8289-FC1E894588EA}" type="presOf" srcId="{94A5DD6C-D5E0-420C-8581-54FBD825EC75}" destId="{B26DDEA8-CAD8-4E9C-AF60-0CA09AC743AE}" srcOrd="0" destOrd="0" presId="urn:microsoft.com/office/officeart/2005/8/layout/radial6"/>
    <dgm:cxn modelId="{B86CD604-04E0-44D5-BF31-3CD1EF0856CA}" srcId="{DBDFF7E4-3666-4487-BCC6-2E3ECB2FF7AC}" destId="{3DC6697B-E163-43F7-B792-30734EA71E69}" srcOrd="0" destOrd="0" parTransId="{2041A234-2977-497A-A2B4-F26714222FD8}" sibTransId="{DD5203EC-1807-4C6F-BFCF-069981E431EA}"/>
    <dgm:cxn modelId="{D0E799BD-D88F-418A-BCD6-D349553DE420}" type="presOf" srcId="{DBDFF7E4-3666-4487-BCC6-2E3ECB2FF7AC}" destId="{E8C34DE3-A3EB-4354-A70D-2B89FE41B80F}" srcOrd="0" destOrd="0" presId="urn:microsoft.com/office/officeart/2005/8/layout/radial6"/>
    <dgm:cxn modelId="{9A607D9C-D0FC-497D-9DF2-40C79F27D792}" srcId="{3DC6697B-E163-43F7-B792-30734EA71E69}" destId="{9880C063-CCC4-49E7-A24C-6DE07255A12B}" srcOrd="3" destOrd="0" parTransId="{35896372-5D99-49ED-BCE0-1B5283054730}" sibTransId="{32521433-57CA-441E-9FA6-9C53F002F232}"/>
    <dgm:cxn modelId="{571F6CEA-6B1D-4B94-8D61-4F2F7282A47C}" srcId="{3DC6697B-E163-43F7-B792-30734EA71E69}" destId="{DA2AF03F-B7FF-4CD3-B684-C588157F2057}" srcOrd="1" destOrd="0" parTransId="{F16F5003-3639-491A-85D3-A2E403217A91}" sibTransId="{B8E75333-7E11-4F41-B0A2-A278A093FB9B}"/>
    <dgm:cxn modelId="{1C2FBD27-2174-4BC6-A692-4F161D95B60F}" srcId="{3DC6697B-E163-43F7-B792-30734EA71E69}" destId="{3295BCF7-F16E-4B6A-B3C3-1ED268521086}" srcOrd="2" destOrd="0" parTransId="{FD5AC511-61BC-4A18-A493-4175287CE1B0}" sibTransId="{6360DC63-CB01-4D26-AAB5-403645C7A1ED}"/>
    <dgm:cxn modelId="{752A13F5-1703-4F7F-9017-CADC13929197}" type="presOf" srcId="{3DC6697B-E163-43F7-B792-30734EA71E69}" destId="{437356DF-55A2-4A6D-8FA8-349CF42F7609}" srcOrd="0" destOrd="0" presId="urn:microsoft.com/office/officeart/2005/8/layout/radial6"/>
    <dgm:cxn modelId="{840EB082-2488-43C1-B5E2-821D766D0FE2}" type="presOf" srcId="{3295BCF7-F16E-4B6A-B3C3-1ED268521086}" destId="{FB85BFC3-8701-4894-84C0-4D970F42CBBC}" srcOrd="0" destOrd="0" presId="urn:microsoft.com/office/officeart/2005/8/layout/radial6"/>
    <dgm:cxn modelId="{269AD8E7-07FC-4433-B945-E31605B6EEE9}" type="presOf" srcId="{B8E75333-7E11-4F41-B0A2-A278A093FB9B}" destId="{3FCA3208-A886-418E-91B2-BBD632F0FF26}" srcOrd="0" destOrd="0" presId="urn:microsoft.com/office/officeart/2005/8/layout/radial6"/>
    <dgm:cxn modelId="{AE528FD0-263E-4F64-B3F6-FA6F829869AC}" type="presOf" srcId="{DA2AF03F-B7FF-4CD3-B684-C588157F2057}" destId="{0188DADA-76B4-41DD-AC02-E0D09F2C6A41}" srcOrd="0" destOrd="0" presId="urn:microsoft.com/office/officeart/2005/8/layout/radial6"/>
    <dgm:cxn modelId="{7B0214AF-19DE-4837-8FCD-9F1F189F3AEA}" type="presParOf" srcId="{E8C34DE3-A3EB-4354-A70D-2B89FE41B80F}" destId="{437356DF-55A2-4A6D-8FA8-349CF42F7609}" srcOrd="0" destOrd="0" presId="urn:microsoft.com/office/officeart/2005/8/layout/radial6"/>
    <dgm:cxn modelId="{D52CF6CF-6218-49E0-9578-0914CDB8E7C2}" type="presParOf" srcId="{E8C34DE3-A3EB-4354-A70D-2B89FE41B80F}" destId="{EC856A3C-456D-4FDA-A0A3-9F3D089861FE}" srcOrd="1" destOrd="0" presId="urn:microsoft.com/office/officeart/2005/8/layout/radial6"/>
    <dgm:cxn modelId="{A02154B1-ADA5-46EC-A97E-1E40C78A2553}" type="presParOf" srcId="{E8C34DE3-A3EB-4354-A70D-2B89FE41B80F}" destId="{B582050E-0887-4869-BABD-F9262A0C79FC}" srcOrd="2" destOrd="0" presId="urn:microsoft.com/office/officeart/2005/8/layout/radial6"/>
    <dgm:cxn modelId="{59A4AC36-D446-4EC3-A142-2B78ED5441B9}" type="presParOf" srcId="{E8C34DE3-A3EB-4354-A70D-2B89FE41B80F}" destId="{B26DDEA8-CAD8-4E9C-AF60-0CA09AC743AE}" srcOrd="3" destOrd="0" presId="urn:microsoft.com/office/officeart/2005/8/layout/radial6"/>
    <dgm:cxn modelId="{A39F0AE4-33F7-4289-953D-76B901AB1B37}" type="presParOf" srcId="{E8C34DE3-A3EB-4354-A70D-2B89FE41B80F}" destId="{0188DADA-76B4-41DD-AC02-E0D09F2C6A41}" srcOrd="4" destOrd="0" presId="urn:microsoft.com/office/officeart/2005/8/layout/radial6"/>
    <dgm:cxn modelId="{ECF17DAC-2B00-487D-BC8E-566A0BE3CCBC}" type="presParOf" srcId="{E8C34DE3-A3EB-4354-A70D-2B89FE41B80F}" destId="{8AE1F08F-AB77-45B5-9DE8-05059537428C}" srcOrd="5" destOrd="0" presId="urn:microsoft.com/office/officeart/2005/8/layout/radial6"/>
    <dgm:cxn modelId="{C9FD66CA-C4AB-4CE0-93D5-735BB3485B5A}" type="presParOf" srcId="{E8C34DE3-A3EB-4354-A70D-2B89FE41B80F}" destId="{3FCA3208-A886-418E-91B2-BBD632F0FF26}" srcOrd="6" destOrd="0" presId="urn:microsoft.com/office/officeart/2005/8/layout/radial6"/>
    <dgm:cxn modelId="{D858B486-ADD8-4964-8C66-B6735E7DC231}" type="presParOf" srcId="{E8C34DE3-A3EB-4354-A70D-2B89FE41B80F}" destId="{FB85BFC3-8701-4894-84C0-4D970F42CBBC}" srcOrd="7" destOrd="0" presId="urn:microsoft.com/office/officeart/2005/8/layout/radial6"/>
    <dgm:cxn modelId="{1E422193-12C4-44E5-B7C0-0FC95B4058B2}" type="presParOf" srcId="{E8C34DE3-A3EB-4354-A70D-2B89FE41B80F}" destId="{88017263-6625-4915-857B-C76563541F0E}" srcOrd="8" destOrd="0" presId="urn:microsoft.com/office/officeart/2005/8/layout/radial6"/>
    <dgm:cxn modelId="{9FF898C1-0FA6-4A22-90B9-3F62B4D43DAD}" type="presParOf" srcId="{E8C34DE3-A3EB-4354-A70D-2B89FE41B80F}" destId="{806FF5DC-2267-4C43-9F82-00953CB99C66}" srcOrd="9" destOrd="0" presId="urn:microsoft.com/office/officeart/2005/8/layout/radial6"/>
    <dgm:cxn modelId="{D0EC31D2-4D72-444D-B3E3-F3A8A21CCEF1}" type="presParOf" srcId="{E8C34DE3-A3EB-4354-A70D-2B89FE41B80F}" destId="{30D742AF-1EA4-4370-AA27-EA29D4139EE2}" srcOrd="10" destOrd="0" presId="urn:microsoft.com/office/officeart/2005/8/layout/radial6"/>
    <dgm:cxn modelId="{E68C3134-8F0C-44CE-84D7-FF075E977806}" type="presParOf" srcId="{E8C34DE3-A3EB-4354-A70D-2B89FE41B80F}" destId="{170F9401-9E29-4C0A-B631-182330E0D5D8}" srcOrd="11" destOrd="0" presId="urn:microsoft.com/office/officeart/2005/8/layout/radial6"/>
    <dgm:cxn modelId="{4ACC3A99-9D3E-4B43-AA31-BEC8389A0986}" type="presParOf" srcId="{E8C34DE3-A3EB-4354-A70D-2B89FE41B80F}" destId="{3267B1D5-3106-413F-B227-BDE506D5B0EA}" srcOrd="12" destOrd="0" presId="urn:microsoft.com/office/officeart/2005/8/layout/radial6"/>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20BDC16-2F3B-438A-BB20-2C977D487B0F}"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en-US"/>
        </a:p>
      </dgm:t>
    </dgm:pt>
    <dgm:pt modelId="{EF511340-ABC6-4CD9-B25E-8C5984993D26}">
      <dgm:prSet phldrT="[Text]"/>
      <dgm:spPr/>
      <dgm:t>
        <a:bodyPr/>
        <a:lstStyle/>
        <a:p>
          <a:r>
            <a:rPr lang="hu-HU" dirty="0" smtClean="0"/>
            <a:t>A minimális irányított utat meghatározó algoritmus az adott kiinduló csúcsból az adott cél csúcsig (egyedi kiinduló, egyedi végcsúcs)</a:t>
          </a:r>
          <a:endParaRPr lang="en-US" dirty="0"/>
        </a:p>
      </dgm:t>
    </dgm:pt>
    <dgm:pt modelId="{14C888AC-5992-486E-BC30-0EF912A92407}" type="parTrans" cxnId="{B38E37DC-904F-4CD6-AA65-08A5903B3B72}">
      <dgm:prSet/>
      <dgm:spPr/>
      <dgm:t>
        <a:bodyPr/>
        <a:lstStyle/>
        <a:p>
          <a:endParaRPr lang="en-US"/>
        </a:p>
      </dgm:t>
    </dgm:pt>
    <dgm:pt modelId="{B0E7F4EA-B952-4218-96D0-428047BD7BAC}" type="sibTrans" cxnId="{B38E37DC-904F-4CD6-AA65-08A5903B3B72}">
      <dgm:prSet/>
      <dgm:spPr/>
      <dgm:t>
        <a:bodyPr/>
        <a:lstStyle/>
        <a:p>
          <a:endParaRPr lang="en-US"/>
        </a:p>
      </dgm:t>
    </dgm:pt>
    <dgm:pt modelId="{19D83119-A652-450C-B8B9-6BF83C2AB946}">
      <dgm:prSet phldrT="[Text]"/>
      <dgm:spPr/>
      <dgm:t>
        <a:bodyPr/>
        <a:lstStyle/>
        <a:p>
          <a:r>
            <a:rPr lang="hu-HU" dirty="0" smtClean="0"/>
            <a:t>A minimális irányított utat meghatározó algoritmus az adott kiinduló csúcsból az összes többi csúcsba a gráfnak (egyedi kiinduló csúcs, többszörös végcsúcs)</a:t>
          </a:r>
          <a:endParaRPr lang="en-US" dirty="0"/>
        </a:p>
      </dgm:t>
    </dgm:pt>
    <dgm:pt modelId="{9903E96B-7DC6-4C92-B774-5783C56C84F1}" type="parTrans" cxnId="{3DC60893-847B-4383-ACE9-C7001E287A94}">
      <dgm:prSet/>
      <dgm:spPr/>
      <dgm:t>
        <a:bodyPr/>
        <a:lstStyle/>
        <a:p>
          <a:endParaRPr lang="en-US"/>
        </a:p>
      </dgm:t>
    </dgm:pt>
    <dgm:pt modelId="{547F2D10-8971-4F7C-BAB3-999CE78B64C2}" type="sibTrans" cxnId="{3DC60893-847B-4383-ACE9-C7001E287A94}">
      <dgm:prSet/>
      <dgm:spPr/>
      <dgm:t>
        <a:bodyPr/>
        <a:lstStyle/>
        <a:p>
          <a:endParaRPr lang="en-US"/>
        </a:p>
      </dgm:t>
    </dgm:pt>
    <dgm:pt modelId="{5E5FE8BB-2D49-463F-9B92-C82068F4F3A5}">
      <dgm:prSet phldrT="[Text]"/>
      <dgm:spPr/>
      <dgm:t>
        <a:bodyPr/>
        <a:lstStyle/>
        <a:p>
          <a:r>
            <a:rPr lang="hu-HU" dirty="0" smtClean="0"/>
            <a:t>A minimális utat meghatározó algoritmus az adott végcsúcs felé, az összes többi csúcsból (többszörös kiinduló, és egyedi végcsúcs)</a:t>
          </a:r>
          <a:endParaRPr lang="en-US" dirty="0"/>
        </a:p>
      </dgm:t>
    </dgm:pt>
    <dgm:pt modelId="{5948AC3F-6771-4503-9E12-B669654F2565}" type="parTrans" cxnId="{808F9EA7-1EEE-42F3-97A8-FED36A709254}">
      <dgm:prSet/>
      <dgm:spPr/>
      <dgm:t>
        <a:bodyPr/>
        <a:lstStyle/>
        <a:p>
          <a:endParaRPr lang="en-US"/>
        </a:p>
      </dgm:t>
    </dgm:pt>
    <dgm:pt modelId="{47630E19-C0BA-4333-B158-21B0A903F97C}" type="sibTrans" cxnId="{808F9EA7-1EEE-42F3-97A8-FED36A709254}">
      <dgm:prSet/>
      <dgm:spPr/>
      <dgm:t>
        <a:bodyPr/>
        <a:lstStyle/>
        <a:p>
          <a:endParaRPr lang="en-US"/>
        </a:p>
      </dgm:t>
    </dgm:pt>
    <dgm:pt modelId="{489E8EF3-28EC-4017-B770-0534C95431EE}">
      <dgm:prSet phldrT="[Text]"/>
      <dgm:spPr/>
      <dgm:t>
        <a:bodyPr/>
        <a:lstStyle/>
        <a:p>
          <a:r>
            <a:rPr lang="hu-HU" dirty="0" smtClean="0"/>
            <a:t>Az összes minimális utat meghatározó algoritmusok az összes létező csúcsra (többszörös kiinduló, egyedi végcsúcs)</a:t>
          </a:r>
          <a:endParaRPr lang="en-US" dirty="0"/>
        </a:p>
      </dgm:t>
    </dgm:pt>
    <dgm:pt modelId="{A49E6341-404A-40A5-B1EF-D9E08FF8411B}" type="parTrans" cxnId="{A1C615CD-C76D-4207-8C30-924F75891594}">
      <dgm:prSet/>
      <dgm:spPr/>
      <dgm:t>
        <a:bodyPr/>
        <a:lstStyle/>
        <a:p>
          <a:endParaRPr lang="en-US"/>
        </a:p>
      </dgm:t>
    </dgm:pt>
    <dgm:pt modelId="{7AAB7708-E83A-4734-9433-8D7D517B3C81}" type="sibTrans" cxnId="{A1C615CD-C76D-4207-8C30-924F75891594}">
      <dgm:prSet/>
      <dgm:spPr/>
      <dgm:t>
        <a:bodyPr/>
        <a:lstStyle/>
        <a:p>
          <a:endParaRPr lang="en-US"/>
        </a:p>
      </dgm:t>
    </dgm:pt>
    <dgm:pt modelId="{38AF62BF-C757-4CE1-900E-88F925C24581}" type="pres">
      <dgm:prSet presAssocID="{420BDC16-2F3B-438A-BB20-2C977D487B0F}" presName="compositeShape" presStyleCnt="0">
        <dgm:presLayoutVars>
          <dgm:dir/>
          <dgm:resizeHandles/>
        </dgm:presLayoutVars>
      </dgm:prSet>
      <dgm:spPr/>
      <dgm:t>
        <a:bodyPr/>
        <a:lstStyle/>
        <a:p>
          <a:endParaRPr lang="en-US"/>
        </a:p>
      </dgm:t>
    </dgm:pt>
    <dgm:pt modelId="{24E3091E-FABA-48D7-A045-A357312A9A81}" type="pres">
      <dgm:prSet presAssocID="{420BDC16-2F3B-438A-BB20-2C977D487B0F}" presName="pyramid" presStyleLbl="node1" presStyleIdx="0" presStyleCnt="1" custLinFactNeighborY="-1429"/>
      <dgm:spPr/>
    </dgm:pt>
    <dgm:pt modelId="{91BF38A0-D7E4-42D6-8382-0A67210AB56B}" type="pres">
      <dgm:prSet presAssocID="{420BDC16-2F3B-438A-BB20-2C977D487B0F}" presName="theList" presStyleCnt="0"/>
      <dgm:spPr/>
    </dgm:pt>
    <dgm:pt modelId="{70A1CAD1-5E8B-4C16-8A61-A1D5FFCBF04E}" type="pres">
      <dgm:prSet presAssocID="{EF511340-ABC6-4CD9-B25E-8C5984993D26}" presName="aNode" presStyleLbl="fgAcc1" presStyleIdx="0" presStyleCnt="4">
        <dgm:presLayoutVars>
          <dgm:bulletEnabled val="1"/>
        </dgm:presLayoutVars>
      </dgm:prSet>
      <dgm:spPr/>
      <dgm:t>
        <a:bodyPr/>
        <a:lstStyle/>
        <a:p>
          <a:endParaRPr lang="en-US"/>
        </a:p>
      </dgm:t>
    </dgm:pt>
    <dgm:pt modelId="{9756BF7A-2703-4DC2-9E48-8969E7DA61E9}" type="pres">
      <dgm:prSet presAssocID="{EF511340-ABC6-4CD9-B25E-8C5984993D26}" presName="aSpace" presStyleCnt="0"/>
      <dgm:spPr/>
    </dgm:pt>
    <dgm:pt modelId="{C03F0DDA-7AB0-4ED8-BFE7-9F3714F50219}" type="pres">
      <dgm:prSet presAssocID="{19D83119-A652-450C-B8B9-6BF83C2AB946}" presName="aNode" presStyleLbl="fgAcc1" presStyleIdx="1" presStyleCnt="4" custLinFactNeighborX="2602">
        <dgm:presLayoutVars>
          <dgm:bulletEnabled val="1"/>
        </dgm:presLayoutVars>
      </dgm:prSet>
      <dgm:spPr/>
      <dgm:t>
        <a:bodyPr/>
        <a:lstStyle/>
        <a:p>
          <a:endParaRPr lang="en-US"/>
        </a:p>
      </dgm:t>
    </dgm:pt>
    <dgm:pt modelId="{BBF4FAB2-53D3-42D2-9A7D-BB6F810AA67B}" type="pres">
      <dgm:prSet presAssocID="{19D83119-A652-450C-B8B9-6BF83C2AB946}" presName="aSpace" presStyleCnt="0"/>
      <dgm:spPr/>
    </dgm:pt>
    <dgm:pt modelId="{31E3BC98-886F-44DF-806C-55A08E6A4F57}" type="pres">
      <dgm:prSet presAssocID="{5E5FE8BB-2D49-463F-9B92-C82068F4F3A5}" presName="aNode" presStyleLbl="fgAcc1" presStyleIdx="2" presStyleCnt="4">
        <dgm:presLayoutVars>
          <dgm:bulletEnabled val="1"/>
        </dgm:presLayoutVars>
      </dgm:prSet>
      <dgm:spPr/>
      <dgm:t>
        <a:bodyPr/>
        <a:lstStyle/>
        <a:p>
          <a:endParaRPr lang="en-US"/>
        </a:p>
      </dgm:t>
    </dgm:pt>
    <dgm:pt modelId="{2DFB013A-2F92-4F3B-A20B-037ECC64730D}" type="pres">
      <dgm:prSet presAssocID="{5E5FE8BB-2D49-463F-9B92-C82068F4F3A5}" presName="aSpace" presStyleCnt="0"/>
      <dgm:spPr/>
    </dgm:pt>
    <dgm:pt modelId="{719C17F5-C42B-4CD4-A414-75EEDDD3141C}" type="pres">
      <dgm:prSet presAssocID="{489E8EF3-28EC-4017-B770-0534C95431EE}" presName="aNode" presStyleLbl="fgAcc1" presStyleIdx="3" presStyleCnt="4">
        <dgm:presLayoutVars>
          <dgm:bulletEnabled val="1"/>
        </dgm:presLayoutVars>
      </dgm:prSet>
      <dgm:spPr/>
      <dgm:t>
        <a:bodyPr/>
        <a:lstStyle/>
        <a:p>
          <a:endParaRPr lang="en-US"/>
        </a:p>
      </dgm:t>
    </dgm:pt>
    <dgm:pt modelId="{4D8641E3-F432-4D7B-BD15-2C1765175ADF}" type="pres">
      <dgm:prSet presAssocID="{489E8EF3-28EC-4017-B770-0534C95431EE}" presName="aSpace" presStyleCnt="0"/>
      <dgm:spPr/>
    </dgm:pt>
  </dgm:ptLst>
  <dgm:cxnLst>
    <dgm:cxn modelId="{35C913C8-ADA1-4295-9084-C4B5B5A00D25}" type="presOf" srcId="{420BDC16-2F3B-438A-BB20-2C977D487B0F}" destId="{38AF62BF-C757-4CE1-900E-88F925C24581}" srcOrd="0" destOrd="0" presId="urn:microsoft.com/office/officeart/2005/8/layout/pyramid2"/>
    <dgm:cxn modelId="{808F9EA7-1EEE-42F3-97A8-FED36A709254}" srcId="{420BDC16-2F3B-438A-BB20-2C977D487B0F}" destId="{5E5FE8BB-2D49-463F-9B92-C82068F4F3A5}" srcOrd="2" destOrd="0" parTransId="{5948AC3F-6771-4503-9E12-B669654F2565}" sibTransId="{47630E19-C0BA-4333-B158-21B0A903F97C}"/>
    <dgm:cxn modelId="{A1C615CD-C76D-4207-8C30-924F75891594}" srcId="{420BDC16-2F3B-438A-BB20-2C977D487B0F}" destId="{489E8EF3-28EC-4017-B770-0534C95431EE}" srcOrd="3" destOrd="0" parTransId="{A49E6341-404A-40A5-B1EF-D9E08FF8411B}" sibTransId="{7AAB7708-E83A-4734-9433-8D7D517B3C81}"/>
    <dgm:cxn modelId="{F164AC55-6AB0-45D0-B28E-FFD4C7271119}" type="presOf" srcId="{EF511340-ABC6-4CD9-B25E-8C5984993D26}" destId="{70A1CAD1-5E8B-4C16-8A61-A1D5FFCBF04E}" srcOrd="0" destOrd="0" presId="urn:microsoft.com/office/officeart/2005/8/layout/pyramid2"/>
    <dgm:cxn modelId="{3F4D5922-97CD-4EC8-9C88-555EE2669974}" type="presOf" srcId="{5E5FE8BB-2D49-463F-9B92-C82068F4F3A5}" destId="{31E3BC98-886F-44DF-806C-55A08E6A4F57}" srcOrd="0" destOrd="0" presId="urn:microsoft.com/office/officeart/2005/8/layout/pyramid2"/>
    <dgm:cxn modelId="{5F0239DB-F380-4CDC-A3A1-C0173235FB73}" type="presOf" srcId="{19D83119-A652-450C-B8B9-6BF83C2AB946}" destId="{C03F0DDA-7AB0-4ED8-BFE7-9F3714F50219}" srcOrd="0" destOrd="0" presId="urn:microsoft.com/office/officeart/2005/8/layout/pyramid2"/>
    <dgm:cxn modelId="{B38E37DC-904F-4CD6-AA65-08A5903B3B72}" srcId="{420BDC16-2F3B-438A-BB20-2C977D487B0F}" destId="{EF511340-ABC6-4CD9-B25E-8C5984993D26}" srcOrd="0" destOrd="0" parTransId="{14C888AC-5992-486E-BC30-0EF912A92407}" sibTransId="{B0E7F4EA-B952-4218-96D0-428047BD7BAC}"/>
    <dgm:cxn modelId="{3DC60893-847B-4383-ACE9-C7001E287A94}" srcId="{420BDC16-2F3B-438A-BB20-2C977D487B0F}" destId="{19D83119-A652-450C-B8B9-6BF83C2AB946}" srcOrd="1" destOrd="0" parTransId="{9903E96B-7DC6-4C92-B774-5783C56C84F1}" sibTransId="{547F2D10-8971-4F7C-BAB3-999CE78B64C2}"/>
    <dgm:cxn modelId="{F6F43F95-9E34-4D9C-8A4C-15241021FA9B}" type="presOf" srcId="{489E8EF3-28EC-4017-B770-0534C95431EE}" destId="{719C17F5-C42B-4CD4-A414-75EEDDD3141C}" srcOrd="0" destOrd="0" presId="urn:microsoft.com/office/officeart/2005/8/layout/pyramid2"/>
    <dgm:cxn modelId="{44578F0F-DA5C-4A5D-8D31-6B21CFCC1E41}" type="presParOf" srcId="{38AF62BF-C757-4CE1-900E-88F925C24581}" destId="{24E3091E-FABA-48D7-A045-A357312A9A81}" srcOrd="0" destOrd="0" presId="urn:microsoft.com/office/officeart/2005/8/layout/pyramid2"/>
    <dgm:cxn modelId="{E70CBBD8-F983-4300-B4BA-40A66E6CEEEE}" type="presParOf" srcId="{38AF62BF-C757-4CE1-900E-88F925C24581}" destId="{91BF38A0-D7E4-42D6-8382-0A67210AB56B}" srcOrd="1" destOrd="0" presId="urn:microsoft.com/office/officeart/2005/8/layout/pyramid2"/>
    <dgm:cxn modelId="{7B4C66E3-424D-487A-AB90-6B02BDA8AE80}" type="presParOf" srcId="{91BF38A0-D7E4-42D6-8382-0A67210AB56B}" destId="{70A1CAD1-5E8B-4C16-8A61-A1D5FFCBF04E}" srcOrd="0" destOrd="0" presId="urn:microsoft.com/office/officeart/2005/8/layout/pyramid2"/>
    <dgm:cxn modelId="{BA973580-6057-463E-911B-4EABCDC4BEB2}" type="presParOf" srcId="{91BF38A0-D7E4-42D6-8382-0A67210AB56B}" destId="{9756BF7A-2703-4DC2-9E48-8969E7DA61E9}" srcOrd="1" destOrd="0" presId="urn:microsoft.com/office/officeart/2005/8/layout/pyramid2"/>
    <dgm:cxn modelId="{5D63E972-3887-46EC-8306-B2CCD488D41B}" type="presParOf" srcId="{91BF38A0-D7E4-42D6-8382-0A67210AB56B}" destId="{C03F0DDA-7AB0-4ED8-BFE7-9F3714F50219}" srcOrd="2" destOrd="0" presId="urn:microsoft.com/office/officeart/2005/8/layout/pyramid2"/>
    <dgm:cxn modelId="{9CCDECB5-ABC2-4006-8564-C25C9A74C6C9}" type="presParOf" srcId="{91BF38A0-D7E4-42D6-8382-0A67210AB56B}" destId="{BBF4FAB2-53D3-42D2-9A7D-BB6F810AA67B}" srcOrd="3" destOrd="0" presId="urn:microsoft.com/office/officeart/2005/8/layout/pyramid2"/>
    <dgm:cxn modelId="{D5C65C17-58C5-464B-8B72-85263066D5BD}" type="presParOf" srcId="{91BF38A0-D7E4-42D6-8382-0A67210AB56B}" destId="{31E3BC98-886F-44DF-806C-55A08E6A4F57}" srcOrd="4" destOrd="0" presId="urn:microsoft.com/office/officeart/2005/8/layout/pyramid2"/>
    <dgm:cxn modelId="{ED8F0A65-82C4-434C-A0D4-2844E53EF9A4}" type="presParOf" srcId="{91BF38A0-D7E4-42D6-8382-0A67210AB56B}" destId="{2DFB013A-2F92-4F3B-A20B-037ECC64730D}" srcOrd="5" destOrd="0" presId="urn:microsoft.com/office/officeart/2005/8/layout/pyramid2"/>
    <dgm:cxn modelId="{F4D64897-564C-4883-8597-4035AC7D4102}" type="presParOf" srcId="{91BF38A0-D7E4-42D6-8382-0A67210AB56B}" destId="{719C17F5-C42B-4CD4-A414-75EEDDD3141C}" srcOrd="6" destOrd="0" presId="urn:microsoft.com/office/officeart/2005/8/layout/pyramid2"/>
    <dgm:cxn modelId="{500AF661-8D16-4004-AFF1-4CD4B54B31C7}" type="presParOf" srcId="{91BF38A0-D7E4-42D6-8382-0A67210AB56B}" destId="{4D8641E3-F432-4D7B-BD15-2C1765175ADF}" srcOrd="7"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20BDC16-2F3B-438A-BB20-2C977D487B0F}"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en-US"/>
        </a:p>
      </dgm:t>
    </dgm:pt>
    <dgm:pt modelId="{EF511340-ABC6-4CD9-B25E-8C5984993D26}">
      <dgm:prSet phldrT="[Text]"/>
      <dgm:spPr/>
      <dgm:t>
        <a:bodyPr/>
        <a:lstStyle/>
        <a:p>
          <a:r>
            <a:rPr lang="hu-HU" dirty="0" smtClean="0"/>
            <a:t>A minimális irányított utat meghatározó algoritmus az adott kiinduló csúcsból az adott cél csúcsig (egyedi kiinduló, egyedi végcsúcs)</a:t>
          </a:r>
          <a:endParaRPr lang="en-US" dirty="0"/>
        </a:p>
      </dgm:t>
    </dgm:pt>
    <dgm:pt modelId="{14C888AC-5992-486E-BC30-0EF912A92407}" type="parTrans" cxnId="{B38E37DC-904F-4CD6-AA65-08A5903B3B72}">
      <dgm:prSet/>
      <dgm:spPr/>
      <dgm:t>
        <a:bodyPr/>
        <a:lstStyle/>
        <a:p>
          <a:endParaRPr lang="en-US"/>
        </a:p>
      </dgm:t>
    </dgm:pt>
    <dgm:pt modelId="{B0E7F4EA-B952-4218-96D0-428047BD7BAC}" type="sibTrans" cxnId="{B38E37DC-904F-4CD6-AA65-08A5903B3B72}">
      <dgm:prSet/>
      <dgm:spPr/>
      <dgm:t>
        <a:bodyPr/>
        <a:lstStyle/>
        <a:p>
          <a:endParaRPr lang="en-US"/>
        </a:p>
      </dgm:t>
    </dgm:pt>
    <dgm:pt modelId="{19D83119-A652-450C-B8B9-6BF83C2AB946}">
      <dgm:prSet phldrT="[Text]"/>
      <dgm:spPr/>
      <dgm:t>
        <a:bodyPr/>
        <a:lstStyle/>
        <a:p>
          <a:r>
            <a:rPr lang="hu-HU" dirty="0" smtClean="0"/>
            <a:t>A minimális irányított utat meghatározó algoritmus az adott kiinduló csúcsból az összes többi csúcsba a gráfnak (egyedi kiinduló csúcs, többszörös végcsúcs)</a:t>
          </a:r>
          <a:endParaRPr lang="en-US" dirty="0"/>
        </a:p>
      </dgm:t>
    </dgm:pt>
    <dgm:pt modelId="{9903E96B-7DC6-4C92-B774-5783C56C84F1}" type="parTrans" cxnId="{3DC60893-847B-4383-ACE9-C7001E287A94}">
      <dgm:prSet/>
      <dgm:spPr/>
      <dgm:t>
        <a:bodyPr/>
        <a:lstStyle/>
        <a:p>
          <a:endParaRPr lang="en-US"/>
        </a:p>
      </dgm:t>
    </dgm:pt>
    <dgm:pt modelId="{547F2D10-8971-4F7C-BAB3-999CE78B64C2}" type="sibTrans" cxnId="{3DC60893-847B-4383-ACE9-C7001E287A94}">
      <dgm:prSet/>
      <dgm:spPr/>
      <dgm:t>
        <a:bodyPr/>
        <a:lstStyle/>
        <a:p>
          <a:endParaRPr lang="en-US"/>
        </a:p>
      </dgm:t>
    </dgm:pt>
    <dgm:pt modelId="{5E5FE8BB-2D49-463F-9B92-C82068F4F3A5}">
      <dgm:prSet phldrT="[Text]"/>
      <dgm:spPr/>
      <dgm:t>
        <a:bodyPr/>
        <a:lstStyle/>
        <a:p>
          <a:r>
            <a:rPr lang="hu-HU" dirty="0" smtClean="0"/>
            <a:t>A minimális utat meghatározó algoritmus az adott végcsúcs felé, az összes többi csúcsból (többszörös kiinduló, és egyedi végcsúcs)</a:t>
          </a:r>
          <a:endParaRPr lang="en-US" dirty="0"/>
        </a:p>
      </dgm:t>
    </dgm:pt>
    <dgm:pt modelId="{5948AC3F-6771-4503-9E12-B669654F2565}" type="parTrans" cxnId="{808F9EA7-1EEE-42F3-97A8-FED36A709254}">
      <dgm:prSet/>
      <dgm:spPr/>
      <dgm:t>
        <a:bodyPr/>
        <a:lstStyle/>
        <a:p>
          <a:endParaRPr lang="en-US"/>
        </a:p>
      </dgm:t>
    </dgm:pt>
    <dgm:pt modelId="{47630E19-C0BA-4333-B158-21B0A903F97C}" type="sibTrans" cxnId="{808F9EA7-1EEE-42F3-97A8-FED36A709254}">
      <dgm:prSet/>
      <dgm:spPr/>
      <dgm:t>
        <a:bodyPr/>
        <a:lstStyle/>
        <a:p>
          <a:endParaRPr lang="en-US"/>
        </a:p>
      </dgm:t>
    </dgm:pt>
    <dgm:pt modelId="{489E8EF3-28EC-4017-B770-0534C95431EE}">
      <dgm:prSet phldrT="[Text]"/>
      <dgm:spPr/>
      <dgm:t>
        <a:bodyPr/>
        <a:lstStyle/>
        <a:p>
          <a:r>
            <a:rPr lang="hu-HU" dirty="0" smtClean="0"/>
            <a:t>Az összes minimális utat meghatározó algoritmusok az összes létező csúcsra (többszörös kiinduló, egyedi végcsúcs)</a:t>
          </a:r>
          <a:endParaRPr lang="en-US" dirty="0"/>
        </a:p>
      </dgm:t>
    </dgm:pt>
    <dgm:pt modelId="{A49E6341-404A-40A5-B1EF-D9E08FF8411B}" type="parTrans" cxnId="{A1C615CD-C76D-4207-8C30-924F75891594}">
      <dgm:prSet/>
      <dgm:spPr/>
      <dgm:t>
        <a:bodyPr/>
        <a:lstStyle/>
        <a:p>
          <a:endParaRPr lang="en-US"/>
        </a:p>
      </dgm:t>
    </dgm:pt>
    <dgm:pt modelId="{7AAB7708-E83A-4734-9433-8D7D517B3C81}" type="sibTrans" cxnId="{A1C615CD-C76D-4207-8C30-924F75891594}">
      <dgm:prSet/>
      <dgm:spPr/>
      <dgm:t>
        <a:bodyPr/>
        <a:lstStyle/>
        <a:p>
          <a:endParaRPr lang="en-US"/>
        </a:p>
      </dgm:t>
    </dgm:pt>
    <dgm:pt modelId="{38AF62BF-C757-4CE1-900E-88F925C24581}" type="pres">
      <dgm:prSet presAssocID="{420BDC16-2F3B-438A-BB20-2C977D487B0F}" presName="compositeShape" presStyleCnt="0">
        <dgm:presLayoutVars>
          <dgm:dir/>
          <dgm:resizeHandles/>
        </dgm:presLayoutVars>
      </dgm:prSet>
      <dgm:spPr/>
      <dgm:t>
        <a:bodyPr/>
        <a:lstStyle/>
        <a:p>
          <a:endParaRPr lang="en-US"/>
        </a:p>
      </dgm:t>
    </dgm:pt>
    <dgm:pt modelId="{24E3091E-FABA-48D7-A045-A357312A9A81}" type="pres">
      <dgm:prSet presAssocID="{420BDC16-2F3B-438A-BB20-2C977D487B0F}" presName="pyramid" presStyleLbl="node1" presStyleIdx="0" presStyleCnt="1" custLinFactNeighborY="-1429"/>
      <dgm:spPr/>
    </dgm:pt>
    <dgm:pt modelId="{91BF38A0-D7E4-42D6-8382-0A67210AB56B}" type="pres">
      <dgm:prSet presAssocID="{420BDC16-2F3B-438A-BB20-2C977D487B0F}" presName="theList" presStyleCnt="0"/>
      <dgm:spPr/>
    </dgm:pt>
    <dgm:pt modelId="{70A1CAD1-5E8B-4C16-8A61-A1D5FFCBF04E}" type="pres">
      <dgm:prSet presAssocID="{EF511340-ABC6-4CD9-B25E-8C5984993D26}" presName="aNode" presStyleLbl="fgAcc1" presStyleIdx="0" presStyleCnt="4">
        <dgm:presLayoutVars>
          <dgm:bulletEnabled val="1"/>
        </dgm:presLayoutVars>
      </dgm:prSet>
      <dgm:spPr/>
      <dgm:t>
        <a:bodyPr/>
        <a:lstStyle/>
        <a:p>
          <a:endParaRPr lang="en-US"/>
        </a:p>
      </dgm:t>
    </dgm:pt>
    <dgm:pt modelId="{9756BF7A-2703-4DC2-9E48-8969E7DA61E9}" type="pres">
      <dgm:prSet presAssocID="{EF511340-ABC6-4CD9-B25E-8C5984993D26}" presName="aSpace" presStyleCnt="0"/>
      <dgm:spPr/>
    </dgm:pt>
    <dgm:pt modelId="{C03F0DDA-7AB0-4ED8-BFE7-9F3714F50219}" type="pres">
      <dgm:prSet presAssocID="{19D83119-A652-450C-B8B9-6BF83C2AB946}" presName="aNode" presStyleLbl="fgAcc1" presStyleIdx="1" presStyleCnt="4" custLinFactNeighborX="2602">
        <dgm:presLayoutVars>
          <dgm:bulletEnabled val="1"/>
        </dgm:presLayoutVars>
      </dgm:prSet>
      <dgm:spPr/>
      <dgm:t>
        <a:bodyPr/>
        <a:lstStyle/>
        <a:p>
          <a:endParaRPr lang="en-US"/>
        </a:p>
      </dgm:t>
    </dgm:pt>
    <dgm:pt modelId="{BBF4FAB2-53D3-42D2-9A7D-BB6F810AA67B}" type="pres">
      <dgm:prSet presAssocID="{19D83119-A652-450C-B8B9-6BF83C2AB946}" presName="aSpace" presStyleCnt="0"/>
      <dgm:spPr/>
    </dgm:pt>
    <dgm:pt modelId="{31E3BC98-886F-44DF-806C-55A08E6A4F57}" type="pres">
      <dgm:prSet presAssocID="{5E5FE8BB-2D49-463F-9B92-C82068F4F3A5}" presName="aNode" presStyleLbl="fgAcc1" presStyleIdx="2" presStyleCnt="4">
        <dgm:presLayoutVars>
          <dgm:bulletEnabled val="1"/>
        </dgm:presLayoutVars>
      </dgm:prSet>
      <dgm:spPr/>
      <dgm:t>
        <a:bodyPr/>
        <a:lstStyle/>
        <a:p>
          <a:endParaRPr lang="en-US"/>
        </a:p>
      </dgm:t>
    </dgm:pt>
    <dgm:pt modelId="{2DFB013A-2F92-4F3B-A20B-037ECC64730D}" type="pres">
      <dgm:prSet presAssocID="{5E5FE8BB-2D49-463F-9B92-C82068F4F3A5}" presName="aSpace" presStyleCnt="0"/>
      <dgm:spPr/>
    </dgm:pt>
    <dgm:pt modelId="{719C17F5-C42B-4CD4-A414-75EEDDD3141C}" type="pres">
      <dgm:prSet presAssocID="{489E8EF3-28EC-4017-B770-0534C95431EE}" presName="aNode" presStyleLbl="fgAcc1" presStyleIdx="3" presStyleCnt="4">
        <dgm:presLayoutVars>
          <dgm:bulletEnabled val="1"/>
        </dgm:presLayoutVars>
      </dgm:prSet>
      <dgm:spPr/>
      <dgm:t>
        <a:bodyPr/>
        <a:lstStyle/>
        <a:p>
          <a:endParaRPr lang="en-US"/>
        </a:p>
      </dgm:t>
    </dgm:pt>
    <dgm:pt modelId="{4D8641E3-F432-4D7B-BD15-2C1765175ADF}" type="pres">
      <dgm:prSet presAssocID="{489E8EF3-28EC-4017-B770-0534C95431EE}" presName="aSpace" presStyleCnt="0"/>
      <dgm:spPr/>
    </dgm:pt>
  </dgm:ptLst>
  <dgm:cxnLst>
    <dgm:cxn modelId="{5E7E741D-EF7E-442A-820C-E66926DA0C27}" type="presOf" srcId="{5E5FE8BB-2D49-463F-9B92-C82068F4F3A5}" destId="{31E3BC98-886F-44DF-806C-55A08E6A4F57}" srcOrd="0" destOrd="0" presId="urn:microsoft.com/office/officeart/2005/8/layout/pyramid2"/>
    <dgm:cxn modelId="{808F9EA7-1EEE-42F3-97A8-FED36A709254}" srcId="{420BDC16-2F3B-438A-BB20-2C977D487B0F}" destId="{5E5FE8BB-2D49-463F-9B92-C82068F4F3A5}" srcOrd="2" destOrd="0" parTransId="{5948AC3F-6771-4503-9E12-B669654F2565}" sibTransId="{47630E19-C0BA-4333-B158-21B0A903F97C}"/>
    <dgm:cxn modelId="{A1C615CD-C76D-4207-8C30-924F75891594}" srcId="{420BDC16-2F3B-438A-BB20-2C977D487B0F}" destId="{489E8EF3-28EC-4017-B770-0534C95431EE}" srcOrd="3" destOrd="0" parTransId="{A49E6341-404A-40A5-B1EF-D9E08FF8411B}" sibTransId="{7AAB7708-E83A-4734-9433-8D7D517B3C81}"/>
    <dgm:cxn modelId="{7EEA5627-E13B-4DB4-A92E-55FBBA81BD9D}" type="presOf" srcId="{EF511340-ABC6-4CD9-B25E-8C5984993D26}" destId="{70A1CAD1-5E8B-4C16-8A61-A1D5FFCBF04E}" srcOrd="0" destOrd="0" presId="urn:microsoft.com/office/officeart/2005/8/layout/pyramid2"/>
    <dgm:cxn modelId="{B38E37DC-904F-4CD6-AA65-08A5903B3B72}" srcId="{420BDC16-2F3B-438A-BB20-2C977D487B0F}" destId="{EF511340-ABC6-4CD9-B25E-8C5984993D26}" srcOrd="0" destOrd="0" parTransId="{14C888AC-5992-486E-BC30-0EF912A92407}" sibTransId="{B0E7F4EA-B952-4218-96D0-428047BD7BAC}"/>
    <dgm:cxn modelId="{F095FAE1-04A8-4CE7-8C39-116C0AD3F31C}" type="presOf" srcId="{489E8EF3-28EC-4017-B770-0534C95431EE}" destId="{719C17F5-C42B-4CD4-A414-75EEDDD3141C}" srcOrd="0" destOrd="0" presId="urn:microsoft.com/office/officeart/2005/8/layout/pyramid2"/>
    <dgm:cxn modelId="{3DC60893-847B-4383-ACE9-C7001E287A94}" srcId="{420BDC16-2F3B-438A-BB20-2C977D487B0F}" destId="{19D83119-A652-450C-B8B9-6BF83C2AB946}" srcOrd="1" destOrd="0" parTransId="{9903E96B-7DC6-4C92-B774-5783C56C84F1}" sibTransId="{547F2D10-8971-4F7C-BAB3-999CE78B64C2}"/>
    <dgm:cxn modelId="{6DAC91D8-6B9C-4B57-A682-7976591E6DF6}" type="presOf" srcId="{19D83119-A652-450C-B8B9-6BF83C2AB946}" destId="{C03F0DDA-7AB0-4ED8-BFE7-9F3714F50219}" srcOrd="0" destOrd="0" presId="urn:microsoft.com/office/officeart/2005/8/layout/pyramid2"/>
    <dgm:cxn modelId="{1F85E4C7-99D4-4A74-B313-7D594B73A028}" type="presOf" srcId="{420BDC16-2F3B-438A-BB20-2C977D487B0F}" destId="{38AF62BF-C757-4CE1-900E-88F925C24581}" srcOrd="0" destOrd="0" presId="urn:microsoft.com/office/officeart/2005/8/layout/pyramid2"/>
    <dgm:cxn modelId="{56A023F3-0D15-41DF-A567-2B1CFC526143}" type="presParOf" srcId="{38AF62BF-C757-4CE1-900E-88F925C24581}" destId="{24E3091E-FABA-48D7-A045-A357312A9A81}" srcOrd="0" destOrd="0" presId="urn:microsoft.com/office/officeart/2005/8/layout/pyramid2"/>
    <dgm:cxn modelId="{C6B0DA9D-8095-4B64-8A59-426EB82F4D89}" type="presParOf" srcId="{38AF62BF-C757-4CE1-900E-88F925C24581}" destId="{91BF38A0-D7E4-42D6-8382-0A67210AB56B}" srcOrd="1" destOrd="0" presId="urn:microsoft.com/office/officeart/2005/8/layout/pyramid2"/>
    <dgm:cxn modelId="{6B1326A7-E71E-4718-BA35-D24D8846F24D}" type="presParOf" srcId="{91BF38A0-D7E4-42D6-8382-0A67210AB56B}" destId="{70A1CAD1-5E8B-4C16-8A61-A1D5FFCBF04E}" srcOrd="0" destOrd="0" presId="urn:microsoft.com/office/officeart/2005/8/layout/pyramid2"/>
    <dgm:cxn modelId="{41A8F648-9EFC-4770-BED7-AC9CABD94FA5}" type="presParOf" srcId="{91BF38A0-D7E4-42D6-8382-0A67210AB56B}" destId="{9756BF7A-2703-4DC2-9E48-8969E7DA61E9}" srcOrd="1" destOrd="0" presId="urn:microsoft.com/office/officeart/2005/8/layout/pyramid2"/>
    <dgm:cxn modelId="{D4A65C8E-4EA9-4DBE-8EC7-DCBDC5DC4978}" type="presParOf" srcId="{91BF38A0-D7E4-42D6-8382-0A67210AB56B}" destId="{C03F0DDA-7AB0-4ED8-BFE7-9F3714F50219}" srcOrd="2" destOrd="0" presId="urn:microsoft.com/office/officeart/2005/8/layout/pyramid2"/>
    <dgm:cxn modelId="{8AFC4A6A-E6F6-40FD-9A36-51EAD391FEF0}" type="presParOf" srcId="{91BF38A0-D7E4-42D6-8382-0A67210AB56B}" destId="{BBF4FAB2-53D3-42D2-9A7D-BB6F810AA67B}" srcOrd="3" destOrd="0" presId="urn:microsoft.com/office/officeart/2005/8/layout/pyramid2"/>
    <dgm:cxn modelId="{3EB6EFB6-20AA-4A78-B3B9-B573821C0628}" type="presParOf" srcId="{91BF38A0-D7E4-42D6-8382-0A67210AB56B}" destId="{31E3BC98-886F-44DF-806C-55A08E6A4F57}" srcOrd="4" destOrd="0" presId="urn:microsoft.com/office/officeart/2005/8/layout/pyramid2"/>
    <dgm:cxn modelId="{61491015-D7E7-4553-A966-6B7D32EAEEE8}" type="presParOf" srcId="{91BF38A0-D7E4-42D6-8382-0A67210AB56B}" destId="{2DFB013A-2F92-4F3B-A20B-037ECC64730D}" srcOrd="5" destOrd="0" presId="urn:microsoft.com/office/officeart/2005/8/layout/pyramid2"/>
    <dgm:cxn modelId="{F92DA3CF-AC3A-487D-9A51-79113ABE9FE9}" type="presParOf" srcId="{91BF38A0-D7E4-42D6-8382-0A67210AB56B}" destId="{719C17F5-C42B-4CD4-A414-75EEDDD3141C}" srcOrd="6" destOrd="0" presId="urn:microsoft.com/office/officeart/2005/8/layout/pyramid2"/>
    <dgm:cxn modelId="{C5441A69-A02B-494B-99F7-AEAC8FAF6045}" type="presParOf" srcId="{91BF38A0-D7E4-42D6-8382-0A67210AB56B}" destId="{4D8641E3-F432-4D7B-BD15-2C1765175ADF}" srcOrd="7"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20BDC16-2F3B-438A-BB20-2C977D487B0F}"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en-US"/>
        </a:p>
      </dgm:t>
    </dgm:pt>
    <dgm:pt modelId="{EF511340-ABC6-4CD9-B25E-8C5984993D26}">
      <dgm:prSet phldrT="[Text]"/>
      <dgm:spPr/>
      <dgm:t>
        <a:bodyPr/>
        <a:lstStyle/>
        <a:p>
          <a:r>
            <a:rPr lang="hu-HU" dirty="0" smtClean="0"/>
            <a:t>A minimális irányított utat meghatározó algoritmus az adott kiinduló csúcsból az adott cél csúcsig (egyedi kiinduló, egyedi végcsúcs)</a:t>
          </a:r>
          <a:endParaRPr lang="en-US" dirty="0"/>
        </a:p>
      </dgm:t>
    </dgm:pt>
    <dgm:pt modelId="{14C888AC-5992-486E-BC30-0EF912A92407}" type="parTrans" cxnId="{B38E37DC-904F-4CD6-AA65-08A5903B3B72}">
      <dgm:prSet/>
      <dgm:spPr/>
      <dgm:t>
        <a:bodyPr/>
        <a:lstStyle/>
        <a:p>
          <a:endParaRPr lang="en-US"/>
        </a:p>
      </dgm:t>
    </dgm:pt>
    <dgm:pt modelId="{B0E7F4EA-B952-4218-96D0-428047BD7BAC}" type="sibTrans" cxnId="{B38E37DC-904F-4CD6-AA65-08A5903B3B72}">
      <dgm:prSet/>
      <dgm:spPr/>
      <dgm:t>
        <a:bodyPr/>
        <a:lstStyle/>
        <a:p>
          <a:endParaRPr lang="en-US"/>
        </a:p>
      </dgm:t>
    </dgm:pt>
    <dgm:pt modelId="{19D83119-A652-450C-B8B9-6BF83C2AB946}">
      <dgm:prSet phldrT="[Text]"/>
      <dgm:spPr/>
      <dgm:t>
        <a:bodyPr/>
        <a:lstStyle/>
        <a:p>
          <a:r>
            <a:rPr lang="hu-HU" dirty="0" smtClean="0"/>
            <a:t>A minimális irányított utat meghatározó algoritmus az adott kiinduló csúcsból az összes többi csúcsba a gráfnak (egyedi kiinduló csúcs, többszörös végcsúcs)</a:t>
          </a:r>
          <a:endParaRPr lang="en-US" dirty="0"/>
        </a:p>
      </dgm:t>
    </dgm:pt>
    <dgm:pt modelId="{9903E96B-7DC6-4C92-B774-5783C56C84F1}" type="parTrans" cxnId="{3DC60893-847B-4383-ACE9-C7001E287A94}">
      <dgm:prSet/>
      <dgm:spPr/>
      <dgm:t>
        <a:bodyPr/>
        <a:lstStyle/>
        <a:p>
          <a:endParaRPr lang="en-US"/>
        </a:p>
      </dgm:t>
    </dgm:pt>
    <dgm:pt modelId="{547F2D10-8971-4F7C-BAB3-999CE78B64C2}" type="sibTrans" cxnId="{3DC60893-847B-4383-ACE9-C7001E287A94}">
      <dgm:prSet/>
      <dgm:spPr/>
      <dgm:t>
        <a:bodyPr/>
        <a:lstStyle/>
        <a:p>
          <a:endParaRPr lang="en-US"/>
        </a:p>
      </dgm:t>
    </dgm:pt>
    <dgm:pt modelId="{5E5FE8BB-2D49-463F-9B92-C82068F4F3A5}">
      <dgm:prSet phldrT="[Text]"/>
      <dgm:spPr/>
      <dgm:t>
        <a:bodyPr/>
        <a:lstStyle/>
        <a:p>
          <a:r>
            <a:rPr lang="hu-HU" dirty="0" smtClean="0"/>
            <a:t>A minimális utat meghatározó algoritmus az adott végcsúcs felé, az összes többi csúcsból (többszörös kiinduló, és egyedi végcsúcs)</a:t>
          </a:r>
          <a:endParaRPr lang="en-US" dirty="0"/>
        </a:p>
      </dgm:t>
    </dgm:pt>
    <dgm:pt modelId="{5948AC3F-6771-4503-9E12-B669654F2565}" type="parTrans" cxnId="{808F9EA7-1EEE-42F3-97A8-FED36A709254}">
      <dgm:prSet/>
      <dgm:spPr/>
      <dgm:t>
        <a:bodyPr/>
        <a:lstStyle/>
        <a:p>
          <a:endParaRPr lang="en-US"/>
        </a:p>
      </dgm:t>
    </dgm:pt>
    <dgm:pt modelId="{47630E19-C0BA-4333-B158-21B0A903F97C}" type="sibTrans" cxnId="{808F9EA7-1EEE-42F3-97A8-FED36A709254}">
      <dgm:prSet/>
      <dgm:spPr/>
      <dgm:t>
        <a:bodyPr/>
        <a:lstStyle/>
        <a:p>
          <a:endParaRPr lang="en-US"/>
        </a:p>
      </dgm:t>
    </dgm:pt>
    <dgm:pt modelId="{489E8EF3-28EC-4017-B770-0534C95431EE}">
      <dgm:prSet phldrT="[Text]"/>
      <dgm:spPr/>
      <dgm:t>
        <a:bodyPr/>
        <a:lstStyle/>
        <a:p>
          <a:r>
            <a:rPr lang="hu-HU" dirty="0" smtClean="0"/>
            <a:t>Az összes minimális utat meghatározó algoritmusok az összes létező csúcsra (többszörös kiinduló, egyedi végcsúcs)</a:t>
          </a:r>
          <a:endParaRPr lang="en-US" dirty="0"/>
        </a:p>
      </dgm:t>
    </dgm:pt>
    <dgm:pt modelId="{A49E6341-404A-40A5-B1EF-D9E08FF8411B}" type="parTrans" cxnId="{A1C615CD-C76D-4207-8C30-924F75891594}">
      <dgm:prSet/>
      <dgm:spPr/>
      <dgm:t>
        <a:bodyPr/>
        <a:lstStyle/>
        <a:p>
          <a:endParaRPr lang="en-US"/>
        </a:p>
      </dgm:t>
    </dgm:pt>
    <dgm:pt modelId="{7AAB7708-E83A-4734-9433-8D7D517B3C81}" type="sibTrans" cxnId="{A1C615CD-C76D-4207-8C30-924F75891594}">
      <dgm:prSet/>
      <dgm:spPr/>
      <dgm:t>
        <a:bodyPr/>
        <a:lstStyle/>
        <a:p>
          <a:endParaRPr lang="en-US"/>
        </a:p>
      </dgm:t>
    </dgm:pt>
    <dgm:pt modelId="{38AF62BF-C757-4CE1-900E-88F925C24581}" type="pres">
      <dgm:prSet presAssocID="{420BDC16-2F3B-438A-BB20-2C977D487B0F}" presName="compositeShape" presStyleCnt="0">
        <dgm:presLayoutVars>
          <dgm:dir/>
          <dgm:resizeHandles/>
        </dgm:presLayoutVars>
      </dgm:prSet>
      <dgm:spPr/>
      <dgm:t>
        <a:bodyPr/>
        <a:lstStyle/>
        <a:p>
          <a:endParaRPr lang="en-US"/>
        </a:p>
      </dgm:t>
    </dgm:pt>
    <dgm:pt modelId="{24E3091E-FABA-48D7-A045-A357312A9A81}" type="pres">
      <dgm:prSet presAssocID="{420BDC16-2F3B-438A-BB20-2C977D487B0F}" presName="pyramid" presStyleLbl="node1" presStyleIdx="0" presStyleCnt="1" custLinFactNeighborY="-1429"/>
      <dgm:spPr/>
    </dgm:pt>
    <dgm:pt modelId="{91BF38A0-D7E4-42D6-8382-0A67210AB56B}" type="pres">
      <dgm:prSet presAssocID="{420BDC16-2F3B-438A-BB20-2C977D487B0F}" presName="theList" presStyleCnt="0"/>
      <dgm:spPr/>
    </dgm:pt>
    <dgm:pt modelId="{70A1CAD1-5E8B-4C16-8A61-A1D5FFCBF04E}" type="pres">
      <dgm:prSet presAssocID="{EF511340-ABC6-4CD9-B25E-8C5984993D26}" presName="aNode" presStyleLbl="fgAcc1" presStyleIdx="0" presStyleCnt="4">
        <dgm:presLayoutVars>
          <dgm:bulletEnabled val="1"/>
        </dgm:presLayoutVars>
      </dgm:prSet>
      <dgm:spPr/>
      <dgm:t>
        <a:bodyPr/>
        <a:lstStyle/>
        <a:p>
          <a:endParaRPr lang="en-US"/>
        </a:p>
      </dgm:t>
    </dgm:pt>
    <dgm:pt modelId="{9756BF7A-2703-4DC2-9E48-8969E7DA61E9}" type="pres">
      <dgm:prSet presAssocID="{EF511340-ABC6-4CD9-B25E-8C5984993D26}" presName="aSpace" presStyleCnt="0"/>
      <dgm:spPr/>
    </dgm:pt>
    <dgm:pt modelId="{C03F0DDA-7AB0-4ED8-BFE7-9F3714F50219}" type="pres">
      <dgm:prSet presAssocID="{19D83119-A652-450C-B8B9-6BF83C2AB946}" presName="aNode" presStyleLbl="fgAcc1" presStyleIdx="1" presStyleCnt="4" custLinFactNeighborX="2602">
        <dgm:presLayoutVars>
          <dgm:bulletEnabled val="1"/>
        </dgm:presLayoutVars>
      </dgm:prSet>
      <dgm:spPr/>
      <dgm:t>
        <a:bodyPr/>
        <a:lstStyle/>
        <a:p>
          <a:endParaRPr lang="en-US"/>
        </a:p>
      </dgm:t>
    </dgm:pt>
    <dgm:pt modelId="{BBF4FAB2-53D3-42D2-9A7D-BB6F810AA67B}" type="pres">
      <dgm:prSet presAssocID="{19D83119-A652-450C-B8B9-6BF83C2AB946}" presName="aSpace" presStyleCnt="0"/>
      <dgm:spPr/>
    </dgm:pt>
    <dgm:pt modelId="{31E3BC98-886F-44DF-806C-55A08E6A4F57}" type="pres">
      <dgm:prSet presAssocID="{5E5FE8BB-2D49-463F-9B92-C82068F4F3A5}" presName="aNode" presStyleLbl="fgAcc1" presStyleIdx="2" presStyleCnt="4">
        <dgm:presLayoutVars>
          <dgm:bulletEnabled val="1"/>
        </dgm:presLayoutVars>
      </dgm:prSet>
      <dgm:spPr/>
      <dgm:t>
        <a:bodyPr/>
        <a:lstStyle/>
        <a:p>
          <a:endParaRPr lang="en-US"/>
        </a:p>
      </dgm:t>
    </dgm:pt>
    <dgm:pt modelId="{2DFB013A-2F92-4F3B-A20B-037ECC64730D}" type="pres">
      <dgm:prSet presAssocID="{5E5FE8BB-2D49-463F-9B92-C82068F4F3A5}" presName="aSpace" presStyleCnt="0"/>
      <dgm:spPr/>
    </dgm:pt>
    <dgm:pt modelId="{719C17F5-C42B-4CD4-A414-75EEDDD3141C}" type="pres">
      <dgm:prSet presAssocID="{489E8EF3-28EC-4017-B770-0534C95431EE}" presName="aNode" presStyleLbl="fgAcc1" presStyleIdx="3" presStyleCnt="4">
        <dgm:presLayoutVars>
          <dgm:bulletEnabled val="1"/>
        </dgm:presLayoutVars>
      </dgm:prSet>
      <dgm:spPr/>
      <dgm:t>
        <a:bodyPr/>
        <a:lstStyle/>
        <a:p>
          <a:endParaRPr lang="en-US"/>
        </a:p>
      </dgm:t>
    </dgm:pt>
    <dgm:pt modelId="{4D8641E3-F432-4D7B-BD15-2C1765175ADF}" type="pres">
      <dgm:prSet presAssocID="{489E8EF3-28EC-4017-B770-0534C95431EE}" presName="aSpace" presStyleCnt="0"/>
      <dgm:spPr/>
    </dgm:pt>
  </dgm:ptLst>
  <dgm:cxnLst>
    <dgm:cxn modelId="{60E59C92-68A5-4408-A83A-8509C9C39A4D}" type="presOf" srcId="{EF511340-ABC6-4CD9-B25E-8C5984993D26}" destId="{70A1CAD1-5E8B-4C16-8A61-A1D5FFCBF04E}" srcOrd="0" destOrd="0" presId="urn:microsoft.com/office/officeart/2005/8/layout/pyramid2"/>
    <dgm:cxn modelId="{2167D9DF-00BA-4FE2-91E4-ADEF6CBA334D}" type="presOf" srcId="{489E8EF3-28EC-4017-B770-0534C95431EE}" destId="{719C17F5-C42B-4CD4-A414-75EEDDD3141C}" srcOrd="0" destOrd="0" presId="urn:microsoft.com/office/officeart/2005/8/layout/pyramid2"/>
    <dgm:cxn modelId="{808F9EA7-1EEE-42F3-97A8-FED36A709254}" srcId="{420BDC16-2F3B-438A-BB20-2C977D487B0F}" destId="{5E5FE8BB-2D49-463F-9B92-C82068F4F3A5}" srcOrd="2" destOrd="0" parTransId="{5948AC3F-6771-4503-9E12-B669654F2565}" sibTransId="{47630E19-C0BA-4333-B158-21B0A903F97C}"/>
    <dgm:cxn modelId="{A1C615CD-C76D-4207-8C30-924F75891594}" srcId="{420BDC16-2F3B-438A-BB20-2C977D487B0F}" destId="{489E8EF3-28EC-4017-B770-0534C95431EE}" srcOrd="3" destOrd="0" parTransId="{A49E6341-404A-40A5-B1EF-D9E08FF8411B}" sibTransId="{7AAB7708-E83A-4734-9433-8D7D517B3C81}"/>
    <dgm:cxn modelId="{BD33880E-16A9-4EB0-9467-19A35FA58EC7}" type="presOf" srcId="{19D83119-A652-450C-B8B9-6BF83C2AB946}" destId="{C03F0DDA-7AB0-4ED8-BFE7-9F3714F50219}" srcOrd="0" destOrd="0" presId="urn:microsoft.com/office/officeart/2005/8/layout/pyramid2"/>
    <dgm:cxn modelId="{1B74BDAF-2BDC-4877-A210-F5F5F90D64C8}" type="presOf" srcId="{420BDC16-2F3B-438A-BB20-2C977D487B0F}" destId="{38AF62BF-C757-4CE1-900E-88F925C24581}" srcOrd="0" destOrd="0" presId="urn:microsoft.com/office/officeart/2005/8/layout/pyramid2"/>
    <dgm:cxn modelId="{B38E37DC-904F-4CD6-AA65-08A5903B3B72}" srcId="{420BDC16-2F3B-438A-BB20-2C977D487B0F}" destId="{EF511340-ABC6-4CD9-B25E-8C5984993D26}" srcOrd="0" destOrd="0" parTransId="{14C888AC-5992-486E-BC30-0EF912A92407}" sibTransId="{B0E7F4EA-B952-4218-96D0-428047BD7BAC}"/>
    <dgm:cxn modelId="{3DC60893-847B-4383-ACE9-C7001E287A94}" srcId="{420BDC16-2F3B-438A-BB20-2C977D487B0F}" destId="{19D83119-A652-450C-B8B9-6BF83C2AB946}" srcOrd="1" destOrd="0" parTransId="{9903E96B-7DC6-4C92-B774-5783C56C84F1}" sibTransId="{547F2D10-8971-4F7C-BAB3-999CE78B64C2}"/>
    <dgm:cxn modelId="{15D583F9-0D71-49C5-80B2-15E1BA818A48}" type="presOf" srcId="{5E5FE8BB-2D49-463F-9B92-C82068F4F3A5}" destId="{31E3BC98-886F-44DF-806C-55A08E6A4F57}" srcOrd="0" destOrd="0" presId="urn:microsoft.com/office/officeart/2005/8/layout/pyramid2"/>
    <dgm:cxn modelId="{987652AE-3B25-4D7B-8827-F86C02CEE7A2}" type="presParOf" srcId="{38AF62BF-C757-4CE1-900E-88F925C24581}" destId="{24E3091E-FABA-48D7-A045-A357312A9A81}" srcOrd="0" destOrd="0" presId="urn:microsoft.com/office/officeart/2005/8/layout/pyramid2"/>
    <dgm:cxn modelId="{7A11DF80-3361-4656-A48B-D87B50981EC9}" type="presParOf" srcId="{38AF62BF-C757-4CE1-900E-88F925C24581}" destId="{91BF38A0-D7E4-42D6-8382-0A67210AB56B}" srcOrd="1" destOrd="0" presId="urn:microsoft.com/office/officeart/2005/8/layout/pyramid2"/>
    <dgm:cxn modelId="{36DF031B-8EA9-45D4-B4C7-A5D465AC0F34}" type="presParOf" srcId="{91BF38A0-D7E4-42D6-8382-0A67210AB56B}" destId="{70A1CAD1-5E8B-4C16-8A61-A1D5FFCBF04E}" srcOrd="0" destOrd="0" presId="urn:microsoft.com/office/officeart/2005/8/layout/pyramid2"/>
    <dgm:cxn modelId="{4C49286C-813D-41FA-B0AB-8D57CA6319B4}" type="presParOf" srcId="{91BF38A0-D7E4-42D6-8382-0A67210AB56B}" destId="{9756BF7A-2703-4DC2-9E48-8969E7DA61E9}" srcOrd="1" destOrd="0" presId="urn:microsoft.com/office/officeart/2005/8/layout/pyramid2"/>
    <dgm:cxn modelId="{2FB3D6B2-FCC0-4DB3-A72E-3D5C2AEC3D71}" type="presParOf" srcId="{91BF38A0-D7E4-42D6-8382-0A67210AB56B}" destId="{C03F0DDA-7AB0-4ED8-BFE7-9F3714F50219}" srcOrd="2" destOrd="0" presId="urn:microsoft.com/office/officeart/2005/8/layout/pyramid2"/>
    <dgm:cxn modelId="{78D3F80D-1B87-4FC8-B84C-ED56B082E952}" type="presParOf" srcId="{91BF38A0-D7E4-42D6-8382-0A67210AB56B}" destId="{BBF4FAB2-53D3-42D2-9A7D-BB6F810AA67B}" srcOrd="3" destOrd="0" presId="urn:microsoft.com/office/officeart/2005/8/layout/pyramid2"/>
    <dgm:cxn modelId="{0CB04AD5-2322-4ED9-B0B8-9A4159271D99}" type="presParOf" srcId="{91BF38A0-D7E4-42D6-8382-0A67210AB56B}" destId="{31E3BC98-886F-44DF-806C-55A08E6A4F57}" srcOrd="4" destOrd="0" presId="urn:microsoft.com/office/officeart/2005/8/layout/pyramid2"/>
    <dgm:cxn modelId="{D0A68B07-5674-452F-8284-029CB79E6C43}" type="presParOf" srcId="{91BF38A0-D7E4-42D6-8382-0A67210AB56B}" destId="{2DFB013A-2F92-4F3B-A20B-037ECC64730D}" srcOrd="5" destOrd="0" presId="urn:microsoft.com/office/officeart/2005/8/layout/pyramid2"/>
    <dgm:cxn modelId="{493C0D04-5DF9-4C78-AA86-1B59ADBAFF6B}" type="presParOf" srcId="{91BF38A0-D7E4-42D6-8382-0A67210AB56B}" destId="{719C17F5-C42B-4CD4-A414-75EEDDD3141C}" srcOrd="6" destOrd="0" presId="urn:microsoft.com/office/officeart/2005/8/layout/pyramid2"/>
    <dgm:cxn modelId="{79503CC6-30A2-4078-BAA3-C01D02230D51}" type="presParOf" srcId="{91BF38A0-D7E4-42D6-8382-0A67210AB56B}" destId="{4D8641E3-F432-4D7B-BD15-2C1765175ADF}" srcOrd="7" destOrd="0" presId="urn:microsoft.com/office/officeart/2005/8/layout/pyramid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FCA3208-A886-418E-91B2-BBD632F0FF26}">
      <dsp:nvSpPr>
        <dsp:cNvPr id="0" name=""/>
        <dsp:cNvSpPr/>
      </dsp:nvSpPr>
      <dsp:spPr>
        <a:xfrm>
          <a:off x="1008608" y="475218"/>
          <a:ext cx="3106183" cy="3106183"/>
        </a:xfrm>
        <a:prstGeom prst="blockArc">
          <a:avLst>
            <a:gd name="adj1" fmla="val 5396012"/>
            <a:gd name="adj2" fmla="val 10811752"/>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26DDEA8-CAD8-4E9C-AF60-0CA09AC743AE}">
      <dsp:nvSpPr>
        <dsp:cNvPr id="0" name=""/>
        <dsp:cNvSpPr/>
      </dsp:nvSpPr>
      <dsp:spPr>
        <a:xfrm>
          <a:off x="1077568" y="466207"/>
          <a:ext cx="3106183" cy="3106183"/>
        </a:xfrm>
        <a:prstGeom prst="blockArc">
          <a:avLst>
            <a:gd name="adj1" fmla="val 16196012"/>
            <a:gd name="adj2" fmla="val 11752"/>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37356DF-55A2-4A6D-8FA8-349CF42F7609}">
      <dsp:nvSpPr>
        <dsp:cNvPr id="0" name=""/>
        <dsp:cNvSpPr/>
      </dsp:nvSpPr>
      <dsp:spPr>
        <a:xfrm>
          <a:off x="1600195" y="1066798"/>
          <a:ext cx="2057409" cy="190500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hu-HU" sz="1400" kern="1200" dirty="0" smtClean="0"/>
            <a:t>Irányított utak optimalizálása az </a:t>
          </a:r>
          <a:endParaRPr lang="en-US" sz="1400" kern="1200" dirty="0" smtClean="0"/>
        </a:p>
        <a:p>
          <a:pPr lvl="0" algn="ctr" defTabSz="622300">
            <a:lnSpc>
              <a:spcPct val="90000"/>
            </a:lnSpc>
            <a:spcBef>
              <a:spcPct val="0"/>
            </a:spcBef>
            <a:spcAft>
              <a:spcPct val="35000"/>
            </a:spcAft>
          </a:pPr>
          <a:endParaRPr lang="en-US" sz="1400" kern="1200" dirty="0" smtClean="0"/>
        </a:p>
        <a:p>
          <a:pPr lvl="0" algn="ctr" defTabSz="622300">
            <a:lnSpc>
              <a:spcPct val="90000"/>
            </a:lnSpc>
            <a:spcBef>
              <a:spcPct val="0"/>
            </a:spcBef>
            <a:spcAft>
              <a:spcPct val="35000"/>
            </a:spcAft>
          </a:pPr>
          <a:endParaRPr lang="en-US" sz="1400" kern="1200" dirty="0" smtClean="0"/>
        </a:p>
        <a:p>
          <a:pPr lvl="0" algn="ctr" defTabSz="622300">
            <a:lnSpc>
              <a:spcPct val="90000"/>
            </a:lnSpc>
            <a:spcBef>
              <a:spcPct val="0"/>
            </a:spcBef>
            <a:spcAft>
              <a:spcPct val="35000"/>
            </a:spcAft>
          </a:pPr>
          <a:r>
            <a:rPr lang="hu-HU" sz="1400" kern="1200" dirty="0" smtClean="0"/>
            <a:t>hipotézisben</a:t>
          </a:r>
          <a:endParaRPr lang="en-US" sz="1400" kern="1200" dirty="0"/>
        </a:p>
      </dsp:txBody>
      <dsp:txXfrm>
        <a:off x="1600195" y="1066798"/>
        <a:ext cx="2057409" cy="1905002"/>
      </dsp:txXfrm>
    </dsp:sp>
    <dsp:sp modelId="{EC856A3C-456D-4FDA-A0A3-9F3D089861FE}">
      <dsp:nvSpPr>
        <dsp:cNvPr id="0" name=""/>
        <dsp:cNvSpPr/>
      </dsp:nvSpPr>
      <dsp:spPr>
        <a:xfrm>
          <a:off x="2128407" y="1751"/>
          <a:ext cx="1000984" cy="1000984"/>
        </a:xfrm>
        <a:prstGeom prst="down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endParaRPr lang="en-US" sz="1100" kern="1200" dirty="0"/>
        </a:p>
      </dsp:txBody>
      <dsp:txXfrm>
        <a:off x="2128407" y="1751"/>
        <a:ext cx="1000984" cy="1000984"/>
      </dsp:txXfrm>
    </dsp:sp>
    <dsp:sp modelId="{0188DADA-76B4-41DD-AC02-E0D09F2C6A41}">
      <dsp:nvSpPr>
        <dsp:cNvPr id="0" name=""/>
        <dsp:cNvSpPr/>
      </dsp:nvSpPr>
      <dsp:spPr>
        <a:xfrm>
          <a:off x="3647214" y="1523992"/>
          <a:ext cx="1000984" cy="100098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hu-HU" sz="1100" kern="1200" dirty="0" smtClean="0"/>
            <a:t>Minimális irányított utak a gráfban</a:t>
          </a:r>
          <a:endParaRPr lang="en-US" sz="1100" kern="1200" dirty="0"/>
        </a:p>
      </dsp:txBody>
      <dsp:txXfrm>
        <a:off x="3647214" y="1523992"/>
        <a:ext cx="1000984" cy="100098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267B1D5-3106-413F-B227-BDE506D5B0EA}">
      <dsp:nvSpPr>
        <dsp:cNvPr id="0" name=""/>
        <dsp:cNvSpPr/>
      </dsp:nvSpPr>
      <dsp:spPr>
        <a:xfrm>
          <a:off x="1075808" y="466208"/>
          <a:ext cx="3106183" cy="3106183"/>
        </a:xfrm>
        <a:prstGeom prst="blockArc">
          <a:avLst>
            <a:gd name="adj1" fmla="val 10800000"/>
            <a:gd name="adj2" fmla="val 162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06FF5DC-2267-4C43-9F82-00953CB99C66}">
      <dsp:nvSpPr>
        <dsp:cNvPr id="0" name=""/>
        <dsp:cNvSpPr/>
      </dsp:nvSpPr>
      <dsp:spPr>
        <a:xfrm>
          <a:off x="1075808" y="466208"/>
          <a:ext cx="3106183" cy="3106183"/>
        </a:xfrm>
        <a:prstGeom prst="blockArc">
          <a:avLst>
            <a:gd name="adj1" fmla="val 5400000"/>
            <a:gd name="adj2" fmla="val 108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FCA3208-A886-418E-91B2-BBD632F0FF26}">
      <dsp:nvSpPr>
        <dsp:cNvPr id="0" name=""/>
        <dsp:cNvSpPr/>
      </dsp:nvSpPr>
      <dsp:spPr>
        <a:xfrm>
          <a:off x="1075808" y="466208"/>
          <a:ext cx="3106183" cy="3106183"/>
        </a:xfrm>
        <a:prstGeom prst="blockArc">
          <a:avLst>
            <a:gd name="adj1" fmla="val 0"/>
            <a:gd name="adj2" fmla="val 54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26DDEA8-CAD8-4E9C-AF60-0CA09AC743AE}">
      <dsp:nvSpPr>
        <dsp:cNvPr id="0" name=""/>
        <dsp:cNvSpPr/>
      </dsp:nvSpPr>
      <dsp:spPr>
        <a:xfrm>
          <a:off x="1075808" y="466208"/>
          <a:ext cx="3106183" cy="3106183"/>
        </a:xfrm>
        <a:prstGeom prst="blockArc">
          <a:avLst>
            <a:gd name="adj1" fmla="val 16200000"/>
            <a:gd name="adj2" fmla="val 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37356DF-55A2-4A6D-8FA8-349CF42F7609}">
      <dsp:nvSpPr>
        <dsp:cNvPr id="0" name=""/>
        <dsp:cNvSpPr/>
      </dsp:nvSpPr>
      <dsp:spPr>
        <a:xfrm>
          <a:off x="1600195" y="1066798"/>
          <a:ext cx="2057409" cy="190500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hu-HU" sz="1400" kern="1200" dirty="0" smtClean="0"/>
            <a:t>Irányított </a:t>
          </a:r>
          <a:r>
            <a:rPr lang="hu-HU" sz="1400" kern="1200" dirty="0" smtClean="0">
              <a:hlinkClick xmlns:r="http://schemas.openxmlformats.org/officeDocument/2006/relationships" r:id="" action="ppaction://hlinksldjump"/>
            </a:rPr>
            <a:t>utak</a:t>
          </a:r>
          <a:r>
            <a:rPr lang="hu-HU" sz="1400" kern="1200" dirty="0" smtClean="0"/>
            <a:t> optimalizálása az </a:t>
          </a:r>
          <a:endParaRPr lang="en-US" sz="1400" kern="1200" dirty="0" smtClean="0"/>
        </a:p>
        <a:p>
          <a:pPr lvl="0" algn="ctr" defTabSz="622300">
            <a:lnSpc>
              <a:spcPct val="90000"/>
            </a:lnSpc>
            <a:spcBef>
              <a:spcPct val="0"/>
            </a:spcBef>
            <a:spcAft>
              <a:spcPct val="35000"/>
            </a:spcAft>
          </a:pPr>
          <a:endParaRPr lang="en-US" sz="1400" kern="1200" dirty="0" smtClean="0"/>
        </a:p>
        <a:p>
          <a:pPr lvl="0" algn="ctr" defTabSz="622300">
            <a:lnSpc>
              <a:spcPct val="90000"/>
            </a:lnSpc>
            <a:spcBef>
              <a:spcPct val="0"/>
            </a:spcBef>
            <a:spcAft>
              <a:spcPct val="35000"/>
            </a:spcAft>
          </a:pPr>
          <a:endParaRPr lang="en-US" sz="1400" kern="1200" dirty="0" smtClean="0"/>
        </a:p>
        <a:p>
          <a:pPr lvl="0" algn="ctr" defTabSz="622300">
            <a:lnSpc>
              <a:spcPct val="90000"/>
            </a:lnSpc>
            <a:spcBef>
              <a:spcPct val="0"/>
            </a:spcBef>
            <a:spcAft>
              <a:spcPct val="35000"/>
            </a:spcAft>
          </a:pPr>
          <a:r>
            <a:rPr lang="hu-HU" sz="1400" kern="1200" dirty="0" smtClean="0"/>
            <a:t>hipotézisben</a:t>
          </a:r>
          <a:endParaRPr lang="en-US" sz="1400" kern="1200" dirty="0"/>
        </a:p>
      </dsp:txBody>
      <dsp:txXfrm>
        <a:off x="1600195" y="1066798"/>
        <a:ext cx="2057409" cy="1905002"/>
      </dsp:txXfrm>
    </dsp:sp>
    <dsp:sp modelId="{EC856A3C-456D-4FDA-A0A3-9F3D089861FE}">
      <dsp:nvSpPr>
        <dsp:cNvPr id="0" name=""/>
        <dsp:cNvSpPr/>
      </dsp:nvSpPr>
      <dsp:spPr>
        <a:xfrm>
          <a:off x="2128407" y="1751"/>
          <a:ext cx="1000984" cy="1000984"/>
        </a:xfrm>
        <a:prstGeom prst="down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endParaRPr lang="en-US" sz="1100" kern="1200" dirty="0"/>
        </a:p>
      </dsp:txBody>
      <dsp:txXfrm>
        <a:off x="2128407" y="1751"/>
        <a:ext cx="1000984" cy="1000984"/>
      </dsp:txXfrm>
    </dsp:sp>
    <dsp:sp modelId="{0188DADA-76B4-41DD-AC02-E0D09F2C6A41}">
      <dsp:nvSpPr>
        <dsp:cNvPr id="0" name=""/>
        <dsp:cNvSpPr/>
      </dsp:nvSpPr>
      <dsp:spPr>
        <a:xfrm>
          <a:off x="3645464" y="1518807"/>
          <a:ext cx="1000984" cy="100098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hu-HU" sz="1100" kern="1200" dirty="0" smtClean="0"/>
            <a:t>Minimális irányított utak a gráfban</a:t>
          </a:r>
          <a:endParaRPr lang="en-US" sz="1100" kern="1200" dirty="0"/>
        </a:p>
      </dsp:txBody>
      <dsp:txXfrm>
        <a:off x="3645464" y="1518807"/>
        <a:ext cx="1000984" cy="1000984"/>
      </dsp:txXfrm>
    </dsp:sp>
    <dsp:sp modelId="{FB85BFC3-8701-4894-84C0-4D970F42CBBC}">
      <dsp:nvSpPr>
        <dsp:cNvPr id="0" name=""/>
        <dsp:cNvSpPr/>
      </dsp:nvSpPr>
      <dsp:spPr>
        <a:xfrm>
          <a:off x="2128407" y="3035864"/>
          <a:ext cx="1000984" cy="100098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endParaRPr lang="en-US" sz="1100" kern="1200" dirty="0"/>
        </a:p>
      </dsp:txBody>
      <dsp:txXfrm>
        <a:off x="2128407" y="3035864"/>
        <a:ext cx="1000984" cy="1000984"/>
      </dsp:txXfrm>
    </dsp:sp>
    <dsp:sp modelId="{30D742AF-1EA4-4370-AA27-EA29D4139EE2}">
      <dsp:nvSpPr>
        <dsp:cNvPr id="0" name=""/>
        <dsp:cNvSpPr/>
      </dsp:nvSpPr>
      <dsp:spPr>
        <a:xfrm>
          <a:off x="611351" y="1518807"/>
          <a:ext cx="1000984" cy="100098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endParaRPr lang="en-US" sz="1100" kern="1200" dirty="0"/>
        </a:p>
      </dsp:txBody>
      <dsp:txXfrm>
        <a:off x="611351" y="1518807"/>
        <a:ext cx="1000984" cy="1000984"/>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267B1D5-3106-413F-B227-BDE506D5B0EA}">
      <dsp:nvSpPr>
        <dsp:cNvPr id="0" name=""/>
        <dsp:cNvSpPr/>
      </dsp:nvSpPr>
      <dsp:spPr>
        <a:xfrm>
          <a:off x="1075808" y="423571"/>
          <a:ext cx="3106183" cy="3106183"/>
        </a:xfrm>
        <a:prstGeom prst="blockArc">
          <a:avLst>
            <a:gd name="adj1" fmla="val 10800000"/>
            <a:gd name="adj2" fmla="val 162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06FF5DC-2267-4C43-9F82-00953CB99C66}">
      <dsp:nvSpPr>
        <dsp:cNvPr id="0" name=""/>
        <dsp:cNvSpPr/>
      </dsp:nvSpPr>
      <dsp:spPr>
        <a:xfrm>
          <a:off x="1073221" y="335022"/>
          <a:ext cx="3106183" cy="3106183"/>
        </a:xfrm>
        <a:prstGeom prst="blockArc">
          <a:avLst>
            <a:gd name="adj1" fmla="val 5394139"/>
            <a:gd name="adj2" fmla="val 1059923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FCA3208-A886-418E-91B2-BBD632F0FF26}">
      <dsp:nvSpPr>
        <dsp:cNvPr id="0" name=""/>
        <dsp:cNvSpPr/>
      </dsp:nvSpPr>
      <dsp:spPr>
        <a:xfrm>
          <a:off x="1076995" y="335021"/>
          <a:ext cx="3106183" cy="3106183"/>
        </a:xfrm>
        <a:prstGeom prst="blockArc">
          <a:avLst>
            <a:gd name="adj1" fmla="val 136411"/>
            <a:gd name="adj2" fmla="val 5402689"/>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26DDEA8-CAD8-4E9C-AF60-0CA09AC743AE}">
      <dsp:nvSpPr>
        <dsp:cNvPr id="0" name=""/>
        <dsp:cNvSpPr/>
      </dsp:nvSpPr>
      <dsp:spPr>
        <a:xfrm>
          <a:off x="1076066" y="423571"/>
          <a:ext cx="3106183" cy="3106183"/>
        </a:xfrm>
        <a:prstGeom prst="blockArc">
          <a:avLst>
            <a:gd name="adj1" fmla="val 16199415"/>
            <a:gd name="adj2" fmla="val 21535711"/>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37356DF-55A2-4A6D-8FA8-349CF42F7609}">
      <dsp:nvSpPr>
        <dsp:cNvPr id="0" name=""/>
        <dsp:cNvSpPr/>
      </dsp:nvSpPr>
      <dsp:spPr>
        <a:xfrm>
          <a:off x="1600195" y="990604"/>
          <a:ext cx="2057409" cy="190500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hu-HU" sz="1400" kern="1200" dirty="0" smtClean="0"/>
            <a:t>Irányított utak </a:t>
          </a:r>
          <a:r>
            <a:rPr lang="hu-HU" sz="1400" kern="1200" dirty="0" smtClean="0">
              <a:hlinkClick xmlns:r="http://schemas.openxmlformats.org/officeDocument/2006/relationships" r:id="" action="ppaction://hlinksldjump"/>
            </a:rPr>
            <a:t>optimalizálása</a:t>
          </a:r>
          <a:r>
            <a:rPr lang="hu-HU" sz="1400" kern="1200" dirty="0" smtClean="0"/>
            <a:t> az </a:t>
          </a:r>
          <a:endParaRPr lang="en-US" sz="1400" kern="1200" dirty="0" smtClean="0"/>
        </a:p>
        <a:p>
          <a:pPr lvl="0" algn="ctr" defTabSz="622300">
            <a:lnSpc>
              <a:spcPct val="90000"/>
            </a:lnSpc>
            <a:spcBef>
              <a:spcPct val="0"/>
            </a:spcBef>
            <a:spcAft>
              <a:spcPct val="35000"/>
            </a:spcAft>
          </a:pPr>
          <a:endParaRPr lang="en-US" sz="1400" kern="1200" dirty="0" smtClean="0"/>
        </a:p>
        <a:p>
          <a:pPr lvl="0" algn="ctr" defTabSz="622300">
            <a:lnSpc>
              <a:spcPct val="90000"/>
            </a:lnSpc>
            <a:spcBef>
              <a:spcPct val="0"/>
            </a:spcBef>
            <a:spcAft>
              <a:spcPct val="35000"/>
            </a:spcAft>
          </a:pPr>
          <a:endParaRPr lang="en-US" sz="1400" kern="1200" dirty="0" smtClean="0"/>
        </a:p>
        <a:p>
          <a:pPr lvl="0" algn="ctr" defTabSz="622300">
            <a:lnSpc>
              <a:spcPct val="90000"/>
            </a:lnSpc>
            <a:spcBef>
              <a:spcPct val="0"/>
            </a:spcBef>
            <a:spcAft>
              <a:spcPct val="35000"/>
            </a:spcAft>
          </a:pPr>
          <a:r>
            <a:rPr lang="hu-HU" sz="1400" kern="1200" dirty="0" smtClean="0"/>
            <a:t>hipotézisben</a:t>
          </a:r>
          <a:endParaRPr lang="en-US" sz="1400" kern="1200" dirty="0"/>
        </a:p>
      </dsp:txBody>
      <dsp:txXfrm>
        <a:off x="1600195" y="990604"/>
        <a:ext cx="2057409" cy="1905002"/>
      </dsp:txXfrm>
    </dsp:sp>
    <dsp:sp modelId="{EC856A3C-456D-4FDA-A0A3-9F3D089861FE}">
      <dsp:nvSpPr>
        <dsp:cNvPr id="0" name=""/>
        <dsp:cNvSpPr/>
      </dsp:nvSpPr>
      <dsp:spPr>
        <a:xfrm>
          <a:off x="2128407" y="-40885"/>
          <a:ext cx="1000984" cy="1000984"/>
        </a:xfrm>
        <a:prstGeom prst="down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endParaRPr lang="en-US" sz="1000" kern="1200" dirty="0"/>
        </a:p>
      </dsp:txBody>
      <dsp:txXfrm>
        <a:off x="2128407" y="-40885"/>
        <a:ext cx="1000984" cy="1000984"/>
      </dsp:txXfrm>
    </dsp:sp>
    <dsp:sp modelId="{0188DADA-76B4-41DD-AC02-E0D09F2C6A41}">
      <dsp:nvSpPr>
        <dsp:cNvPr id="0" name=""/>
        <dsp:cNvSpPr/>
      </dsp:nvSpPr>
      <dsp:spPr>
        <a:xfrm>
          <a:off x="3645456" y="1447802"/>
          <a:ext cx="1000984" cy="100098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hu-HU" sz="1000" kern="1200" dirty="0" smtClean="0"/>
            <a:t>Minimális irányított utak a gráfban</a:t>
          </a:r>
          <a:endParaRPr lang="en-US" sz="1000" kern="1200" dirty="0"/>
        </a:p>
      </dsp:txBody>
      <dsp:txXfrm>
        <a:off x="3645456" y="1447802"/>
        <a:ext cx="1000984" cy="1000984"/>
      </dsp:txXfrm>
    </dsp:sp>
    <dsp:sp modelId="{FB85BFC3-8701-4894-84C0-4D970F42CBBC}">
      <dsp:nvSpPr>
        <dsp:cNvPr id="0" name=""/>
        <dsp:cNvSpPr/>
      </dsp:nvSpPr>
      <dsp:spPr>
        <a:xfrm>
          <a:off x="1981197" y="2819402"/>
          <a:ext cx="1295404" cy="117153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hu-HU" sz="1000" kern="1200" dirty="0" smtClean="0"/>
            <a:t>Egy adott csúcsból kiinduló minimális irányított utak értéke</a:t>
          </a:r>
          <a:endParaRPr lang="en-US" sz="1000" kern="1200" dirty="0"/>
        </a:p>
      </dsp:txBody>
      <dsp:txXfrm>
        <a:off x="1981197" y="2819402"/>
        <a:ext cx="1295404" cy="1171532"/>
      </dsp:txXfrm>
    </dsp:sp>
    <dsp:sp modelId="{30D742AF-1EA4-4370-AA27-EA29D4139EE2}">
      <dsp:nvSpPr>
        <dsp:cNvPr id="0" name=""/>
        <dsp:cNvSpPr/>
      </dsp:nvSpPr>
      <dsp:spPr>
        <a:xfrm>
          <a:off x="611351" y="1476170"/>
          <a:ext cx="1000984" cy="100098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endParaRPr lang="en-US" sz="1000" kern="1200" dirty="0"/>
        </a:p>
      </dsp:txBody>
      <dsp:txXfrm>
        <a:off x="611351" y="1476170"/>
        <a:ext cx="1000984" cy="1000984"/>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267B1D5-3106-413F-B227-BDE506D5B0EA}">
      <dsp:nvSpPr>
        <dsp:cNvPr id="0" name=""/>
        <dsp:cNvSpPr/>
      </dsp:nvSpPr>
      <dsp:spPr>
        <a:xfrm>
          <a:off x="1152884" y="423571"/>
          <a:ext cx="3106183" cy="3106183"/>
        </a:xfrm>
        <a:prstGeom prst="blockArc">
          <a:avLst>
            <a:gd name="adj1" fmla="val 10800000"/>
            <a:gd name="adj2" fmla="val 162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06FF5DC-2267-4C43-9F82-00953CB99C66}">
      <dsp:nvSpPr>
        <dsp:cNvPr id="0" name=""/>
        <dsp:cNvSpPr/>
      </dsp:nvSpPr>
      <dsp:spPr>
        <a:xfrm>
          <a:off x="1150297" y="335022"/>
          <a:ext cx="3106183" cy="3106183"/>
        </a:xfrm>
        <a:prstGeom prst="blockArc">
          <a:avLst>
            <a:gd name="adj1" fmla="val 5394139"/>
            <a:gd name="adj2" fmla="val 1059923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FCA3208-A886-418E-91B2-BBD632F0FF26}">
      <dsp:nvSpPr>
        <dsp:cNvPr id="0" name=""/>
        <dsp:cNvSpPr/>
      </dsp:nvSpPr>
      <dsp:spPr>
        <a:xfrm>
          <a:off x="1155470" y="335022"/>
          <a:ext cx="3106183" cy="3106183"/>
        </a:xfrm>
        <a:prstGeom prst="blockArc">
          <a:avLst>
            <a:gd name="adj1" fmla="val 200770"/>
            <a:gd name="adj2" fmla="val 5405861"/>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26DDEA8-CAD8-4E9C-AF60-0CA09AC743AE}">
      <dsp:nvSpPr>
        <dsp:cNvPr id="0" name=""/>
        <dsp:cNvSpPr/>
      </dsp:nvSpPr>
      <dsp:spPr>
        <a:xfrm>
          <a:off x="1152884" y="423571"/>
          <a:ext cx="3106183" cy="3106183"/>
        </a:xfrm>
        <a:prstGeom prst="blockArc">
          <a:avLst>
            <a:gd name="adj1" fmla="val 16200000"/>
            <a:gd name="adj2" fmla="val 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37356DF-55A2-4A6D-8FA8-349CF42F7609}">
      <dsp:nvSpPr>
        <dsp:cNvPr id="0" name=""/>
        <dsp:cNvSpPr/>
      </dsp:nvSpPr>
      <dsp:spPr>
        <a:xfrm>
          <a:off x="1676391" y="990604"/>
          <a:ext cx="2057409" cy="190500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hu-HU" sz="1400" kern="1200" dirty="0" smtClean="0"/>
            <a:t>Irányított utak optimalizálása az </a:t>
          </a:r>
          <a:endParaRPr lang="en-US" sz="1400" kern="1200" dirty="0" smtClean="0"/>
        </a:p>
        <a:p>
          <a:pPr lvl="0" algn="ctr" defTabSz="622300">
            <a:lnSpc>
              <a:spcPct val="90000"/>
            </a:lnSpc>
            <a:spcBef>
              <a:spcPct val="0"/>
            </a:spcBef>
            <a:spcAft>
              <a:spcPct val="35000"/>
            </a:spcAft>
          </a:pPr>
          <a:endParaRPr lang="en-US" sz="1400" kern="1200" dirty="0" smtClean="0"/>
        </a:p>
        <a:p>
          <a:pPr lvl="0" algn="ctr" defTabSz="622300">
            <a:lnSpc>
              <a:spcPct val="90000"/>
            </a:lnSpc>
            <a:spcBef>
              <a:spcPct val="0"/>
            </a:spcBef>
            <a:spcAft>
              <a:spcPct val="35000"/>
            </a:spcAft>
          </a:pPr>
          <a:endParaRPr lang="en-US" sz="1400" kern="1200" dirty="0" smtClean="0"/>
        </a:p>
        <a:p>
          <a:pPr lvl="0" algn="ctr" defTabSz="622300">
            <a:lnSpc>
              <a:spcPct val="90000"/>
            </a:lnSpc>
            <a:spcBef>
              <a:spcPct val="0"/>
            </a:spcBef>
            <a:spcAft>
              <a:spcPct val="35000"/>
            </a:spcAft>
          </a:pPr>
          <a:r>
            <a:rPr lang="hu-HU" sz="1400" kern="1200" dirty="0" smtClean="0"/>
            <a:t>hipotézisben</a:t>
          </a:r>
          <a:endParaRPr lang="en-US" sz="1400" kern="1200" dirty="0"/>
        </a:p>
      </dsp:txBody>
      <dsp:txXfrm>
        <a:off x="1676391" y="990604"/>
        <a:ext cx="2057409" cy="1905002"/>
      </dsp:txXfrm>
    </dsp:sp>
    <dsp:sp modelId="{EC856A3C-456D-4FDA-A0A3-9F3D089861FE}">
      <dsp:nvSpPr>
        <dsp:cNvPr id="0" name=""/>
        <dsp:cNvSpPr/>
      </dsp:nvSpPr>
      <dsp:spPr>
        <a:xfrm>
          <a:off x="2205483" y="-40885"/>
          <a:ext cx="1000984" cy="1000984"/>
        </a:xfrm>
        <a:prstGeom prst="down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endParaRPr lang="en-US" sz="1000" kern="1200" dirty="0"/>
        </a:p>
      </dsp:txBody>
      <dsp:txXfrm>
        <a:off x="2205483" y="-40885"/>
        <a:ext cx="1000984" cy="1000984"/>
      </dsp:txXfrm>
    </dsp:sp>
    <dsp:sp modelId="{0188DADA-76B4-41DD-AC02-E0D09F2C6A41}">
      <dsp:nvSpPr>
        <dsp:cNvPr id="0" name=""/>
        <dsp:cNvSpPr/>
      </dsp:nvSpPr>
      <dsp:spPr>
        <a:xfrm>
          <a:off x="3722539" y="1476170"/>
          <a:ext cx="1000984" cy="100098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hu-HU" sz="1000" kern="1200" dirty="0" smtClean="0"/>
            <a:t>Minimális irányított utak a gráfban</a:t>
          </a:r>
          <a:endParaRPr lang="en-US" sz="1000" kern="1200" dirty="0"/>
        </a:p>
      </dsp:txBody>
      <dsp:txXfrm>
        <a:off x="3722539" y="1476170"/>
        <a:ext cx="1000984" cy="1000984"/>
      </dsp:txXfrm>
    </dsp:sp>
    <dsp:sp modelId="{FB85BFC3-8701-4894-84C0-4D970F42CBBC}">
      <dsp:nvSpPr>
        <dsp:cNvPr id="0" name=""/>
        <dsp:cNvSpPr/>
      </dsp:nvSpPr>
      <dsp:spPr>
        <a:xfrm>
          <a:off x="2058273" y="2819402"/>
          <a:ext cx="1295404" cy="117153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hu-HU" sz="1000" kern="1200" dirty="0" smtClean="0"/>
            <a:t>Egy adott csúcsból kiinduló minimális irányított utak értéke</a:t>
          </a:r>
          <a:endParaRPr lang="en-US" sz="1000" kern="1200" dirty="0"/>
        </a:p>
      </dsp:txBody>
      <dsp:txXfrm>
        <a:off x="2058273" y="2819402"/>
        <a:ext cx="1295404" cy="1171532"/>
      </dsp:txXfrm>
    </dsp:sp>
    <dsp:sp modelId="{30D742AF-1EA4-4370-AA27-EA29D4139EE2}">
      <dsp:nvSpPr>
        <dsp:cNvPr id="0" name=""/>
        <dsp:cNvSpPr/>
      </dsp:nvSpPr>
      <dsp:spPr>
        <a:xfrm>
          <a:off x="534275" y="1362524"/>
          <a:ext cx="1309287" cy="122827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hu-HU" sz="1000" kern="1200" dirty="0" smtClean="0"/>
            <a:t>Mátrixos algoritmusok a minimális értékekre</a:t>
          </a:r>
          <a:endParaRPr lang="en-US" sz="1000" kern="1200" dirty="0"/>
        </a:p>
      </dsp:txBody>
      <dsp:txXfrm>
        <a:off x="534275" y="1362524"/>
        <a:ext cx="1309287" cy="1228278"/>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4E3091E-FABA-48D7-A045-A357312A9A81}">
      <dsp:nvSpPr>
        <dsp:cNvPr id="0" name=""/>
        <dsp:cNvSpPr/>
      </dsp:nvSpPr>
      <dsp:spPr>
        <a:xfrm>
          <a:off x="0" y="0"/>
          <a:ext cx="4505739" cy="5334000"/>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0A1CAD1-5E8B-4C16-8A61-A1D5FFCBF04E}">
      <dsp:nvSpPr>
        <dsp:cNvPr id="0" name=""/>
        <dsp:cNvSpPr/>
      </dsp:nvSpPr>
      <dsp:spPr>
        <a:xfrm>
          <a:off x="2252869" y="533920"/>
          <a:ext cx="2928730" cy="9480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hu-HU" sz="1200" kern="1200" dirty="0" smtClean="0"/>
            <a:t>A minimális irányított utat meghatározó algoritmus az adott kiinduló csúcsból az adott cél csúcsig (egyedi kiinduló, egyedi végcsúcs)</a:t>
          </a:r>
          <a:endParaRPr lang="en-US" sz="1200" kern="1200" dirty="0"/>
        </a:p>
      </dsp:txBody>
      <dsp:txXfrm>
        <a:off x="2252869" y="533920"/>
        <a:ext cx="2928730" cy="948035"/>
      </dsp:txXfrm>
    </dsp:sp>
    <dsp:sp modelId="{C03F0DDA-7AB0-4ED8-BFE7-9F3714F50219}">
      <dsp:nvSpPr>
        <dsp:cNvPr id="0" name=""/>
        <dsp:cNvSpPr/>
      </dsp:nvSpPr>
      <dsp:spPr>
        <a:xfrm>
          <a:off x="2252869" y="1600460"/>
          <a:ext cx="2928730" cy="9480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hu-HU" sz="1200" kern="1200" dirty="0" smtClean="0"/>
            <a:t>A minimális irányított utat meghatározó algoritmus az adott kiinduló csúcsból az összes többi csúcsba a gráfnak (egyedi kiinduló csúcs, többszörös végcsúcs)</a:t>
          </a:r>
          <a:endParaRPr lang="en-US" sz="1200" kern="1200" dirty="0"/>
        </a:p>
      </dsp:txBody>
      <dsp:txXfrm>
        <a:off x="2252869" y="1600460"/>
        <a:ext cx="2928730" cy="948035"/>
      </dsp:txXfrm>
    </dsp:sp>
    <dsp:sp modelId="{31E3BC98-886F-44DF-806C-55A08E6A4F57}">
      <dsp:nvSpPr>
        <dsp:cNvPr id="0" name=""/>
        <dsp:cNvSpPr/>
      </dsp:nvSpPr>
      <dsp:spPr>
        <a:xfrm>
          <a:off x="2252869" y="2666999"/>
          <a:ext cx="2928730" cy="9480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hu-HU" sz="1200" kern="1200" dirty="0" smtClean="0"/>
            <a:t>A minimális utat meghatározó algoritmus az adott végcsúcs felé, az összes többi csúcsból (többszörös kiinduló, és egyedi végcsúcs)</a:t>
          </a:r>
          <a:endParaRPr lang="en-US" sz="1200" kern="1200" dirty="0"/>
        </a:p>
      </dsp:txBody>
      <dsp:txXfrm>
        <a:off x="2252869" y="2666999"/>
        <a:ext cx="2928730" cy="948035"/>
      </dsp:txXfrm>
    </dsp:sp>
    <dsp:sp modelId="{719C17F5-C42B-4CD4-A414-75EEDDD3141C}">
      <dsp:nvSpPr>
        <dsp:cNvPr id="0" name=""/>
        <dsp:cNvSpPr/>
      </dsp:nvSpPr>
      <dsp:spPr>
        <a:xfrm>
          <a:off x="2252869" y="3733539"/>
          <a:ext cx="2928730" cy="9480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hu-HU" sz="1200" kern="1200" dirty="0" smtClean="0"/>
            <a:t>Az összes minimális utat meghatározó algoritmusok az összes létező csúcsra (többszörös kiinduló, egyedi végcsúcs)</a:t>
          </a:r>
          <a:endParaRPr lang="en-US" sz="1200" kern="1200" dirty="0"/>
        </a:p>
      </dsp:txBody>
      <dsp:txXfrm>
        <a:off x="2252869" y="3733539"/>
        <a:ext cx="2928730" cy="948035"/>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4E3091E-FABA-48D7-A045-A357312A9A81}">
      <dsp:nvSpPr>
        <dsp:cNvPr id="0" name=""/>
        <dsp:cNvSpPr/>
      </dsp:nvSpPr>
      <dsp:spPr>
        <a:xfrm>
          <a:off x="0" y="0"/>
          <a:ext cx="4505739" cy="5334000"/>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0A1CAD1-5E8B-4C16-8A61-A1D5FFCBF04E}">
      <dsp:nvSpPr>
        <dsp:cNvPr id="0" name=""/>
        <dsp:cNvSpPr/>
      </dsp:nvSpPr>
      <dsp:spPr>
        <a:xfrm>
          <a:off x="2252869" y="533920"/>
          <a:ext cx="2928730" cy="9480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hu-HU" sz="1200" kern="1200" dirty="0" smtClean="0"/>
            <a:t>A minimális irányított utat meghatározó algoritmus az adott kiinduló csúcsból az adott cél csúcsig (egyedi kiinduló, egyedi végcsúcs)</a:t>
          </a:r>
          <a:endParaRPr lang="en-US" sz="1200" kern="1200" dirty="0"/>
        </a:p>
      </dsp:txBody>
      <dsp:txXfrm>
        <a:off x="2252869" y="533920"/>
        <a:ext cx="2928730" cy="948035"/>
      </dsp:txXfrm>
    </dsp:sp>
    <dsp:sp modelId="{C03F0DDA-7AB0-4ED8-BFE7-9F3714F50219}">
      <dsp:nvSpPr>
        <dsp:cNvPr id="0" name=""/>
        <dsp:cNvSpPr/>
      </dsp:nvSpPr>
      <dsp:spPr>
        <a:xfrm>
          <a:off x="2252869" y="1600460"/>
          <a:ext cx="2928730" cy="9480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hu-HU" sz="1200" kern="1200" dirty="0" smtClean="0"/>
            <a:t>A minimális irányított utat meghatározó algoritmus az adott kiinduló csúcsból az összes többi csúcsba a gráfnak (egyedi kiinduló csúcs, többszörös végcsúcs)</a:t>
          </a:r>
          <a:endParaRPr lang="en-US" sz="1200" kern="1200" dirty="0"/>
        </a:p>
      </dsp:txBody>
      <dsp:txXfrm>
        <a:off x="2252869" y="1600460"/>
        <a:ext cx="2928730" cy="948035"/>
      </dsp:txXfrm>
    </dsp:sp>
    <dsp:sp modelId="{31E3BC98-886F-44DF-806C-55A08E6A4F57}">
      <dsp:nvSpPr>
        <dsp:cNvPr id="0" name=""/>
        <dsp:cNvSpPr/>
      </dsp:nvSpPr>
      <dsp:spPr>
        <a:xfrm>
          <a:off x="2252869" y="2666999"/>
          <a:ext cx="2928730" cy="9480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hu-HU" sz="1200" kern="1200" dirty="0" smtClean="0"/>
            <a:t>A minimális utat meghatározó algoritmus az adott végcsúcs felé, az összes többi csúcsból (többszörös kiinduló, és egyedi végcsúcs)</a:t>
          </a:r>
          <a:endParaRPr lang="en-US" sz="1200" kern="1200" dirty="0"/>
        </a:p>
      </dsp:txBody>
      <dsp:txXfrm>
        <a:off x="2252869" y="2666999"/>
        <a:ext cx="2928730" cy="948035"/>
      </dsp:txXfrm>
    </dsp:sp>
    <dsp:sp modelId="{719C17F5-C42B-4CD4-A414-75EEDDD3141C}">
      <dsp:nvSpPr>
        <dsp:cNvPr id="0" name=""/>
        <dsp:cNvSpPr/>
      </dsp:nvSpPr>
      <dsp:spPr>
        <a:xfrm>
          <a:off x="2252869" y="3733539"/>
          <a:ext cx="2928730" cy="9480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hu-HU" sz="1200" kern="1200" dirty="0" smtClean="0"/>
            <a:t>Az összes minimális utat meghatározó algoritmusok az összes létező csúcsra (többszörös kiinduló, egyedi végcsúcs)</a:t>
          </a:r>
          <a:endParaRPr lang="en-US" sz="1200" kern="1200" dirty="0"/>
        </a:p>
      </dsp:txBody>
      <dsp:txXfrm>
        <a:off x="2252869" y="3733539"/>
        <a:ext cx="2928730" cy="948035"/>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4E3091E-FABA-48D7-A045-A357312A9A81}">
      <dsp:nvSpPr>
        <dsp:cNvPr id="0" name=""/>
        <dsp:cNvSpPr/>
      </dsp:nvSpPr>
      <dsp:spPr>
        <a:xfrm>
          <a:off x="0" y="0"/>
          <a:ext cx="4505739" cy="5334000"/>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0A1CAD1-5E8B-4C16-8A61-A1D5FFCBF04E}">
      <dsp:nvSpPr>
        <dsp:cNvPr id="0" name=""/>
        <dsp:cNvSpPr/>
      </dsp:nvSpPr>
      <dsp:spPr>
        <a:xfrm>
          <a:off x="2252869" y="533920"/>
          <a:ext cx="2928730" cy="9480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hu-HU" sz="1200" kern="1200" dirty="0" smtClean="0"/>
            <a:t>A minimális irányított utat meghatározó algoritmus az adott kiinduló csúcsból az adott cél csúcsig (egyedi kiinduló, egyedi végcsúcs)</a:t>
          </a:r>
          <a:endParaRPr lang="en-US" sz="1200" kern="1200" dirty="0"/>
        </a:p>
      </dsp:txBody>
      <dsp:txXfrm>
        <a:off x="2252869" y="533920"/>
        <a:ext cx="2928730" cy="948035"/>
      </dsp:txXfrm>
    </dsp:sp>
    <dsp:sp modelId="{C03F0DDA-7AB0-4ED8-BFE7-9F3714F50219}">
      <dsp:nvSpPr>
        <dsp:cNvPr id="0" name=""/>
        <dsp:cNvSpPr/>
      </dsp:nvSpPr>
      <dsp:spPr>
        <a:xfrm>
          <a:off x="2252869" y="1600460"/>
          <a:ext cx="2928730" cy="9480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hu-HU" sz="1200" kern="1200" dirty="0" smtClean="0"/>
            <a:t>A minimális irányított utat meghatározó algoritmus az adott kiinduló csúcsból az összes többi csúcsba a gráfnak (egyedi kiinduló csúcs, többszörös végcsúcs)</a:t>
          </a:r>
          <a:endParaRPr lang="en-US" sz="1200" kern="1200" dirty="0"/>
        </a:p>
      </dsp:txBody>
      <dsp:txXfrm>
        <a:off x="2252869" y="1600460"/>
        <a:ext cx="2928730" cy="948035"/>
      </dsp:txXfrm>
    </dsp:sp>
    <dsp:sp modelId="{31E3BC98-886F-44DF-806C-55A08E6A4F57}">
      <dsp:nvSpPr>
        <dsp:cNvPr id="0" name=""/>
        <dsp:cNvSpPr/>
      </dsp:nvSpPr>
      <dsp:spPr>
        <a:xfrm>
          <a:off x="2252869" y="2666999"/>
          <a:ext cx="2928730" cy="9480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hu-HU" sz="1200" kern="1200" dirty="0" smtClean="0"/>
            <a:t>A minimális utat meghatározó algoritmus az adott végcsúcs felé, az összes többi csúcsból (többszörös kiinduló, és egyedi végcsúcs)</a:t>
          </a:r>
          <a:endParaRPr lang="en-US" sz="1200" kern="1200" dirty="0"/>
        </a:p>
      </dsp:txBody>
      <dsp:txXfrm>
        <a:off x="2252869" y="2666999"/>
        <a:ext cx="2928730" cy="948035"/>
      </dsp:txXfrm>
    </dsp:sp>
    <dsp:sp modelId="{719C17F5-C42B-4CD4-A414-75EEDDD3141C}">
      <dsp:nvSpPr>
        <dsp:cNvPr id="0" name=""/>
        <dsp:cNvSpPr/>
      </dsp:nvSpPr>
      <dsp:spPr>
        <a:xfrm>
          <a:off x="2252869" y="3733539"/>
          <a:ext cx="2928730" cy="9480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hu-HU" sz="1200" kern="1200" dirty="0" smtClean="0"/>
            <a:t>Az összes minimális utat meghatározó algoritmusok az összes létező csúcsra (többszörös kiinduló, egyedi végcsúcs)</a:t>
          </a:r>
          <a:endParaRPr lang="en-US" sz="1200" kern="1200" dirty="0"/>
        </a:p>
      </dsp:txBody>
      <dsp:txXfrm>
        <a:off x="2252869" y="3733539"/>
        <a:ext cx="2928730" cy="948035"/>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83.wmf"/><Relationship Id="rId7" Type="http://schemas.openxmlformats.org/officeDocument/2006/relationships/image" Target="../media/image87.wmf"/><Relationship Id="rId2" Type="http://schemas.openxmlformats.org/officeDocument/2006/relationships/image" Target="../media/image82.wmf"/><Relationship Id="rId1" Type="http://schemas.openxmlformats.org/officeDocument/2006/relationships/image" Target="../media/image81.wmf"/><Relationship Id="rId6" Type="http://schemas.openxmlformats.org/officeDocument/2006/relationships/image" Target="../media/image86.wmf"/><Relationship Id="rId5" Type="http://schemas.openxmlformats.org/officeDocument/2006/relationships/image" Target="../media/image85.wmf"/><Relationship Id="rId4" Type="http://schemas.openxmlformats.org/officeDocument/2006/relationships/image" Target="../media/image8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image" Target="../media/image82.wmf"/><Relationship Id="rId1" Type="http://schemas.openxmlformats.org/officeDocument/2006/relationships/image" Target="../media/image89.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94.wmf"/><Relationship Id="rId3" Type="http://schemas.openxmlformats.org/officeDocument/2006/relationships/image" Target="../media/image83.wmf"/><Relationship Id="rId7" Type="http://schemas.openxmlformats.org/officeDocument/2006/relationships/image" Target="../media/image93.wmf"/><Relationship Id="rId2" Type="http://schemas.openxmlformats.org/officeDocument/2006/relationships/image" Target="../media/image82.wmf"/><Relationship Id="rId1" Type="http://schemas.openxmlformats.org/officeDocument/2006/relationships/image" Target="../media/image89.wmf"/><Relationship Id="rId6" Type="http://schemas.openxmlformats.org/officeDocument/2006/relationships/image" Target="../media/image92.wmf"/><Relationship Id="rId5" Type="http://schemas.openxmlformats.org/officeDocument/2006/relationships/image" Target="../media/image91.wmf"/><Relationship Id="rId10" Type="http://schemas.openxmlformats.org/officeDocument/2006/relationships/image" Target="../media/image96.wmf"/><Relationship Id="rId4" Type="http://schemas.openxmlformats.org/officeDocument/2006/relationships/image" Target="../media/image90.wmf"/><Relationship Id="rId9" Type="http://schemas.openxmlformats.org/officeDocument/2006/relationships/image" Target="../media/image95.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100.wmf"/><Relationship Id="rId3" Type="http://schemas.openxmlformats.org/officeDocument/2006/relationships/image" Target="../media/image83.wmf"/><Relationship Id="rId7" Type="http://schemas.openxmlformats.org/officeDocument/2006/relationships/image" Target="../media/image99.wmf"/><Relationship Id="rId2" Type="http://schemas.openxmlformats.org/officeDocument/2006/relationships/image" Target="../media/image82.wmf"/><Relationship Id="rId1" Type="http://schemas.openxmlformats.org/officeDocument/2006/relationships/image" Target="../media/image89.wmf"/><Relationship Id="rId6" Type="http://schemas.openxmlformats.org/officeDocument/2006/relationships/image" Target="../media/image98.wmf"/><Relationship Id="rId5" Type="http://schemas.openxmlformats.org/officeDocument/2006/relationships/image" Target="../media/image97.wmf"/><Relationship Id="rId4" Type="http://schemas.openxmlformats.org/officeDocument/2006/relationships/image" Target="../media/image96.wmf"/><Relationship Id="rId9" Type="http://schemas.openxmlformats.org/officeDocument/2006/relationships/image" Target="../media/image101.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02.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image" Target="../media/image82.wmf"/><Relationship Id="rId1" Type="http://schemas.openxmlformats.org/officeDocument/2006/relationships/image" Target="../media/image104.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02.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108.wmf"/><Relationship Id="rId1" Type="http://schemas.openxmlformats.org/officeDocument/2006/relationships/image" Target="../media/image107.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09.wmf"/><Relationship Id="rId2" Type="http://schemas.openxmlformats.org/officeDocument/2006/relationships/image" Target="../media/image108.wmf"/><Relationship Id="rId1" Type="http://schemas.openxmlformats.org/officeDocument/2006/relationships/image" Target="../media/image107.wmf"/><Relationship Id="rId6" Type="http://schemas.openxmlformats.org/officeDocument/2006/relationships/image" Target="../media/image112.wmf"/><Relationship Id="rId5" Type="http://schemas.openxmlformats.org/officeDocument/2006/relationships/image" Target="../media/image111.wmf"/><Relationship Id="rId4" Type="http://schemas.openxmlformats.org/officeDocument/2006/relationships/image" Target="../media/image110.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2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36.wmf"/><Relationship Id="rId2" Type="http://schemas.openxmlformats.org/officeDocument/2006/relationships/image" Target="../media/image135.wmf"/><Relationship Id="rId1" Type="http://schemas.openxmlformats.org/officeDocument/2006/relationships/image" Target="../media/image134.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39.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 Id="rId4" Type="http://schemas.openxmlformats.org/officeDocument/2006/relationships/image" Target="../media/image3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 Id="rId4" Type="http://schemas.openxmlformats.org/officeDocument/2006/relationships/image" Target="../media/image3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33EDBC-C83E-4405-A166-BC264A282132}" type="datetimeFigureOut">
              <a:rPr lang="en-US" smtClean="0"/>
              <a:pPr/>
              <a:t>5/8/2013</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86BDF-BB01-41BA-B539-320C65E2F02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3986BDF-BB01-41BA-B539-320C65E2F020}" type="slidenum">
              <a:rPr lang="en-US" smtClean="0"/>
              <a:pPr/>
              <a:t>47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3986BDF-BB01-41BA-B539-320C65E2F020}" type="slidenum">
              <a:rPr lang="en-US" smtClean="0"/>
              <a:pPr/>
              <a:t>48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9"/>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004F490-FF0A-4F6E-9FA0-6232C08285E6}" type="datetimeFigureOut">
              <a:rPr lang="en-US" smtClean="0"/>
              <a:pPr/>
              <a:t>5/8/2013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40BC03-4011-493D-B4C2-F2FBD809027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04F490-FF0A-4F6E-9FA0-6232C08285E6}" type="datetimeFigureOut">
              <a:rPr lang="en-US" smtClean="0"/>
              <a:pPr/>
              <a:t>5/8/2013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40BC03-4011-493D-B4C2-F2FBD809027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6"/>
            <a:ext cx="1543050" cy="780203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366186"/>
            <a:ext cx="45148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04F490-FF0A-4F6E-9FA0-6232C08285E6}" type="datetimeFigureOut">
              <a:rPr lang="en-US" smtClean="0"/>
              <a:pPr/>
              <a:t>5/8/2013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40BC03-4011-493D-B4C2-F2FBD809027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04F490-FF0A-4F6E-9FA0-6232C08285E6}" type="datetimeFigureOut">
              <a:rPr lang="en-US" smtClean="0"/>
              <a:pPr/>
              <a:t>5/8/2013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40BC03-4011-493D-B4C2-F2FBD809027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20"/>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04F490-FF0A-4F6E-9FA0-6232C08285E6}" type="datetimeFigureOut">
              <a:rPr lang="en-US" smtClean="0"/>
              <a:pPr/>
              <a:t>5/8/2013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40BC03-4011-493D-B4C2-F2FBD809027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2133602"/>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86150" y="2133602"/>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004F490-FF0A-4F6E-9FA0-6232C08285E6}" type="datetimeFigureOut">
              <a:rPr lang="en-US" smtClean="0"/>
              <a:pPr/>
              <a:t>5/8/2013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40BC03-4011-493D-B4C2-F2FBD809027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1"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1"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70"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70"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004F490-FF0A-4F6E-9FA0-6232C08285E6}" type="datetimeFigureOut">
              <a:rPr lang="en-US" smtClean="0"/>
              <a:pPr/>
              <a:t>5/8/2013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40BC03-4011-493D-B4C2-F2FBD809027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004F490-FF0A-4F6E-9FA0-6232C08285E6}" type="datetimeFigureOut">
              <a:rPr lang="en-US" smtClean="0"/>
              <a:pPr/>
              <a:t>5/8/2013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40BC03-4011-493D-B4C2-F2FBD809027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04F490-FF0A-4F6E-9FA0-6232C08285E6}" type="datetimeFigureOut">
              <a:rPr lang="en-US" smtClean="0"/>
              <a:pPr/>
              <a:t>5/8/2013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40BC03-4011-493D-B4C2-F2FBD809027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1"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8" y="364069"/>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1" y="1913469"/>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04F490-FF0A-4F6E-9FA0-6232C08285E6}" type="datetimeFigureOut">
              <a:rPr lang="en-US" smtClean="0"/>
              <a:pPr/>
              <a:t>5/8/2013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40BC03-4011-493D-B4C2-F2FBD809027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1"/>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156452"/>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04F490-FF0A-4F6E-9FA0-6232C08285E6}" type="datetimeFigureOut">
              <a:rPr lang="en-US" smtClean="0"/>
              <a:pPr/>
              <a:t>5/8/2013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40BC03-4011-493D-B4C2-F2FBD809027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2"/>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6"/>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0004F490-FF0A-4F6E-9FA0-6232C08285E6}" type="datetimeFigureOut">
              <a:rPr lang="en-US" smtClean="0"/>
              <a:pPr/>
              <a:t>5/8/2013</a:t>
            </a:fld>
            <a:endParaRPr lang="en-US"/>
          </a:p>
        </p:txBody>
      </p:sp>
      <p:sp>
        <p:nvSpPr>
          <p:cNvPr id="5" name="Footer Placeholder 4"/>
          <p:cNvSpPr>
            <a:spLocks noGrp="1"/>
          </p:cNvSpPr>
          <p:nvPr>
            <p:ph type="ftr" sz="quarter" idx="3"/>
          </p:nvPr>
        </p:nvSpPr>
        <p:spPr>
          <a:xfrm>
            <a:off x="2343150" y="8475136"/>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6"/>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8D40BC03-4011-493D-B4C2-F2FBD8090275}" type="slidenum">
              <a:rPr lang="en-US" smtClean="0"/>
              <a:pPr/>
              <a:t>‹#›</a:t>
            </a:fld>
            <a:endParaRPr lang="en-US"/>
          </a:p>
        </p:txBody>
      </p:sp>
      <p:sp>
        <p:nvSpPr>
          <p:cNvPr id="7" name="Action Button: Home 6">
            <a:hlinkClick r:id="rId13" action="ppaction://hlinksldjump" highlightClick="1"/>
          </p:cNvPr>
          <p:cNvSpPr/>
          <p:nvPr userDrawn="1"/>
        </p:nvSpPr>
        <p:spPr>
          <a:xfrm>
            <a:off x="152400" y="152400"/>
            <a:ext cx="304800" cy="3810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Custom 7">
            <a:hlinkClick r:id="" action="ppaction://hlinkshowjump?jump=endshow" highlightClick="1"/>
          </p:cNvPr>
          <p:cNvSpPr/>
          <p:nvPr userDrawn="1"/>
        </p:nvSpPr>
        <p:spPr>
          <a:xfrm>
            <a:off x="6248400" y="152400"/>
            <a:ext cx="304800" cy="304800"/>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hyperlink" Target="http://ro.wikipedia.org/wiki/Fi%C8%99ier:Graf_neorientat1.png" TargetMode="External"/><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oleObject" Target="../embeddings/oleObject9.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oleObject" Target="../embeddings/oleObject10.bin"/><Relationship Id="rId7"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3.bin"/><Relationship Id="rId5" Type="http://schemas.openxmlformats.org/officeDocument/2006/relationships/oleObject" Target="../embeddings/oleObject12.bin"/><Relationship Id="rId4" Type="http://schemas.openxmlformats.org/officeDocument/2006/relationships/oleObject" Target="../embeddings/oleObject11.bin"/></Relationships>
</file>

<file path=ppt/slides/_rels/slide1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 Target="slide15.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slide" Target="slide23.xml"/><Relationship Id="rId4" Type="http://schemas.openxmlformats.org/officeDocument/2006/relationships/diagramData" Target="../diagrams/data1.xml"/><Relationship Id="rId9" Type="http://schemas.openxmlformats.org/officeDocument/2006/relationships/oleObject" Target="../embeddings/oleObject14.bin"/></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slide" Target="slide15.xml"/><Relationship Id="rId7" Type="http://schemas.openxmlformats.org/officeDocument/2006/relationships/diagramColors" Target="../diagrams/colors2.xml"/><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diagramQuickStyle" Target="../diagrams/quickStyle2.xml"/><Relationship Id="rId11" Type="http://schemas.openxmlformats.org/officeDocument/2006/relationships/slide" Target="slide24.xml"/><Relationship Id="rId5" Type="http://schemas.openxmlformats.org/officeDocument/2006/relationships/diagramLayout" Target="../diagrams/layout2.xml"/><Relationship Id="rId10" Type="http://schemas.openxmlformats.org/officeDocument/2006/relationships/slide" Target="slide23.xml"/><Relationship Id="rId4" Type="http://schemas.openxmlformats.org/officeDocument/2006/relationships/diagramData" Target="../diagrams/data2.xml"/><Relationship Id="rId9" Type="http://schemas.openxmlformats.org/officeDocument/2006/relationships/oleObject" Target="../embeddings/oleObject15.bin"/></Relationships>
</file>

<file path=ppt/slides/_rels/slide21.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slide" Target="slide15.xml"/><Relationship Id="rId7" Type="http://schemas.openxmlformats.org/officeDocument/2006/relationships/diagramColors" Target="../diagrams/colors3.xml"/><Relationship Id="rId12" Type="http://schemas.openxmlformats.org/officeDocument/2006/relationships/slide" Target="slide30.xml"/><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diagramQuickStyle" Target="../diagrams/quickStyle3.xml"/><Relationship Id="rId11" Type="http://schemas.openxmlformats.org/officeDocument/2006/relationships/slide" Target="slide24.xml"/><Relationship Id="rId5" Type="http://schemas.openxmlformats.org/officeDocument/2006/relationships/diagramLayout" Target="../diagrams/layout3.xml"/><Relationship Id="rId10" Type="http://schemas.openxmlformats.org/officeDocument/2006/relationships/slide" Target="slide23.xml"/><Relationship Id="rId4" Type="http://schemas.openxmlformats.org/officeDocument/2006/relationships/diagramData" Target="../diagrams/data3.xml"/><Relationship Id="rId9" Type="http://schemas.openxmlformats.org/officeDocument/2006/relationships/oleObject" Target="../embeddings/oleObject16.bin"/></Relationships>
</file>

<file path=ppt/slides/_rels/slide22.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slide" Target="slide15.xml"/><Relationship Id="rId7" Type="http://schemas.openxmlformats.org/officeDocument/2006/relationships/diagramColors" Target="../diagrams/colors4.xml"/><Relationship Id="rId12" Type="http://schemas.openxmlformats.org/officeDocument/2006/relationships/slide" Target="slide24.xm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diagramQuickStyle" Target="../diagrams/quickStyle4.xml"/><Relationship Id="rId11" Type="http://schemas.openxmlformats.org/officeDocument/2006/relationships/slide" Target="slide51.xml"/><Relationship Id="rId5" Type="http://schemas.openxmlformats.org/officeDocument/2006/relationships/diagramLayout" Target="../diagrams/layout4.xml"/><Relationship Id="rId10" Type="http://schemas.openxmlformats.org/officeDocument/2006/relationships/slide" Target="slide23.xml"/><Relationship Id="rId4" Type="http://schemas.openxmlformats.org/officeDocument/2006/relationships/diagramData" Target="../diagrams/data4.xml"/><Relationship Id="rId9" Type="http://schemas.openxmlformats.org/officeDocument/2006/relationships/oleObject" Target="../embeddings/oleObject17.bin"/></Relationships>
</file>

<file path=ppt/slides/_rels/slide23.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oleObject" Target="../embeddings/oleObject18.bin"/><Relationship Id="rId7" Type="http://schemas.openxmlformats.org/officeDocument/2006/relationships/image" Target="../media/image41.png"/><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21.bin"/><Relationship Id="rId5" Type="http://schemas.openxmlformats.org/officeDocument/2006/relationships/oleObject" Target="../embeddings/oleObject20.bin"/><Relationship Id="rId4" Type="http://schemas.openxmlformats.org/officeDocument/2006/relationships/oleObject" Target="../embeddings/oleObject19.bin"/></Relationships>
</file>

<file path=ppt/slides/_rels/slide24.xml.rels><?xml version="1.0" encoding="UTF-8" standalone="yes"?>
<Relationships xmlns="http://schemas.openxmlformats.org/package/2006/relationships"><Relationship Id="rId8" Type="http://schemas.openxmlformats.org/officeDocument/2006/relationships/slide" Target="slide29.xml"/><Relationship Id="rId3" Type="http://schemas.openxmlformats.org/officeDocument/2006/relationships/diagramLayout" Target="../diagrams/layout5.xml"/><Relationship Id="rId7" Type="http://schemas.openxmlformats.org/officeDocument/2006/relationships/slide" Target="slide21.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diagramLayout" Target="../diagrams/layout6.xml"/><Relationship Id="rId7" Type="http://schemas.openxmlformats.org/officeDocument/2006/relationships/slide" Target="slide21.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10" Type="http://schemas.openxmlformats.org/officeDocument/2006/relationships/slide" Target="slide29.xml"/><Relationship Id="rId4" Type="http://schemas.openxmlformats.org/officeDocument/2006/relationships/diagramQuickStyle" Target="../diagrams/quickStyle6.xml"/><Relationship Id="rId9" Type="http://schemas.openxmlformats.org/officeDocument/2006/relationships/slide" Target="slide22.xml"/></Relationships>
</file>

<file path=ppt/slides/_rels/slide29.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slide" Target="slide28.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slide" Target="slide67.xml"/><Relationship Id="rId4" Type="http://schemas.openxmlformats.org/officeDocument/2006/relationships/slide" Target="slide66.xml"/></Relationships>
</file>

<file path=ppt/slides/_rels/slide30.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18" Type="http://schemas.openxmlformats.org/officeDocument/2006/relationships/image" Target="../media/image57.png"/><Relationship Id="rId26" Type="http://schemas.openxmlformats.org/officeDocument/2006/relationships/image" Target="../media/image65.png"/><Relationship Id="rId3" Type="http://schemas.openxmlformats.org/officeDocument/2006/relationships/image" Target="../media/image42.png"/><Relationship Id="rId21" Type="http://schemas.openxmlformats.org/officeDocument/2006/relationships/image" Target="../media/image60.png"/><Relationship Id="rId7" Type="http://schemas.openxmlformats.org/officeDocument/2006/relationships/image" Target="../media/image46.png"/><Relationship Id="rId12" Type="http://schemas.openxmlformats.org/officeDocument/2006/relationships/image" Target="../media/image51.png"/><Relationship Id="rId17" Type="http://schemas.openxmlformats.org/officeDocument/2006/relationships/image" Target="../media/image56.png"/><Relationship Id="rId25" Type="http://schemas.openxmlformats.org/officeDocument/2006/relationships/image" Target="../media/image64.png"/><Relationship Id="rId2" Type="http://schemas.openxmlformats.org/officeDocument/2006/relationships/slide" Target="slide28.xml"/><Relationship Id="rId16" Type="http://schemas.openxmlformats.org/officeDocument/2006/relationships/image" Target="../media/image55.png"/><Relationship Id="rId20"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45.png"/><Relationship Id="rId11" Type="http://schemas.openxmlformats.org/officeDocument/2006/relationships/image" Target="../media/image50.png"/><Relationship Id="rId24" Type="http://schemas.openxmlformats.org/officeDocument/2006/relationships/image" Target="../media/image63.png"/><Relationship Id="rId5" Type="http://schemas.openxmlformats.org/officeDocument/2006/relationships/image" Target="../media/image44.png"/><Relationship Id="rId15" Type="http://schemas.openxmlformats.org/officeDocument/2006/relationships/image" Target="../media/image54.png"/><Relationship Id="rId23" Type="http://schemas.openxmlformats.org/officeDocument/2006/relationships/image" Target="../media/image62.png"/><Relationship Id="rId28" Type="http://schemas.openxmlformats.org/officeDocument/2006/relationships/slide" Target="slide35.xml"/><Relationship Id="rId10" Type="http://schemas.openxmlformats.org/officeDocument/2006/relationships/image" Target="../media/image49.png"/><Relationship Id="rId19" Type="http://schemas.openxmlformats.org/officeDocument/2006/relationships/image" Target="../media/image58.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3.png"/><Relationship Id="rId22" Type="http://schemas.openxmlformats.org/officeDocument/2006/relationships/image" Target="../media/image61.png"/><Relationship Id="rId27" Type="http://schemas.openxmlformats.org/officeDocument/2006/relationships/slide" Target="slide34.xml"/></Relationships>
</file>

<file path=ppt/slides/_rels/slide3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7.png"/><Relationship Id="rId7" Type="http://schemas.openxmlformats.org/officeDocument/2006/relationships/image" Target="../media/image70.png"/><Relationship Id="rId12" Type="http://schemas.openxmlformats.org/officeDocument/2006/relationships/image" Target="../media/image75.png"/><Relationship Id="rId2" Type="http://schemas.openxmlformats.org/officeDocument/2006/relationships/image" Target="../media/image66.png"/><Relationship Id="rId1" Type="http://schemas.openxmlformats.org/officeDocument/2006/relationships/slideLayout" Target="../slideLayouts/slideLayout7.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slide" Target="slide30.xml"/><Relationship Id="rId10" Type="http://schemas.openxmlformats.org/officeDocument/2006/relationships/image" Target="../media/image73.png"/><Relationship Id="rId4" Type="http://schemas.openxmlformats.org/officeDocument/2006/relationships/image" Target="../media/image68.png"/><Relationship Id="rId9" Type="http://schemas.openxmlformats.org/officeDocument/2006/relationships/image" Target="../media/image72.png"/></Relationships>
</file>

<file path=ppt/slides/_rels/slide34.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6.png"/><Relationship Id="rId7" Type="http://schemas.openxmlformats.org/officeDocument/2006/relationships/image" Target="../media/image79.png"/><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slide" Target="slide40.xml"/><Relationship Id="rId4" Type="http://schemas.openxmlformats.org/officeDocument/2006/relationships/image" Target="../media/image77.png"/></Relationships>
</file>

<file path=ppt/slides/_rels/slide3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88.gif"/><Relationship Id="rId3" Type="http://schemas.openxmlformats.org/officeDocument/2006/relationships/oleObject" Target="../embeddings/oleObject22.bin"/><Relationship Id="rId7" Type="http://schemas.openxmlformats.org/officeDocument/2006/relationships/oleObject" Target="../embeddings/oleObject25.bin"/><Relationship Id="rId12"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24.bin"/><Relationship Id="rId11" Type="http://schemas.openxmlformats.org/officeDocument/2006/relationships/oleObject" Target="../embeddings/oleObject28.bin"/><Relationship Id="rId5" Type="http://schemas.openxmlformats.org/officeDocument/2006/relationships/oleObject" Target="../embeddings/oleObject23.bin"/><Relationship Id="rId10" Type="http://schemas.openxmlformats.org/officeDocument/2006/relationships/oleObject" Target="../embeddings/oleObject27.bin"/><Relationship Id="rId4" Type="http://schemas.openxmlformats.org/officeDocument/2006/relationships/slide" Target="slide35.xml"/><Relationship Id="rId9" Type="http://schemas.openxmlformats.org/officeDocument/2006/relationships/oleObject" Target="../embeddings/oleObject26.bin"/></Relationships>
</file>

<file path=ppt/slides/_rels/slide37.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image" Target="../media/image88.gif"/><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32.bin"/><Relationship Id="rId5" Type="http://schemas.openxmlformats.org/officeDocument/2006/relationships/oleObject" Target="../embeddings/oleObject31.bin"/><Relationship Id="rId4" Type="http://schemas.openxmlformats.org/officeDocument/2006/relationships/oleObject" Target="../embeddings/oleObject30.bin"/></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36.bin"/><Relationship Id="rId13" Type="http://schemas.openxmlformats.org/officeDocument/2006/relationships/oleObject" Target="../embeddings/oleObject41.bin"/><Relationship Id="rId3" Type="http://schemas.openxmlformats.org/officeDocument/2006/relationships/slide" Target="slide35.xml"/><Relationship Id="rId7" Type="http://schemas.openxmlformats.org/officeDocument/2006/relationships/image" Target="../media/image88.gif"/><Relationship Id="rId12" Type="http://schemas.openxmlformats.org/officeDocument/2006/relationships/oleObject" Target="../embeddings/oleObject40.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35.bin"/><Relationship Id="rId11" Type="http://schemas.openxmlformats.org/officeDocument/2006/relationships/oleObject" Target="../embeddings/oleObject39.bin"/><Relationship Id="rId5" Type="http://schemas.openxmlformats.org/officeDocument/2006/relationships/oleObject" Target="../embeddings/oleObject34.bin"/><Relationship Id="rId10" Type="http://schemas.openxmlformats.org/officeDocument/2006/relationships/oleObject" Target="../embeddings/oleObject38.bin"/><Relationship Id="rId4" Type="http://schemas.openxmlformats.org/officeDocument/2006/relationships/oleObject" Target="../embeddings/oleObject33.bin"/><Relationship Id="rId9" Type="http://schemas.openxmlformats.org/officeDocument/2006/relationships/oleObject" Target="../embeddings/oleObject37.bin"/><Relationship Id="rId14" Type="http://schemas.openxmlformats.org/officeDocument/2006/relationships/oleObject" Target="../embeddings/oleObject42.bin"/></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46.bin"/><Relationship Id="rId13" Type="http://schemas.openxmlformats.org/officeDocument/2006/relationships/oleObject" Target="../embeddings/oleObject51.bin"/><Relationship Id="rId3" Type="http://schemas.openxmlformats.org/officeDocument/2006/relationships/image" Target="../media/image88.gif"/><Relationship Id="rId7" Type="http://schemas.openxmlformats.org/officeDocument/2006/relationships/oleObject" Target="../embeddings/oleObject45.bin"/><Relationship Id="rId12" Type="http://schemas.openxmlformats.org/officeDocument/2006/relationships/oleObject" Target="../embeddings/oleObject50.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44.bin"/><Relationship Id="rId11" Type="http://schemas.openxmlformats.org/officeDocument/2006/relationships/oleObject" Target="../embeddings/oleObject49.bin"/><Relationship Id="rId5" Type="http://schemas.openxmlformats.org/officeDocument/2006/relationships/oleObject" Target="../embeddings/oleObject43.bin"/><Relationship Id="rId10" Type="http://schemas.openxmlformats.org/officeDocument/2006/relationships/oleObject" Target="../embeddings/oleObject48.bin"/><Relationship Id="rId4" Type="http://schemas.openxmlformats.org/officeDocument/2006/relationships/slide" Target="slide35.xml"/><Relationship Id="rId9" Type="http://schemas.openxmlformats.org/officeDocument/2006/relationships/oleObject" Target="../embeddings/oleObject47.bin"/></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6.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hyperlink" Target="http://hu.wikipedia.org/wiki/Program" TargetMode="External"/></Relationships>
</file>

<file path=ppt/slides/_rels/slide4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oleObject" Target="../embeddings/oleObject52.bin"/><Relationship Id="rId4" Type="http://schemas.openxmlformats.org/officeDocument/2006/relationships/image" Target="../media/image103.png"/></Relationships>
</file>

<file path=ppt/slides/_rels/slide41.xml.rels><?xml version="1.0" encoding="UTF-8" standalone="yes"?>
<Relationships xmlns="http://schemas.openxmlformats.org/package/2006/relationships"><Relationship Id="rId8" Type="http://schemas.openxmlformats.org/officeDocument/2006/relationships/oleObject" Target="../embeddings/oleObject55.bin"/><Relationship Id="rId3" Type="http://schemas.openxmlformats.org/officeDocument/2006/relationships/image" Target="../media/image105.gif"/><Relationship Id="rId7" Type="http://schemas.openxmlformats.org/officeDocument/2006/relationships/oleObject" Target="../embeddings/oleObject54.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oleObject53.bin"/><Relationship Id="rId5" Type="http://schemas.openxmlformats.org/officeDocument/2006/relationships/slide" Target="slide30.xml"/><Relationship Id="rId4" Type="http://schemas.openxmlformats.org/officeDocument/2006/relationships/slide" Target="slide35.xml"/></Relationships>
</file>

<file path=ppt/slides/_rels/slide42.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image" Target="../media/image103.png"/><Relationship Id="rId7" Type="http://schemas.openxmlformats.org/officeDocument/2006/relationships/image" Target="../media/image106.png"/><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slide" Target="slide35.xml"/><Relationship Id="rId5" Type="http://schemas.openxmlformats.org/officeDocument/2006/relationships/image" Target="../media/image105.gif"/><Relationship Id="rId4" Type="http://schemas.openxmlformats.org/officeDocument/2006/relationships/oleObject" Target="../embeddings/oleObject56.bin"/></Relationships>
</file>

<file path=ppt/slides/_rels/slide4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slide" Target="slide43.xml"/><Relationship Id="rId4" Type="http://schemas.openxmlformats.org/officeDocument/2006/relationships/oleObject" Target="../embeddings/oleObject58.bin"/></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64.bin"/><Relationship Id="rId3" Type="http://schemas.openxmlformats.org/officeDocument/2006/relationships/oleObject" Target="../embeddings/oleObject59.bin"/><Relationship Id="rId7" Type="http://schemas.openxmlformats.org/officeDocument/2006/relationships/oleObject" Target="../embeddings/oleObject63.bin"/><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oleObject" Target="../embeddings/oleObject62.bin"/><Relationship Id="rId5" Type="http://schemas.openxmlformats.org/officeDocument/2006/relationships/oleObject" Target="../embeddings/oleObject61.bin"/><Relationship Id="rId4" Type="http://schemas.openxmlformats.org/officeDocument/2006/relationships/oleObject" Target="../embeddings/oleObject60.bin"/><Relationship Id="rId9" Type="http://schemas.openxmlformats.org/officeDocument/2006/relationships/slide" Target="slide43.xml"/></Relationships>
</file>

<file path=ppt/slides/_rels/slide46.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2.xml"/><Relationship Id="rId4" Type="http://schemas.openxmlformats.org/officeDocument/2006/relationships/slide" Target="slide43.xml"/></Relationships>
</file>

<file path=ppt/slides/_rels/slide4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slide" Target="slide43.xml"/><Relationship Id="rId4" Type="http://schemas.openxmlformats.org/officeDocument/2006/relationships/image" Target="../media/image116.png"/></Relationships>
</file>

<file path=ppt/slides/_rels/slide48.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image" Target="../media/image115.png"/><Relationship Id="rId7" Type="http://schemas.openxmlformats.org/officeDocument/2006/relationships/slide" Target="slide4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png"/></Relationships>
</file>

<file path=ppt/slides/_rels/slide4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gif"/><Relationship Id="rId5" Type="http://schemas.openxmlformats.org/officeDocument/2006/relationships/image" Target="../media/image9.pn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121.png"/><Relationship Id="rId7" Type="http://schemas.openxmlformats.org/officeDocument/2006/relationships/slide" Target="slide22.xml"/><Relationship Id="rId2" Type="http://schemas.openxmlformats.org/officeDocument/2006/relationships/image" Target="../media/image120.png"/><Relationship Id="rId1" Type="http://schemas.openxmlformats.org/officeDocument/2006/relationships/slideLayout" Target="../slideLayouts/slideLayout2.xml"/><Relationship Id="rId6" Type="http://schemas.openxmlformats.org/officeDocument/2006/relationships/slide" Target="slide51.xml"/><Relationship Id="rId5" Type="http://schemas.openxmlformats.org/officeDocument/2006/relationships/image" Target="../media/image123.png"/><Relationship Id="rId4" Type="http://schemas.openxmlformats.org/officeDocument/2006/relationships/image" Target="../media/image122.png"/></Relationships>
</file>

<file path=ppt/slides/_rels/slide5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8.xml"/><Relationship Id="rId1" Type="http://schemas.openxmlformats.org/officeDocument/2006/relationships/slideLayout" Target="../slideLayouts/slideLayout2.xml"/><Relationship Id="rId4" Type="http://schemas.openxmlformats.org/officeDocument/2006/relationships/slide" Target="slide52.xml"/></Relationships>
</file>

<file path=ppt/slides/_rels/slide5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2.xml"/><Relationship Id="rId5" Type="http://schemas.openxmlformats.org/officeDocument/2006/relationships/slide" Target="slide53.xml"/><Relationship Id="rId4" Type="http://schemas.openxmlformats.org/officeDocument/2006/relationships/image" Target="../media/image126.png"/></Relationships>
</file>

<file path=ppt/slides/_rels/slide5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8.xml"/><Relationship Id="rId1" Type="http://schemas.openxmlformats.org/officeDocument/2006/relationships/slideLayout" Target="../slideLayouts/slideLayout2.xml"/><Relationship Id="rId4" Type="http://schemas.openxmlformats.org/officeDocument/2006/relationships/slide" Target="slide52.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image" Target="../media/image128.png"/></Relationships>
</file>

<file path=ppt/slides/_rels/slide55.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2.xml"/><Relationship Id="rId5" Type="http://schemas.openxmlformats.org/officeDocument/2006/relationships/slide" Target="slide57.xml"/><Relationship Id="rId4" Type="http://schemas.openxmlformats.org/officeDocument/2006/relationships/slide" Target="slide59.xml"/></Relationships>
</file>

<file path=ppt/slides/_rels/slide5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32.png"/><Relationship Id="rId1" Type="http://schemas.openxmlformats.org/officeDocument/2006/relationships/slideLayout" Target="../slideLayouts/slideLayout2.xml"/><Relationship Id="rId4" Type="http://schemas.openxmlformats.org/officeDocument/2006/relationships/image" Target="../media/image133.png"/></Relationships>
</file>

<file path=ppt/slides/_rels/slide58.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32.png"/><Relationship Id="rId1" Type="http://schemas.openxmlformats.org/officeDocument/2006/relationships/slideLayout" Target="../slideLayouts/slideLayout2.xml"/><Relationship Id="rId6" Type="http://schemas.openxmlformats.org/officeDocument/2006/relationships/image" Target="../media/image129.jpeg"/><Relationship Id="rId5" Type="http://schemas.openxmlformats.org/officeDocument/2006/relationships/slide" Target="slide61.xml"/><Relationship Id="rId4" Type="http://schemas.openxmlformats.org/officeDocument/2006/relationships/image" Target="../media/image133.png"/></Relationships>
</file>

<file path=ppt/slides/_rels/slide6.xml.rels><?xml version="1.0" encoding="UTF-8" standalone="yes"?>
<Relationships xmlns="http://schemas.openxmlformats.org/package/2006/relationships"><Relationship Id="rId8" Type="http://schemas.openxmlformats.org/officeDocument/2006/relationships/hyperlink" Target="http://hu.wikipedia.org/wiki/Nyom%C3%A1s" TargetMode="External"/><Relationship Id="rId13" Type="http://schemas.openxmlformats.org/officeDocument/2006/relationships/hyperlink" Target="http://hu.wikipedia.org/wiki/Kettes_sz%C3%A1mrendszer" TargetMode="External"/><Relationship Id="rId3" Type="http://schemas.openxmlformats.org/officeDocument/2006/relationships/hyperlink" Target="http://hu.wikipedia.org/wiki/Digit%C3%A1lis" TargetMode="External"/><Relationship Id="rId7" Type="http://schemas.openxmlformats.org/officeDocument/2006/relationships/hyperlink" Target="http://hu.wikipedia.org/wiki/H%C5%91m%C3%A9rs%C3%A9klet" TargetMode="External"/><Relationship Id="rId12" Type="http://schemas.openxmlformats.org/officeDocument/2006/relationships/hyperlink" Target="http://hu.wikipedia.org/wiki/Bit" TargetMode="External"/><Relationship Id="rId2" Type="http://schemas.openxmlformats.org/officeDocument/2006/relationships/hyperlink" Target="http://hu.wikipedia.org/wiki/Anal%C3%B3g" TargetMode="External"/><Relationship Id="rId1" Type="http://schemas.openxmlformats.org/officeDocument/2006/relationships/slideLayout" Target="../slideLayouts/slideLayout7.xml"/><Relationship Id="rId6" Type="http://schemas.openxmlformats.org/officeDocument/2006/relationships/hyperlink" Target="http://hu.wikipedia.org/wiki/Elektromos_fesz%C3%BClts%C3%A9g" TargetMode="External"/><Relationship Id="rId11" Type="http://schemas.openxmlformats.org/officeDocument/2006/relationships/hyperlink" Target="http://hu.wikipedia.org/wiki/Digit%C3%A1lis_sz%C3%A1m%C3%ADt%C3%B3g%C3%A9p" TargetMode="External"/><Relationship Id="rId5" Type="http://schemas.openxmlformats.org/officeDocument/2006/relationships/hyperlink" Target="http://hu.wikipedia.org/wiki/Fizika" TargetMode="External"/><Relationship Id="rId15" Type="http://schemas.openxmlformats.org/officeDocument/2006/relationships/slide" Target="slide4.xml"/><Relationship Id="rId10" Type="http://schemas.openxmlformats.org/officeDocument/2006/relationships/hyperlink" Target="http://hu.wikipedia.org/wiki/%C3%81raml%C3%A1stan" TargetMode="External"/><Relationship Id="rId4" Type="http://schemas.openxmlformats.org/officeDocument/2006/relationships/hyperlink" Target="http://hu.wikipedia.org/wiki/Anal%C3%B3g_sz%C3%A1m%C3%ADt%C3%B3g%C3%A9pek" TargetMode="External"/><Relationship Id="rId9" Type="http://schemas.openxmlformats.org/officeDocument/2006/relationships/hyperlink" Target="http://hu.wikipedia.org/wiki/Biol%C3%B3gia" TargetMode="External"/><Relationship Id="rId14" Type="http://schemas.openxmlformats.org/officeDocument/2006/relationships/hyperlink" Target="http://hu.wikipedia.org/wiki/Sz%C3%A1mrendszerek_az_informatik%C3%A1ban"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package" Target="../embeddings/Microsoft_Office_PowerPoint_Presentation1.pptx"/><Relationship Id="rId2" Type="http://schemas.openxmlformats.org/officeDocument/2006/relationships/slideLayout" Target="../slideLayouts/slideLayout2.xml"/><Relationship Id="rId1" Type="http://schemas.openxmlformats.org/officeDocument/2006/relationships/vmlDrawing" Target="../drawings/vmlDrawing20.vml"/><Relationship Id="rId5" Type="http://schemas.openxmlformats.org/officeDocument/2006/relationships/oleObject" Target="../embeddings/Microsoft_Office_PowerPoint_97-2003_Presentation1.ppt"/><Relationship Id="rId4" Type="http://schemas.openxmlformats.org/officeDocument/2006/relationships/package" Target="../embeddings/Microsoft_Office_PowerPoint_Presentation2.pptx"/></Relationships>
</file>

<file path=ppt/slides/_rels/slide63.xml.rels><?xml version="1.0" encoding="UTF-8" standalone="yes"?>
<Relationships xmlns="http://schemas.openxmlformats.org/package/2006/relationships"><Relationship Id="rId3" Type="http://schemas.openxmlformats.org/officeDocument/2006/relationships/image" Target="../media/image137.gif"/><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slideLayout" Target="../slideLayouts/slideLayout2.xml"/><Relationship Id="rId1" Type="http://schemas.openxmlformats.org/officeDocument/2006/relationships/vmlDrawing" Target="../drawings/vmlDrawing21.vml"/><Relationship Id="rId5" Type="http://schemas.openxmlformats.org/officeDocument/2006/relationships/oleObject" Target="../embeddings/oleObject66.bin"/><Relationship Id="rId4" Type="http://schemas.openxmlformats.org/officeDocument/2006/relationships/image" Target="../media/image138.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12" Type="http://schemas.openxmlformats.org/officeDocument/2006/relationships/slide" Target="slide4.xml"/><Relationship Id="rId2" Type="http://schemas.openxmlformats.org/officeDocument/2006/relationships/hyperlink" Target="http://www.google.com/url?sa=i&amp;rct=j&amp;q=fasor&amp;source=images&amp;cd=&amp;cad=rja&amp;docid=tjKq_7uj1WtzBM&amp;tbnid=siRZa6gkzjaMXM:&amp;ved=0CAUQjRw&amp;url=http://www.u-szeged.hu/hirek/2013-aprilis/szabo-balint-tavcsoven&amp;ei=uh6AUaTKCseqtAb79oHoDQ&amp;bvm=bv.45645796,d.bGE&amp;psig=AFQjCNGqnpqTAck4KKUEDqApntTiKYrymg&amp;ust=1367436869037887" TargetMode="External"/><Relationship Id="rId1" Type="http://schemas.openxmlformats.org/officeDocument/2006/relationships/slideLayout" Target="../slideLayouts/slideLayout7.xml"/><Relationship Id="rId6" Type="http://schemas.openxmlformats.org/officeDocument/2006/relationships/image" Target="../media/image14.jpeg"/><Relationship Id="rId11" Type="http://schemas.openxmlformats.org/officeDocument/2006/relationships/image" Target="../media/image18.jpeg"/><Relationship Id="rId5" Type="http://schemas.openxmlformats.org/officeDocument/2006/relationships/image" Target="../media/image13.jpeg"/><Relationship Id="rId10" Type="http://schemas.openxmlformats.org/officeDocument/2006/relationships/hyperlink" Target="http://www.google.com/url?sa=i&amp;rct=j&amp;q=tree&amp;source=images&amp;cd=&amp;cad=rja&amp;docid=2YEvVPSfqSSqbM&amp;tbnid=H1XstGpqXaDFKM:&amp;ved=0CAUQjRw&amp;url=http://blog.estudiominga.com/tag/tree/&amp;ei=zyGAUeaqMc_EtAaBn4CgCQ&amp;bvm=bv.45645796,d.bGE&amp;psig=AFQjCNG3dTKcM_ZTt-nLqa9aleLjiVktIQ&amp;ust=1367437750310730" TargetMode="External"/><Relationship Id="rId4" Type="http://schemas.openxmlformats.org/officeDocument/2006/relationships/image" Target="../media/image12.jpeg"/><Relationship Id="rId9" Type="http://schemas.openxmlformats.org/officeDocument/2006/relationships/image" Target="../media/image1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hu-HU"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A GRÁFELMÉLETI ALGORITMUSOK TANÍTÁSA</a:t>
            </a:r>
            <a:r>
              <a:rPr lang="en-US" dirty="0"/>
              <a:t/>
            </a:r>
            <a:br>
              <a:rPr lang="en-US" dirty="0"/>
            </a:br>
            <a:endParaRPr lang="en-US" dirty="0"/>
          </a:p>
        </p:txBody>
      </p:sp>
      <p:sp>
        <p:nvSpPr>
          <p:cNvPr id="4" name="TextBox 3"/>
          <p:cNvSpPr txBox="1"/>
          <p:nvPr/>
        </p:nvSpPr>
        <p:spPr>
          <a:xfrm>
            <a:off x="412974" y="171273"/>
            <a:ext cx="4921027" cy="1200329"/>
          </a:xfrm>
          <a:prstGeom prst="rect">
            <a:avLst/>
          </a:prstGeom>
          <a:noFill/>
        </p:spPr>
        <p:txBody>
          <a:bodyPr wrap="none" rtlCol="0">
            <a:spAutoFit/>
          </a:bodyPr>
          <a:lstStyle/>
          <a:p>
            <a:r>
              <a:rPr lang="en-US" b="1" dirty="0"/>
              <a:t>BABEŞ-BOLYAI TUDOMÁNYEGYETEM, KOLOZSVÁR</a:t>
            </a:r>
            <a:endParaRPr lang="en-US" dirty="0"/>
          </a:p>
          <a:p>
            <a:r>
              <a:rPr lang="en-US" b="1" dirty="0"/>
              <a:t>TANÁRKÉPZŐ INTÉZET</a:t>
            </a:r>
            <a:endParaRPr lang="en-US" dirty="0"/>
          </a:p>
          <a:p>
            <a:r>
              <a:rPr lang="en-US" b="1" dirty="0"/>
              <a:t>MATEMATIKA </a:t>
            </a:r>
            <a:r>
              <a:rPr lang="hu-HU" b="1" dirty="0"/>
              <a:t>ÉS </a:t>
            </a:r>
            <a:r>
              <a:rPr lang="en-US" b="1" dirty="0"/>
              <a:t>INFORMATIKA KAR</a:t>
            </a:r>
            <a:endParaRPr lang="en-US" dirty="0"/>
          </a:p>
          <a:p>
            <a:endParaRPr lang="en-US" dirty="0"/>
          </a:p>
        </p:txBody>
      </p:sp>
      <p:sp>
        <p:nvSpPr>
          <p:cNvPr id="11265" name="Rectangle 1"/>
          <p:cNvSpPr>
            <a:spLocks noChangeArrowheads="1"/>
          </p:cNvSpPr>
          <p:nvPr/>
        </p:nvSpPr>
        <p:spPr bwMode="auto">
          <a:xfrm>
            <a:off x="511374" y="1810437"/>
            <a:ext cx="5835252"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rPr>
              <a:t>I. FOKOZATI</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rPr>
              <a:t>TUDOMÁNYOS ÉS MÓDSZERTANI DOLGOZAT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266" name="Rectangle 2"/>
          <p:cNvSpPr>
            <a:spLocks noChangeArrowheads="1"/>
          </p:cNvSpPr>
          <p:nvPr/>
        </p:nvSpPr>
        <p:spPr bwMode="auto">
          <a:xfrm>
            <a:off x="609600" y="5943600"/>
            <a:ext cx="5715000" cy="30777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chemeClr val="tx1"/>
                </a:solidFill>
                <a:effectLst/>
                <a:latin typeface="Georgia" pitchFamily="18" charset="0"/>
                <a:ea typeface="Times New Roman" pitchFamily="18" charset="0"/>
                <a:cs typeface="Arial" pitchFamily="34" charset="0"/>
              </a:rPr>
              <a:t>Témavezető</a:t>
            </a:r>
            <a:r>
              <a:rPr kumimoji="0" lang="en-US" sz="16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rPr>
              <a:t>,</a:t>
            </a: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lang="en-US" sz="1600" b="1" dirty="0">
                <a:latin typeface="Georgia" pitchFamily="18" charset="0"/>
                <a:ea typeface="Times New Roman" pitchFamily="18" charset="0"/>
                <a:cs typeface="Arial" pitchFamily="34" charset="0"/>
              </a:rPr>
              <a:t> </a:t>
            </a:r>
            <a:r>
              <a:rPr lang="en-US" sz="1600" b="1" dirty="0" smtClean="0">
                <a:latin typeface="Georgia" pitchFamily="18" charset="0"/>
                <a:ea typeface="Times New Roman" pitchFamily="18" charset="0"/>
                <a:cs typeface="Arial" pitchFamily="34" charset="0"/>
              </a:rPr>
              <a:t>       </a:t>
            </a:r>
            <a:r>
              <a:rPr kumimoji="0" lang="en-US" sz="16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rPr>
              <a:t>dr. </a:t>
            </a:r>
            <a:r>
              <a:rPr kumimoji="0" lang="en-US" sz="1600" b="1" i="0" u="none" strike="noStrike" cap="none" normalizeH="0" baseline="0" dirty="0" err="1" smtClean="0">
                <a:ln>
                  <a:noFill/>
                </a:ln>
                <a:solidFill>
                  <a:schemeClr val="tx1"/>
                </a:solidFill>
                <a:effectLst/>
                <a:latin typeface="Georgia" pitchFamily="18" charset="0"/>
                <a:ea typeface="Times New Roman" pitchFamily="18" charset="0"/>
                <a:cs typeface="Arial" pitchFamily="34" charset="0"/>
              </a:rPr>
              <a:t>Darvay</a:t>
            </a:r>
            <a:r>
              <a:rPr kumimoji="0" lang="en-US" sz="16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rPr>
              <a:t> </a:t>
            </a:r>
            <a:r>
              <a:rPr kumimoji="0" lang="en-US" sz="1600" b="1" i="0" u="none" strike="noStrike" cap="none" normalizeH="0" baseline="0" dirty="0" err="1" smtClean="0">
                <a:ln>
                  <a:noFill/>
                </a:ln>
                <a:solidFill>
                  <a:schemeClr val="tx1"/>
                </a:solidFill>
                <a:effectLst/>
                <a:latin typeface="Georgia" pitchFamily="18" charset="0"/>
                <a:ea typeface="Times New Roman" pitchFamily="18" charset="0"/>
                <a:cs typeface="Arial" pitchFamily="34" charset="0"/>
              </a:rPr>
              <a:t>Zsolt</a:t>
            </a:r>
            <a:r>
              <a:rPr kumimoji="0" lang="en-US" sz="16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rPr>
              <a:t> </a:t>
            </a:r>
            <a:r>
              <a:rPr kumimoji="0" lang="en-US" sz="1600" b="1" i="0" u="none" strike="noStrike" cap="none" normalizeH="0" baseline="0" dirty="0" err="1" smtClean="0">
                <a:ln>
                  <a:noFill/>
                </a:ln>
                <a:solidFill>
                  <a:schemeClr val="tx1"/>
                </a:solidFill>
                <a:effectLst/>
                <a:latin typeface="Georgia" pitchFamily="18" charset="0"/>
                <a:ea typeface="Times New Roman" pitchFamily="18" charset="0"/>
                <a:cs typeface="Arial" pitchFamily="34" charset="0"/>
              </a:rPr>
              <a:t>egy</a:t>
            </a:r>
            <a:r>
              <a:rPr kumimoji="0" lang="hu-HU" sz="16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rPr>
              <a:t>etemi adjunktus</a:t>
            </a:r>
            <a:endParaRPr kumimoji="0" lang="en-US" sz="16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rPr>
              <a:t>	</a:t>
            </a:r>
          </a:p>
          <a:p>
            <a:pPr marL="0" marR="0" lvl="0" indent="0"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chemeClr val="tx1"/>
                </a:solidFill>
                <a:effectLst/>
                <a:latin typeface="Georgia" pitchFamily="18" charset="0"/>
                <a:ea typeface="Times New Roman" pitchFamily="18" charset="0"/>
                <a:cs typeface="Arial" pitchFamily="34" charset="0"/>
              </a:rPr>
              <a:t>Jelölt</a:t>
            </a:r>
            <a:r>
              <a:rPr kumimoji="0" lang="en-US" sz="16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rPr>
              <a:t>,</a:t>
            </a: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rPr>
              <a:t>         </a:t>
            </a:r>
            <a:r>
              <a:rPr kumimoji="0" lang="en-US" sz="1600" b="1" i="0" u="none" strike="noStrike" cap="none" normalizeH="0" baseline="0" dirty="0" err="1" smtClean="0">
                <a:ln>
                  <a:noFill/>
                </a:ln>
                <a:solidFill>
                  <a:schemeClr val="tx1"/>
                </a:solidFill>
                <a:effectLst/>
                <a:latin typeface="Georgia" pitchFamily="18" charset="0"/>
                <a:ea typeface="Times New Roman" pitchFamily="18" charset="0"/>
                <a:cs typeface="Arial" pitchFamily="34" charset="0"/>
              </a:rPr>
              <a:t>Bódis</a:t>
            </a:r>
            <a:r>
              <a:rPr kumimoji="0" lang="en-US" sz="16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rPr>
              <a:t> </a:t>
            </a:r>
            <a:r>
              <a:rPr kumimoji="0" lang="en-US" sz="1600" b="1" i="0" u="none" strike="noStrike" cap="none" normalizeH="0" baseline="0" dirty="0" err="1" smtClean="0">
                <a:ln>
                  <a:noFill/>
                </a:ln>
                <a:solidFill>
                  <a:schemeClr val="tx1"/>
                </a:solidFill>
                <a:effectLst/>
                <a:latin typeface="Georgia" pitchFamily="18" charset="0"/>
                <a:ea typeface="Times New Roman" pitchFamily="18" charset="0"/>
                <a:cs typeface="Arial" pitchFamily="34" charset="0"/>
              </a:rPr>
              <a:t>Klára</a:t>
            </a:r>
            <a:endParaRPr kumimoji="0" lang="en-US" sz="16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lang="en-US" sz="1600" b="1" dirty="0">
              <a:latin typeface="Georgia" pitchFamily="18" charset="0"/>
              <a:ea typeface="Times New Roman" pitchFamily="18"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lang="en-US" sz="1600" b="1" dirty="0">
              <a:latin typeface="Georgia" pitchFamily="18"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chemeClr val="tx1"/>
                </a:solidFill>
                <a:effectLst/>
                <a:latin typeface="Georgia" pitchFamily="18" charset="0"/>
                <a:ea typeface="Times New Roman" pitchFamily="18" charset="0"/>
                <a:cs typeface="Arial" pitchFamily="34" charset="0"/>
              </a:rPr>
              <a:t>Zilahi</a:t>
            </a:r>
            <a:r>
              <a:rPr kumimoji="0" lang="en-US" sz="16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rPr>
              <a:t> </a:t>
            </a:r>
            <a:r>
              <a:rPr kumimoji="0" lang="en-US" sz="1600" b="1" i="0" u="none" strike="noStrike" cap="none" normalizeH="0" baseline="0" dirty="0" err="1" smtClean="0">
                <a:ln>
                  <a:noFill/>
                </a:ln>
                <a:solidFill>
                  <a:schemeClr val="tx1"/>
                </a:solidFill>
                <a:effectLst/>
                <a:latin typeface="Georgia" pitchFamily="18" charset="0"/>
                <a:ea typeface="Times New Roman" pitchFamily="18" charset="0"/>
                <a:cs typeface="Arial" pitchFamily="34" charset="0"/>
              </a:rPr>
              <a:t>Református</a:t>
            </a:r>
            <a:r>
              <a:rPr kumimoji="0" lang="en-US" sz="16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rPr>
              <a:t> </a:t>
            </a:r>
            <a:r>
              <a:rPr kumimoji="0" lang="en-US" sz="1600" b="1" i="0" u="none" strike="noStrike" cap="none" normalizeH="0" baseline="0" dirty="0" err="1" smtClean="0">
                <a:ln>
                  <a:noFill/>
                </a:ln>
                <a:solidFill>
                  <a:schemeClr val="tx1"/>
                </a:solidFill>
                <a:effectLst/>
                <a:latin typeface="Georgia" pitchFamily="18" charset="0"/>
                <a:ea typeface="Times New Roman" pitchFamily="18" charset="0"/>
                <a:cs typeface="Arial" pitchFamily="34" charset="0"/>
              </a:rPr>
              <a:t>Wesselényi</a:t>
            </a:r>
            <a:r>
              <a:rPr kumimoji="0" lang="en-US" sz="16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rPr>
              <a:t> </a:t>
            </a:r>
            <a:r>
              <a:rPr kumimoji="0" lang="en-US" sz="1600" b="1" i="0" u="none" strike="noStrike" cap="none" normalizeH="0" baseline="0" dirty="0" err="1" smtClean="0">
                <a:ln>
                  <a:noFill/>
                </a:ln>
                <a:solidFill>
                  <a:schemeClr val="tx1"/>
                </a:solidFill>
                <a:effectLst/>
                <a:latin typeface="Georgia" pitchFamily="18" charset="0"/>
                <a:ea typeface="Times New Roman" pitchFamily="18" charset="0"/>
                <a:cs typeface="Arial" pitchFamily="34" charset="0"/>
              </a:rPr>
              <a:t>Kollégium</a:t>
            </a:r>
            <a:endParaRPr kumimoji="0" lang="en-US" sz="1600" b="1"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US" sz="1600" b="1" dirty="0">
              <a:latin typeface="Georgia"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chemeClr val="tx1"/>
                </a:solidFill>
                <a:effectLst/>
                <a:latin typeface="Georgia" pitchFamily="18" charset="0"/>
                <a:ea typeface="Times New Roman" pitchFamily="18" charset="0"/>
                <a:cs typeface="Arial" pitchFamily="34" charset="0"/>
              </a:rPr>
              <a:t>Kolozsvár</a:t>
            </a: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Tahoma" pitchFamily="34" charset="0"/>
                <a:ea typeface="Times New Roman" pitchFamily="18" charset="0"/>
                <a:cs typeface="Tahoma" pitchFamily="34" charset="0"/>
              </a:rPr>
              <a:t>2012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2900" y="-76200"/>
            <a:ext cx="6172200" cy="1524000"/>
          </a:xfrm>
        </p:spPr>
        <p:txBody>
          <a:bodyPr/>
          <a:lstStyle/>
          <a:p>
            <a:r>
              <a:rPr lang="hu-HU" i="1" dirty="0" smtClean="0"/>
              <a:t>Az idő „mérése”</a:t>
            </a:r>
            <a:r>
              <a:rPr lang="en-US" dirty="0" smtClean="0"/>
              <a:t/>
            </a:r>
            <a:br>
              <a:rPr lang="en-US" dirty="0" smtClean="0"/>
            </a:br>
            <a:endParaRPr lang="en-US" dirty="0"/>
          </a:p>
        </p:txBody>
      </p:sp>
      <p:sp>
        <p:nvSpPr>
          <p:cNvPr id="4" name="Content Placeholder 3"/>
          <p:cNvSpPr>
            <a:spLocks noGrp="1"/>
          </p:cNvSpPr>
          <p:nvPr>
            <p:ph idx="1"/>
          </p:nvPr>
        </p:nvSpPr>
        <p:spPr>
          <a:xfrm>
            <a:off x="381000" y="609600"/>
            <a:ext cx="6172200" cy="8382000"/>
          </a:xfrm>
        </p:spPr>
        <p:txBody>
          <a:bodyPr>
            <a:noAutofit/>
          </a:bodyPr>
          <a:lstStyle/>
          <a:p>
            <a:pPr>
              <a:lnSpc>
                <a:spcPct val="150000"/>
              </a:lnSpc>
              <a:buClr>
                <a:srgbClr val="C00000"/>
              </a:buClr>
              <a:buSzPct val="110000"/>
              <a:buFont typeface="Wingdings" pitchFamily="2" charset="2"/>
              <a:buChar char=""/>
            </a:pPr>
            <a:r>
              <a:rPr lang="hu-HU" sz="2400" dirty="0" smtClean="0"/>
              <a:t>Tehát, ha a bemenet mérete </a:t>
            </a:r>
            <a:r>
              <a:rPr lang="hu-HU" sz="2400" i="1" dirty="0" smtClean="0">
                <a:solidFill>
                  <a:schemeClr val="bg2">
                    <a:lumMod val="75000"/>
                  </a:schemeClr>
                </a:solidFill>
              </a:rPr>
              <a:t>n</a:t>
            </a:r>
            <a:r>
              <a:rPr lang="hu-HU" sz="2400" i="1" dirty="0" smtClean="0"/>
              <a:t>, </a:t>
            </a:r>
            <a:r>
              <a:rPr lang="hu-HU" sz="2400" dirty="0" smtClean="0"/>
              <a:t>akkor a </a:t>
            </a:r>
          </a:p>
          <a:p>
            <a:pPr>
              <a:lnSpc>
                <a:spcPct val="150000"/>
              </a:lnSpc>
              <a:buClr>
                <a:srgbClr val="C00000"/>
              </a:buClr>
              <a:buSzPct val="110000"/>
              <a:buNone/>
            </a:pPr>
            <a:r>
              <a:rPr lang="hu-HU" sz="2400" i="1" dirty="0" smtClean="0">
                <a:solidFill>
                  <a:schemeClr val="bg2">
                    <a:lumMod val="75000"/>
                  </a:schemeClr>
                </a:solidFill>
              </a:rPr>
              <a:t>                 </a:t>
            </a:r>
            <a:r>
              <a:rPr lang="hu-HU" sz="2400" dirty="0" smtClean="0"/>
              <a:t>függvénnyel kifejezhetjük a lépések számát</a:t>
            </a:r>
            <a:r>
              <a:rPr lang="hu-HU" sz="2400" i="1" dirty="0" smtClean="0"/>
              <a:t>. </a:t>
            </a:r>
            <a:r>
              <a:rPr lang="hu-HU" sz="2400" dirty="0" smtClean="0"/>
              <a:t>Ha a lépések száma az algoritmusban egyenlő az </a:t>
            </a:r>
            <a:r>
              <a:rPr lang="hu-HU" sz="2400" i="1" dirty="0" smtClean="0"/>
              <a:t>n</a:t>
            </a:r>
            <a:r>
              <a:rPr lang="hu-HU" sz="2400" dirty="0" smtClean="0"/>
              <a:t> értékének négyzetével, akkor               </a:t>
            </a:r>
            <a:r>
              <a:rPr lang="hu-HU" sz="2400" i="1" dirty="0" smtClean="0"/>
              <a:t>            .</a:t>
            </a:r>
          </a:p>
          <a:p>
            <a:pPr>
              <a:lnSpc>
                <a:spcPct val="150000"/>
              </a:lnSpc>
              <a:buClr>
                <a:srgbClr val="C00000"/>
              </a:buClr>
              <a:buSzPct val="110000"/>
              <a:buFont typeface="Wingdings" pitchFamily="2" charset="2"/>
              <a:buChar char=""/>
            </a:pPr>
            <a:r>
              <a:rPr lang="hu-HU" sz="2400" i="1" dirty="0" smtClean="0"/>
              <a:t> </a:t>
            </a:r>
            <a:r>
              <a:rPr lang="hu-HU" sz="2400" dirty="0" smtClean="0"/>
              <a:t>Ha különböző esetek miatt szükségünk lesz még n lépésre, akkor </a:t>
            </a:r>
            <a:endParaRPr lang="en-US" sz="2400" dirty="0"/>
          </a:p>
        </p:txBody>
      </p:sp>
      <p:sp>
        <p:nvSpPr>
          <p:cNvPr id="9" name="Rectangle 8"/>
          <p:cNvSpPr/>
          <p:nvPr/>
        </p:nvSpPr>
        <p:spPr>
          <a:xfrm>
            <a:off x="381000" y="4953000"/>
            <a:ext cx="6172200" cy="381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hu-HU" dirty="0" smtClean="0"/>
              <a:t>Általában az algoritmus </a:t>
            </a:r>
            <a:r>
              <a:rPr lang="hu-HU" dirty="0" smtClean="0">
                <a:solidFill>
                  <a:srgbClr val="C00000"/>
                </a:solidFill>
              </a:rPr>
              <a:t>végrehajtási ideje </a:t>
            </a:r>
            <a:r>
              <a:rPr lang="hu-HU" dirty="0" smtClean="0"/>
              <a:t>azonos bemeneti adatokra </a:t>
            </a:r>
            <a:r>
              <a:rPr lang="hu-HU" dirty="0" smtClean="0">
                <a:solidFill>
                  <a:srgbClr val="C00000"/>
                </a:solidFill>
              </a:rPr>
              <a:t>ugyanannyi</a:t>
            </a:r>
            <a:r>
              <a:rPr lang="hu-HU" dirty="0" smtClean="0"/>
              <a:t> lesz. A </a:t>
            </a:r>
            <a:r>
              <a:rPr lang="hu-HU" dirty="0" smtClean="0">
                <a:solidFill>
                  <a:srgbClr val="C00000"/>
                </a:solidFill>
              </a:rPr>
              <a:t>meghatározatlanság</a:t>
            </a:r>
            <a:r>
              <a:rPr lang="hu-HU" dirty="0" smtClean="0"/>
              <a:t> is létezhet bizonyos esetekben (mint például a véletlen számok generálásakor), mint amikor a végrehajtási idő változhat ugyanazon bemeneti adatokra is. </a:t>
            </a:r>
            <a:endParaRPr lang="en-US" dirty="0" smtClean="0"/>
          </a:p>
          <a:p>
            <a:pPr algn="just"/>
            <a:endParaRPr lang="en-US" dirty="0"/>
          </a:p>
        </p:txBody>
      </p:sp>
      <p:graphicFrame>
        <p:nvGraphicFramePr>
          <p:cNvPr id="6" name="Object 5"/>
          <p:cNvGraphicFramePr>
            <a:graphicFrameLocks noChangeAspect="1"/>
          </p:cNvGraphicFramePr>
          <p:nvPr/>
        </p:nvGraphicFramePr>
        <p:xfrm>
          <a:off x="3352800" y="2971800"/>
          <a:ext cx="2097640" cy="533400"/>
        </p:xfrm>
        <a:graphic>
          <a:graphicData uri="http://schemas.openxmlformats.org/presentationml/2006/ole">
            <p:oleObj spid="_x0000_s21506" name="Equation" r:id="rId3" imgW="393480" imgH="215640" progId="Equation.3">
              <p:embed/>
            </p:oleObj>
          </a:graphicData>
        </a:graphic>
      </p:graphicFrame>
      <p:graphicFrame>
        <p:nvGraphicFramePr>
          <p:cNvPr id="21508" name="Object 4"/>
          <p:cNvGraphicFramePr>
            <a:graphicFrameLocks noChangeAspect="1"/>
          </p:cNvGraphicFramePr>
          <p:nvPr/>
        </p:nvGraphicFramePr>
        <p:xfrm>
          <a:off x="4067175" y="4191000"/>
          <a:ext cx="2638425" cy="533400"/>
        </p:xfrm>
        <a:graphic>
          <a:graphicData uri="http://schemas.openxmlformats.org/presentationml/2006/ole">
            <p:oleObj spid="_x0000_s21508" name="Equation" r:id="rId4" imgW="495000" imgH="215640" progId="Equation.3">
              <p:embed/>
            </p:oleObj>
          </a:graphicData>
        </a:graphic>
      </p:graphicFrame>
      <p:graphicFrame>
        <p:nvGraphicFramePr>
          <p:cNvPr id="21510" name="Object 6"/>
          <p:cNvGraphicFramePr>
            <a:graphicFrameLocks noChangeAspect="1"/>
          </p:cNvGraphicFramePr>
          <p:nvPr/>
        </p:nvGraphicFramePr>
        <p:xfrm>
          <a:off x="619125" y="1435100"/>
          <a:ext cx="1285875" cy="469900"/>
        </p:xfrm>
        <a:graphic>
          <a:graphicData uri="http://schemas.openxmlformats.org/presentationml/2006/ole">
            <p:oleObj spid="_x0000_s21510" name="Equation" r:id="rId5" imgW="241200" imgH="190440" progId="Equation.3">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i="1" dirty="0" smtClean="0"/>
              <a:t>A legrosszabb eset és az átlageset</a:t>
            </a:r>
            <a:endParaRPr lang="en-US" i="1" dirty="0"/>
          </a:p>
        </p:txBody>
      </p:sp>
      <p:sp>
        <p:nvSpPr>
          <p:cNvPr id="3" name="Content Placeholder 2"/>
          <p:cNvSpPr>
            <a:spLocks noGrp="1"/>
          </p:cNvSpPr>
          <p:nvPr>
            <p:ph idx="1"/>
          </p:nvPr>
        </p:nvSpPr>
        <p:spPr/>
        <p:txBody>
          <a:bodyPr>
            <a:normAutofit fontScale="92500"/>
          </a:bodyPr>
          <a:lstStyle/>
          <a:p>
            <a:pPr>
              <a:lnSpc>
                <a:spcPct val="150000"/>
              </a:lnSpc>
              <a:buClr>
                <a:srgbClr val="C00000"/>
              </a:buClr>
              <a:buSzPct val="110000"/>
              <a:buFont typeface="Webdings" pitchFamily="18" charset="2"/>
              <a:buChar char=""/>
            </a:pPr>
            <a:r>
              <a:rPr lang="hu-HU" sz="2400" dirty="0" smtClean="0"/>
              <a:t>A végrehajtási ideje egy algoritmusnak nemcsak a bemeneti adat méretétől függ, hanem ennek a konfigurációjától is.</a:t>
            </a:r>
            <a:endParaRPr lang="en-US" sz="2400" dirty="0" smtClean="0"/>
          </a:p>
          <a:p>
            <a:pPr>
              <a:lnSpc>
                <a:spcPct val="150000"/>
              </a:lnSpc>
              <a:buClr>
                <a:srgbClr val="C00000"/>
              </a:buClr>
              <a:buSzPct val="110000"/>
              <a:buFont typeface="Webdings" pitchFamily="18" charset="2"/>
              <a:buChar char=""/>
            </a:pPr>
            <a:r>
              <a:rPr lang="hu-HU" sz="2400" dirty="0" smtClean="0"/>
              <a:t>Például, ha egy </a:t>
            </a:r>
            <a:r>
              <a:rPr lang="hu-HU" sz="2400" i="1" dirty="0" smtClean="0"/>
              <a:t>„majdnem rendezett” </a:t>
            </a:r>
            <a:r>
              <a:rPr lang="hu-HU" sz="2400" dirty="0" smtClean="0"/>
              <a:t>számsorozatot rendezünk, akkor kevesebb időre lesz szükségünk, mintha egy </a:t>
            </a:r>
            <a:r>
              <a:rPr lang="hu-HU" sz="2400" i="1" dirty="0" smtClean="0"/>
              <a:t>„fordított sorrendben levőt” </a:t>
            </a:r>
            <a:r>
              <a:rPr lang="hu-HU" sz="2400" dirty="0" smtClean="0"/>
              <a:t>rendeznénk. </a:t>
            </a:r>
            <a:endParaRPr lang="en-US" sz="2400" dirty="0" smtClean="0"/>
          </a:p>
          <a:p>
            <a:pPr>
              <a:lnSpc>
                <a:spcPct val="150000"/>
              </a:lnSpc>
              <a:buClr>
                <a:srgbClr val="C00000"/>
              </a:buClr>
              <a:buSzPct val="110000"/>
              <a:buFont typeface="Webdings" pitchFamily="18" charset="2"/>
              <a:buChar char=""/>
            </a:pPr>
            <a:r>
              <a:rPr lang="hu-HU" sz="2600" dirty="0" smtClean="0"/>
              <a:t>Általában az algoritmusok vizsgálásakor a legrosszabb esetet használják. Három ok is létezik, hogy miért ezt választják.</a:t>
            </a:r>
            <a:endParaRPr lang="en-US" sz="2600" dirty="0" smtClean="0"/>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i="1" dirty="0" smtClean="0"/>
              <a:t>A legrosszabb eset és az átlageset</a:t>
            </a:r>
            <a:endParaRPr lang="en-US" i="1" dirty="0"/>
          </a:p>
        </p:txBody>
      </p:sp>
      <p:sp>
        <p:nvSpPr>
          <p:cNvPr id="3" name="Content Placeholder 2"/>
          <p:cNvSpPr>
            <a:spLocks noGrp="1"/>
          </p:cNvSpPr>
          <p:nvPr>
            <p:ph idx="1"/>
          </p:nvPr>
        </p:nvSpPr>
        <p:spPr>
          <a:xfrm>
            <a:off x="342900" y="1905000"/>
            <a:ext cx="6172200" cy="7010400"/>
          </a:xfrm>
        </p:spPr>
        <p:txBody>
          <a:bodyPr>
            <a:normAutofit fontScale="92500" lnSpcReduction="10000"/>
          </a:bodyPr>
          <a:lstStyle/>
          <a:p>
            <a:pPr>
              <a:lnSpc>
                <a:spcPct val="150000"/>
              </a:lnSpc>
              <a:buClr>
                <a:srgbClr val="C00000"/>
              </a:buClr>
              <a:buSzPct val="110000"/>
              <a:buFont typeface="Webdings" pitchFamily="18" charset="2"/>
              <a:buChar char=""/>
            </a:pPr>
            <a:r>
              <a:rPr lang="hu-HU" sz="2600" dirty="0" smtClean="0"/>
              <a:t>Mégis, egyes esetekben az átlag végrehajtási idő hasznosnak minősül. </a:t>
            </a:r>
            <a:r>
              <a:rPr lang="en-US" sz="2600" dirty="0" smtClean="0"/>
              <a:t>R</a:t>
            </a:r>
            <a:r>
              <a:rPr lang="hu-HU" sz="2600" dirty="0" smtClean="0"/>
              <a:t>ájövünk, hogy nem minden esetre tudunk végrehajtási időt számolni, hogy ezekből utólag átlagot számítsunk. Éppen ezért, egy megközelítő átlag értéket fogunk adni, anélkül, hogy tudnánk, hogy ez az érték helyese. </a:t>
            </a:r>
            <a:r>
              <a:rPr lang="en-US" sz="2600" dirty="0" smtClean="0"/>
              <a:t>F</a:t>
            </a:r>
            <a:r>
              <a:rPr lang="hu-HU" sz="2600" dirty="0" smtClean="0"/>
              <a:t>eltételezhetjük, hogy a bemeneti adatok bármelyik konfigurációja ugyanolyan eséllyel fog előfordulni. Sajnos ez a valóságban gyakran nem így fordul elő. Tehát hamisnak bizonyul a feltételezésünk.</a:t>
            </a:r>
            <a:endParaRPr lang="en-US" sz="2600" dirty="0" smtClean="0"/>
          </a:p>
          <a:p>
            <a:pPr>
              <a:lnSpc>
                <a:spcPct val="150000"/>
              </a:lnSpc>
              <a:buClr>
                <a:srgbClr val="C00000"/>
              </a:buClr>
              <a:buSzPct val="110000"/>
              <a:buFont typeface="Webdings" pitchFamily="18" charset="2"/>
              <a:buChar char=""/>
            </a:pPr>
            <a:endParaRPr lang="en-US"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i="1" dirty="0" smtClean="0"/>
              <a:t>A komplexitás rendje</a:t>
            </a:r>
            <a:endParaRPr lang="en-US" i="1" dirty="0"/>
          </a:p>
        </p:txBody>
      </p:sp>
      <p:sp>
        <p:nvSpPr>
          <p:cNvPr id="3" name="Content Placeholder 2"/>
          <p:cNvSpPr>
            <a:spLocks noGrp="1"/>
          </p:cNvSpPr>
          <p:nvPr>
            <p:ph idx="1"/>
          </p:nvPr>
        </p:nvSpPr>
        <p:spPr/>
        <p:txBody>
          <a:bodyPr>
            <a:normAutofit/>
          </a:bodyPr>
          <a:lstStyle/>
          <a:p>
            <a:pPr>
              <a:lnSpc>
                <a:spcPct val="150000"/>
              </a:lnSpc>
              <a:buClr>
                <a:srgbClr val="C00000"/>
              </a:buClr>
              <a:buSzPct val="110000"/>
              <a:buFont typeface="Webdings" pitchFamily="18" charset="2"/>
              <a:buChar char=""/>
            </a:pPr>
            <a:r>
              <a:rPr lang="en-US" sz="2400" i="1" dirty="0" err="1" smtClean="0"/>
              <a:t>Az</a:t>
            </a:r>
            <a:r>
              <a:rPr lang="en-US" sz="2400" i="1" dirty="0" smtClean="0"/>
              <a:t> </a:t>
            </a:r>
            <a:r>
              <a:rPr lang="hu-HU" sz="2400" i="1" dirty="0" smtClean="0">
                <a:solidFill>
                  <a:srgbClr val="FF0000"/>
                </a:solidFill>
              </a:rPr>
              <a:t>algoritmus komplexitási rendj</a:t>
            </a:r>
            <a:r>
              <a:rPr lang="en-US" sz="2400" i="1" dirty="0" smtClean="0">
                <a:solidFill>
                  <a:srgbClr val="FF0000"/>
                </a:solidFill>
              </a:rPr>
              <a:t>e </a:t>
            </a:r>
            <a:r>
              <a:rPr lang="hu-HU" sz="2400" dirty="0" smtClean="0"/>
              <a:t>a függvény egyik tulajdonságát képviseli, mégpedig a nagyságrendjének a leírását.</a:t>
            </a:r>
            <a:endParaRPr lang="en-US" sz="2400" dirty="0" smtClean="0"/>
          </a:p>
          <a:p>
            <a:pPr>
              <a:lnSpc>
                <a:spcPct val="150000"/>
              </a:lnSpc>
              <a:buClr>
                <a:srgbClr val="C00000"/>
              </a:buClr>
              <a:buSzPct val="110000"/>
              <a:buFont typeface="Webdings" pitchFamily="18" charset="2"/>
              <a:buChar char=""/>
            </a:pPr>
            <a:r>
              <a:rPr lang="en-US" sz="2400" dirty="0" smtClean="0"/>
              <a:t>H</a:t>
            </a:r>
            <a:r>
              <a:rPr lang="hu-HU" sz="2400" dirty="0" smtClean="0"/>
              <a:t>a</a:t>
            </a:r>
            <a:r>
              <a:rPr lang="en-US" sz="2400" dirty="0" smtClean="0"/>
              <a:t>                 </a:t>
            </a:r>
            <a:r>
              <a:rPr lang="hu-HU" sz="2400" dirty="0" smtClean="0"/>
              <a:t> </a:t>
            </a:r>
            <a:r>
              <a:rPr lang="en-US" sz="2400" dirty="0" smtClean="0"/>
              <a:t>            </a:t>
            </a:r>
            <a:r>
              <a:rPr lang="hu-HU" sz="2400" dirty="0" smtClean="0"/>
              <a:t>,</a:t>
            </a:r>
            <a:r>
              <a:rPr lang="en-US" sz="2400" dirty="0" smtClean="0"/>
              <a:t> </a:t>
            </a:r>
            <a:r>
              <a:rPr lang="hu-HU" sz="2400" dirty="0" smtClean="0"/>
              <a:t>akkor a komplexitás rendje</a:t>
            </a:r>
            <a:r>
              <a:rPr lang="en-US" sz="2400" dirty="0" smtClean="0"/>
              <a:t>           </a:t>
            </a:r>
            <a:r>
              <a:rPr lang="hu-HU" sz="2400" dirty="0" smtClean="0"/>
              <a:t> </a:t>
            </a:r>
            <a:r>
              <a:rPr lang="en-US" sz="2400" dirty="0" smtClean="0"/>
              <a:t>   </a:t>
            </a:r>
            <a:r>
              <a:rPr lang="hu-HU" sz="2400" dirty="0" smtClean="0"/>
              <a:t>lesz. Ebből a példából arra következtethetünk, hogy a</a:t>
            </a:r>
            <a:r>
              <a:rPr lang="hu-HU" sz="2400" i="1" dirty="0" smtClean="0"/>
              <a:t> </a:t>
            </a:r>
            <a:r>
              <a:rPr lang="hu-HU" sz="2400" i="1" dirty="0" smtClean="0">
                <a:solidFill>
                  <a:srgbClr val="FF0000"/>
                </a:solidFill>
              </a:rPr>
              <a:t>komplexitás rendjét O – val jelöljük</a:t>
            </a:r>
            <a:r>
              <a:rPr lang="hu-HU" sz="2400" dirty="0" smtClean="0">
                <a:solidFill>
                  <a:srgbClr val="FF0000"/>
                </a:solidFill>
              </a:rPr>
              <a:t> </a:t>
            </a:r>
            <a:r>
              <a:rPr lang="hu-HU" sz="2400" dirty="0" smtClean="0"/>
              <a:t>és ezt az összes </a:t>
            </a:r>
            <a:r>
              <a:rPr lang="hu-HU" sz="2400" i="1" dirty="0" smtClean="0"/>
              <a:t>„nem fontos” </a:t>
            </a:r>
            <a:r>
              <a:rPr lang="hu-HU" sz="2400" dirty="0" smtClean="0"/>
              <a:t>együtthatók és kifejezések elhagyásával kapjuk. </a:t>
            </a:r>
            <a:endParaRPr lang="en-US" sz="2400" dirty="0" smtClean="0"/>
          </a:p>
          <a:p>
            <a:pPr>
              <a:buClr>
                <a:srgbClr val="C00000"/>
              </a:buClr>
              <a:buSzPct val="110000"/>
              <a:buFont typeface="Webdings" pitchFamily="18" charset="2"/>
              <a:buChar char=""/>
            </a:pPr>
            <a:endParaRPr lang="en-US" sz="2400" dirty="0"/>
          </a:p>
        </p:txBody>
      </p:sp>
      <p:graphicFrame>
        <p:nvGraphicFramePr>
          <p:cNvPr id="4" name="Object 3"/>
          <p:cNvGraphicFramePr>
            <a:graphicFrameLocks noChangeAspect="1"/>
          </p:cNvGraphicFramePr>
          <p:nvPr/>
        </p:nvGraphicFramePr>
        <p:xfrm>
          <a:off x="1219200" y="3962400"/>
          <a:ext cx="2108200" cy="406400"/>
        </p:xfrm>
        <a:graphic>
          <a:graphicData uri="http://schemas.openxmlformats.org/presentationml/2006/ole">
            <p:oleObj spid="_x0000_s44034" name="Equation" r:id="rId3" imgW="2108160" imgH="406080" progId="Equation.3">
              <p:embed/>
            </p:oleObj>
          </a:graphicData>
        </a:graphic>
      </p:graphicFrame>
      <p:graphicFrame>
        <p:nvGraphicFramePr>
          <p:cNvPr id="5" name="Object 4"/>
          <p:cNvGraphicFramePr>
            <a:graphicFrameLocks noChangeAspect="1"/>
          </p:cNvGraphicFramePr>
          <p:nvPr/>
        </p:nvGraphicFramePr>
        <p:xfrm>
          <a:off x="1760539" y="4452938"/>
          <a:ext cx="906461" cy="500062"/>
        </p:xfrm>
        <a:graphic>
          <a:graphicData uri="http://schemas.openxmlformats.org/presentationml/2006/ole">
            <p:oleObj spid="_x0000_s44035" name="Equation" r:id="rId4" imgW="431640" imgH="266400" progId="Equation.3">
              <p:embed/>
            </p:oleObj>
          </a:graphicData>
        </a:graphic>
      </p:graphicFrame>
      <p:sp>
        <p:nvSpPr>
          <p:cNvPr id="6" name="Rectangular Callout 5"/>
          <p:cNvSpPr/>
          <p:nvPr/>
        </p:nvSpPr>
        <p:spPr>
          <a:xfrm>
            <a:off x="3733800" y="2209800"/>
            <a:ext cx="2514600" cy="1752600"/>
          </a:xfrm>
          <a:prstGeom prst="wedgeRectCallout">
            <a:avLst>
              <a:gd name="adj1" fmla="val -128941"/>
              <a:gd name="adj2" fmla="val 5333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A végrehajtási idő függvények olykor nagyon összetettek lehetnek, és emiatt használhatatlanná válnak.</a:t>
            </a:r>
            <a:endParaRPr lang="en-US" dirty="0"/>
          </a:p>
        </p:txBody>
      </p:sp>
      <p:sp>
        <p:nvSpPr>
          <p:cNvPr id="7" name="Rectangle 6"/>
          <p:cNvSpPr/>
          <p:nvPr/>
        </p:nvSpPr>
        <p:spPr>
          <a:xfrm>
            <a:off x="5867400" y="2209800"/>
            <a:ext cx="381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x</a:t>
            </a:r>
            <a:endParaRPr lang="en-US" b="1" dirty="0">
              <a:solidFill>
                <a:srgbClr val="FF0000"/>
              </a:solidFill>
            </a:endParaRPr>
          </a:p>
        </p:txBody>
      </p:sp>
      <p:sp>
        <p:nvSpPr>
          <p:cNvPr id="8" name="Rectangle 7"/>
          <p:cNvSpPr/>
          <p:nvPr/>
        </p:nvSpPr>
        <p:spPr>
          <a:xfrm>
            <a:off x="609600" y="6096000"/>
            <a:ext cx="1981200" cy="533400"/>
          </a:xfrm>
          <a:prstGeom prst="rect">
            <a:avLst/>
          </a:prstGeom>
          <a:solidFill>
            <a:srgbClr val="F0AD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ular Callout 8"/>
          <p:cNvSpPr/>
          <p:nvPr/>
        </p:nvSpPr>
        <p:spPr>
          <a:xfrm>
            <a:off x="381000" y="533400"/>
            <a:ext cx="6172200" cy="7543800"/>
          </a:xfrm>
          <a:prstGeom prst="wedgeRectCallout">
            <a:avLst>
              <a:gd name="adj1" fmla="val -21818"/>
              <a:gd name="adj2" fmla="val 6185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096000" y="685800"/>
            <a:ext cx="381000"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x</a:t>
            </a:r>
            <a:endParaRPr lang="en-US" b="1" dirty="0">
              <a:solidFill>
                <a:srgbClr val="FF0000"/>
              </a:solidFill>
            </a:endParaRPr>
          </a:p>
        </p:txBody>
      </p:sp>
      <p:pic>
        <p:nvPicPr>
          <p:cNvPr id="11" name="Picture 10" descr="Capture.PNG"/>
          <p:cNvPicPr>
            <a:picLocks noChangeAspect="1"/>
          </p:cNvPicPr>
          <p:nvPr/>
        </p:nvPicPr>
        <p:blipFill>
          <a:blip r:embed="rId5" cstate="print"/>
          <a:stretch>
            <a:fillRect/>
          </a:stretch>
        </p:blipFill>
        <p:spPr>
          <a:xfrm>
            <a:off x="427780" y="1066800"/>
            <a:ext cx="6049220" cy="2200582"/>
          </a:xfrm>
          <a:prstGeom prst="rect">
            <a:avLst/>
          </a:prstGeom>
        </p:spPr>
      </p:pic>
      <p:pic>
        <p:nvPicPr>
          <p:cNvPr id="12" name="Picture 11" descr="12.PNG"/>
          <p:cNvPicPr>
            <a:picLocks noChangeAspect="1"/>
          </p:cNvPicPr>
          <p:nvPr/>
        </p:nvPicPr>
        <p:blipFill>
          <a:blip r:embed="rId6" cstate="print"/>
          <a:stretch>
            <a:fillRect/>
          </a:stretch>
        </p:blipFill>
        <p:spPr>
          <a:xfrm>
            <a:off x="457200" y="3352800"/>
            <a:ext cx="6019800" cy="1905002"/>
          </a:xfrm>
          <a:prstGeom prst="rect">
            <a:avLst/>
          </a:prstGeom>
        </p:spPr>
      </p:pic>
      <p:pic>
        <p:nvPicPr>
          <p:cNvPr id="13" name="Picture 12" descr="545.PNG"/>
          <p:cNvPicPr>
            <a:picLocks noChangeAspect="1"/>
          </p:cNvPicPr>
          <p:nvPr/>
        </p:nvPicPr>
        <p:blipFill>
          <a:blip r:embed="rId7" cstate="print"/>
          <a:stretch>
            <a:fillRect/>
          </a:stretch>
        </p:blipFill>
        <p:spPr>
          <a:xfrm>
            <a:off x="457200" y="5533829"/>
            <a:ext cx="6019800" cy="15527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repeatCount="indefinite" fill="hold" nodeType="withEffect">
                                  <p:stCondLst>
                                    <p:cond delay="0"/>
                                  </p:stCondLst>
                                  <p:endCondLst>
                                    <p:cond evt="onNext" delay="0">
                                      <p:tgtEl>
                                        <p:sldTgt/>
                                      </p:tgtEl>
                                    </p:cond>
                                  </p:endCondLst>
                                  <p:childTnLst>
                                    <p:animClr clrSpc="rgb">
                                      <p:cBhvr>
                                        <p:cTn id="6" dur="2000" fill="hold"/>
                                        <p:tgtEl>
                                          <p:spTgt spid="8"/>
                                        </p:tgtEl>
                                        <p:attrNameLst>
                                          <p:attrName>stroke.color</p:attrName>
                                        </p:attrNameLst>
                                      </p:cBhvr>
                                      <p:to>
                                        <a:schemeClr val="accent2"/>
                                      </p:to>
                                    </p:animClr>
                                    <p:set>
                                      <p:cBhvr>
                                        <p:cTn id="7" dur="2000" fill="hold"/>
                                        <p:tgtEl>
                                          <p:spTgt spid="8"/>
                                        </p:tgtEl>
                                        <p:attrNameLst>
                                          <p:attrName>stroke.on</p:attrName>
                                        </p:attrNameLst>
                                      </p:cBhvr>
                                      <p:to>
                                        <p:strVal val="true"/>
                                      </p:to>
                                    </p:set>
                                  </p:childTnLst>
                                </p:cTn>
                              </p:par>
                              <p:par>
                                <p:cTn id="8" presetID="26" presetClass="emph" presetSubtype="0" repeatCount="indefinite" fill="hold" nodeType="withEffect">
                                  <p:stCondLst>
                                    <p:cond delay="0"/>
                                  </p:stCondLst>
                                  <p:endCondLst>
                                    <p:cond evt="onNext" delay="0">
                                      <p:tgtEl>
                                        <p:sldTgt/>
                                      </p:tgtEl>
                                    </p:cond>
                                  </p:endCondLst>
                                  <p:childTnLst>
                                    <p:animEffect transition="out" filter="fade">
                                      <p:cBhvr>
                                        <p:cTn id="9" dur="500" tmFilter="0, 0; .2, .5; .8, .5; 1, 0"/>
                                        <p:tgtEl>
                                          <p:spTgt spid="4"/>
                                        </p:tgtEl>
                                      </p:cBhvr>
                                    </p:animEffect>
                                    <p:animScale>
                                      <p:cBhvr>
                                        <p:cTn id="10"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20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childTnLst>
                                </p:cTn>
                              </p:par>
                            </p:childTnLst>
                          </p:cTn>
                        </p:par>
                      </p:childTnLst>
                    </p:cTn>
                  </p:par>
                </p:childTnLst>
              </p:cTn>
              <p:nextCondLst>
                <p:cond evt="onClick" delay="0">
                  <p:tgtEl>
                    <p:spTgt spid="4"/>
                  </p:tgtEl>
                </p:cond>
              </p:nextCondLst>
            </p:seq>
            <p:seq concurrent="1" nextAc="seek">
              <p:cTn id="20" restart="whenNotActive" fill="hold" evtFilter="cancelBubble" nodeType="interactiveSeq">
                <p:stCondLst>
                  <p:cond evt="onClick" delay="0">
                    <p:tgtEl>
                      <p:spTgt spid="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2000"/>
                                        <p:tgtEl>
                                          <p:spTgt spid="7"/>
                                        </p:tgtEl>
                                      </p:cBhvr>
                                    </p:animEffect>
                                    <p:set>
                                      <p:cBhvr>
                                        <p:cTn id="25" dur="1" fill="hold">
                                          <p:stCondLst>
                                            <p:cond delay="1999"/>
                                          </p:stCondLst>
                                        </p:cTn>
                                        <p:tgtEl>
                                          <p:spTgt spid="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2000"/>
                                        <p:tgtEl>
                                          <p:spTgt spid="6"/>
                                        </p:tgtEl>
                                      </p:cBhvr>
                                    </p:animEffect>
                                    <p:set>
                                      <p:cBhvr>
                                        <p:cTn id="28" dur="1" fill="hold">
                                          <p:stCondLst>
                                            <p:cond delay="19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9" restart="whenNotActive" fill="hold" evtFilter="cancelBubble" nodeType="interactiveSeq">
                <p:stCondLst>
                  <p:cond evt="onClick" delay="0">
                    <p:tgtEl>
                      <p:spTgt spid="8"/>
                    </p:tgtEl>
                  </p:cond>
                </p:stCondLst>
                <p:endSync evt="end" delay="0">
                  <p:rtn val="all"/>
                </p:endSync>
                <p:childTnLst>
                  <p:par>
                    <p:cTn id="30" fill="hold">
                      <p:stCondLst>
                        <p:cond delay="0"/>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20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2000"/>
                                        <p:tgtEl>
                                          <p:spTgt spid="9"/>
                                        </p:tgtEl>
                                      </p:cBhvr>
                                    </p:animEffect>
                                  </p:childTnLst>
                                </p:cTn>
                              </p:par>
                              <p:par>
                                <p:cTn id="38" presetID="10" presetClass="entr" presetSubtype="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000"/>
                                        <p:tgtEl>
                                          <p:spTgt spid="12"/>
                                        </p:tgtEl>
                                      </p:cBhvr>
                                    </p:animEffect>
                                  </p:childTnLst>
                                </p:cTn>
                              </p:par>
                              <p:par>
                                <p:cTn id="41" presetID="10"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2000"/>
                                        <p:tgtEl>
                                          <p:spTgt spid="1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2000"/>
                                        <p:tgtEl>
                                          <p:spTgt spid="10"/>
                                        </p:tgtEl>
                                      </p:cBhvr>
                                    </p:animEffect>
                                  </p:childTnLst>
                                </p:cTn>
                              </p:par>
                            </p:childTnLst>
                          </p:cTn>
                        </p:par>
                      </p:childTnLst>
                    </p:cTn>
                  </p:par>
                </p:childTnLst>
              </p:cTn>
              <p:nextCondLst>
                <p:cond evt="onClick" delay="0">
                  <p:tgtEl>
                    <p:spTgt spid="8"/>
                  </p:tgtEl>
                </p:cond>
              </p:nextCondLst>
            </p:seq>
            <p:seq concurrent="1" nextAc="seek">
              <p:cTn id="47" restart="whenNotActive" fill="hold" evtFilter="cancelBubble" nodeType="interactiveSeq">
                <p:stCondLst>
                  <p:cond evt="onClick" delay="0">
                    <p:tgtEl>
                      <p:spTgt spid="10"/>
                    </p:tgtEl>
                  </p:cond>
                </p:stCondLst>
                <p:endSync evt="end" delay="0">
                  <p:rtn val="all"/>
                </p:endSync>
                <p:childTnLst>
                  <p:par>
                    <p:cTn id="48" fill="hold">
                      <p:stCondLst>
                        <p:cond delay="0"/>
                      </p:stCondLst>
                      <p:childTnLst>
                        <p:par>
                          <p:cTn id="49" fill="hold">
                            <p:stCondLst>
                              <p:cond delay="0"/>
                            </p:stCondLst>
                            <p:childTnLst>
                              <p:par>
                                <p:cTn id="50" presetID="10" presetClass="exit" presetSubtype="0" fill="hold" grpId="1" nodeType="clickEffect">
                                  <p:stCondLst>
                                    <p:cond delay="0"/>
                                  </p:stCondLst>
                                  <p:childTnLst>
                                    <p:animEffect transition="out" filter="fade">
                                      <p:cBhvr>
                                        <p:cTn id="51" dur="2000"/>
                                        <p:tgtEl>
                                          <p:spTgt spid="10"/>
                                        </p:tgtEl>
                                      </p:cBhvr>
                                    </p:animEffect>
                                    <p:set>
                                      <p:cBhvr>
                                        <p:cTn id="52" dur="1" fill="hold">
                                          <p:stCondLst>
                                            <p:cond delay="1999"/>
                                          </p:stCondLst>
                                        </p:cTn>
                                        <p:tgtEl>
                                          <p:spTgt spid="10"/>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2000"/>
                                        <p:tgtEl>
                                          <p:spTgt spid="11"/>
                                        </p:tgtEl>
                                      </p:cBhvr>
                                    </p:animEffect>
                                    <p:set>
                                      <p:cBhvr>
                                        <p:cTn id="55" dur="1" fill="hold">
                                          <p:stCondLst>
                                            <p:cond delay="1999"/>
                                          </p:stCondLst>
                                        </p:cTn>
                                        <p:tgtEl>
                                          <p:spTgt spid="11"/>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2000"/>
                                        <p:tgtEl>
                                          <p:spTgt spid="12"/>
                                        </p:tgtEl>
                                      </p:cBhvr>
                                    </p:animEffect>
                                    <p:set>
                                      <p:cBhvr>
                                        <p:cTn id="58" dur="1" fill="hold">
                                          <p:stCondLst>
                                            <p:cond delay="1999"/>
                                          </p:stCondLst>
                                        </p:cTn>
                                        <p:tgtEl>
                                          <p:spTgt spid="12"/>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2000"/>
                                        <p:tgtEl>
                                          <p:spTgt spid="13"/>
                                        </p:tgtEl>
                                      </p:cBhvr>
                                    </p:animEffect>
                                    <p:set>
                                      <p:cBhvr>
                                        <p:cTn id="61" dur="1" fill="hold">
                                          <p:stCondLst>
                                            <p:cond delay="1999"/>
                                          </p:stCondLst>
                                        </p:cTn>
                                        <p:tgtEl>
                                          <p:spTgt spid="13"/>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2000"/>
                                        <p:tgtEl>
                                          <p:spTgt spid="9"/>
                                        </p:tgtEl>
                                      </p:cBhvr>
                                    </p:animEffect>
                                    <p:set>
                                      <p:cBhvr>
                                        <p:cTn id="64" dur="1" fill="hold">
                                          <p:stCondLst>
                                            <p:cond delay="19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animBg="1"/>
      <p:bldP spid="6" grpId="1" animBg="1"/>
      <p:bldP spid="7" grpId="0"/>
      <p:bldP spid="7" grpId="1"/>
      <p:bldP spid="9" grpId="0" animBg="1"/>
      <p:bldP spid="9" grpId="1" animBg="1"/>
      <p:bldP spid="10" grpId="0"/>
      <p:bldP spid="1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u-HU" i="1" dirty="0" smtClean="0"/>
              <a:t>I.2. Irányított utak a gráfokban</a:t>
            </a:r>
            <a:endParaRPr lang="en-US" i="1" dirty="0"/>
          </a:p>
        </p:txBody>
      </p:sp>
      <p:sp>
        <p:nvSpPr>
          <p:cNvPr id="3" name="Content Placeholder 2"/>
          <p:cNvSpPr>
            <a:spLocks noGrp="1"/>
          </p:cNvSpPr>
          <p:nvPr>
            <p:ph idx="1"/>
          </p:nvPr>
        </p:nvSpPr>
        <p:spPr>
          <a:xfrm>
            <a:off x="342900" y="1676400"/>
            <a:ext cx="6172200" cy="6034617"/>
          </a:xfrm>
        </p:spPr>
        <p:txBody>
          <a:bodyPr>
            <a:normAutofit/>
          </a:bodyPr>
          <a:lstStyle/>
          <a:p>
            <a:pPr>
              <a:lnSpc>
                <a:spcPct val="150000"/>
              </a:lnSpc>
              <a:buClr>
                <a:srgbClr val="C00000"/>
              </a:buClr>
              <a:buSzPct val="120000"/>
              <a:buFont typeface="Webdings" pitchFamily="18" charset="2"/>
              <a:buChar char=""/>
            </a:pPr>
            <a:r>
              <a:rPr lang="en-US" sz="2400" dirty="0" err="1" smtClean="0">
                <a:hlinkClick r:id="rId2" action="ppaction://hlinksldjump"/>
              </a:rPr>
              <a:t>Gr</a:t>
            </a:r>
            <a:r>
              <a:rPr lang="hu-HU" sz="2400" dirty="0" smtClean="0">
                <a:hlinkClick r:id="rId2" action="ppaction://hlinksldjump"/>
              </a:rPr>
              <a:t>áf fogalma</a:t>
            </a:r>
            <a:endParaRPr lang="hu-HU" sz="2400" dirty="0" smtClean="0"/>
          </a:p>
          <a:p>
            <a:pPr lvl="1">
              <a:lnSpc>
                <a:spcPct val="150000"/>
              </a:lnSpc>
              <a:buClr>
                <a:srgbClr val="C00000"/>
              </a:buClr>
              <a:buSzPct val="120000"/>
              <a:buFont typeface="Wingdings" pitchFamily="2" charset="2"/>
              <a:buChar char="Ø"/>
            </a:pPr>
            <a:r>
              <a:rPr lang="hu-HU" sz="2000" dirty="0" smtClean="0"/>
              <a:t>  </a:t>
            </a:r>
          </a:p>
          <a:p>
            <a:pPr lvl="1">
              <a:lnSpc>
                <a:spcPct val="150000"/>
              </a:lnSpc>
              <a:buClr>
                <a:srgbClr val="C00000"/>
              </a:buClr>
              <a:buSzPct val="120000"/>
              <a:buFont typeface="Wingdings" pitchFamily="2" charset="2"/>
              <a:buChar char="Ø"/>
            </a:pPr>
            <a:endParaRPr lang="hu-HU" sz="2000" dirty="0" smtClean="0"/>
          </a:p>
          <a:p>
            <a:pPr lvl="1">
              <a:lnSpc>
                <a:spcPct val="150000"/>
              </a:lnSpc>
              <a:buClr>
                <a:srgbClr val="C00000"/>
              </a:buClr>
              <a:buSzPct val="120000"/>
              <a:buFont typeface="Wingdings" pitchFamily="2" charset="2"/>
              <a:buChar char="Ø"/>
            </a:pPr>
            <a:r>
              <a:rPr lang="hu-HU" sz="2000" i="1" dirty="0" smtClean="0"/>
              <a:t>  </a:t>
            </a:r>
          </a:p>
          <a:p>
            <a:pPr lvl="1">
              <a:lnSpc>
                <a:spcPct val="150000"/>
              </a:lnSpc>
              <a:buClr>
                <a:srgbClr val="C00000"/>
              </a:buClr>
              <a:buSzPct val="120000"/>
              <a:buFont typeface="Wingdings" pitchFamily="2" charset="2"/>
              <a:buChar char="Ø"/>
            </a:pPr>
            <a:endParaRPr lang="hu-HU" sz="2000" i="1" dirty="0" smtClean="0"/>
          </a:p>
          <a:p>
            <a:pPr lvl="1">
              <a:lnSpc>
                <a:spcPct val="150000"/>
              </a:lnSpc>
              <a:buClr>
                <a:srgbClr val="C00000"/>
              </a:buClr>
              <a:buSzPct val="120000"/>
              <a:buFont typeface="Wingdings" pitchFamily="2" charset="2"/>
              <a:buChar char="Ø"/>
            </a:pPr>
            <a:r>
              <a:rPr lang="hu-HU" sz="2000" dirty="0" smtClean="0"/>
              <a:t> </a:t>
            </a:r>
            <a:endParaRPr lang="en-US" sz="2000" dirty="0"/>
          </a:p>
        </p:txBody>
      </p:sp>
      <p:grpSp>
        <p:nvGrpSpPr>
          <p:cNvPr id="12" name="Group 11"/>
          <p:cNvGrpSpPr/>
          <p:nvPr/>
        </p:nvGrpSpPr>
        <p:grpSpPr>
          <a:xfrm>
            <a:off x="685800" y="2362200"/>
            <a:ext cx="381000" cy="2971800"/>
            <a:chOff x="533400" y="2971800"/>
            <a:chExt cx="381000" cy="2971800"/>
          </a:xfrm>
        </p:grpSpPr>
        <p:cxnSp>
          <p:nvCxnSpPr>
            <p:cNvPr id="5" name="Elbow Connector 4"/>
            <p:cNvCxnSpPr/>
            <p:nvPr/>
          </p:nvCxnSpPr>
          <p:spPr>
            <a:xfrm rot="16200000" flipH="1">
              <a:off x="-76200" y="3581400"/>
              <a:ext cx="1524000" cy="304800"/>
            </a:xfrm>
            <a:prstGeom prst="bentConnector3">
              <a:avLst>
                <a:gd name="adj1" fmla="val 103513"/>
              </a:avLst>
            </a:prstGeom>
          </p:spPr>
          <p:style>
            <a:lnRef idx="1">
              <a:schemeClr val="dk1"/>
            </a:lnRef>
            <a:fillRef idx="0">
              <a:schemeClr val="dk1"/>
            </a:fillRef>
            <a:effectRef idx="0">
              <a:schemeClr val="dk1"/>
            </a:effectRef>
            <a:fontRef idx="minor">
              <a:schemeClr val="tx1"/>
            </a:fontRef>
          </p:style>
        </p:cxnSp>
        <p:cxnSp>
          <p:nvCxnSpPr>
            <p:cNvPr id="7" name="Elbow Connector 6"/>
            <p:cNvCxnSpPr/>
            <p:nvPr/>
          </p:nvCxnSpPr>
          <p:spPr>
            <a:xfrm rot="16200000" flipH="1">
              <a:off x="38100" y="5067300"/>
              <a:ext cx="1524000" cy="228600"/>
            </a:xfrm>
            <a:prstGeom prst="bentConnector3">
              <a:avLst>
                <a:gd name="adj1" fmla="val 101892"/>
              </a:avLst>
            </a:prstGeom>
          </p:spPr>
          <p:style>
            <a:lnRef idx="1">
              <a:schemeClr val="dk1"/>
            </a:lnRef>
            <a:fillRef idx="0">
              <a:schemeClr val="dk1"/>
            </a:fillRef>
            <a:effectRef idx="0">
              <a:schemeClr val="dk1"/>
            </a:effectRef>
            <a:fontRef idx="minor">
              <a:schemeClr val="tx1"/>
            </a:fontRef>
          </p:style>
        </p:cxnSp>
      </p:grpSp>
      <p:sp>
        <p:nvSpPr>
          <p:cNvPr id="14" name="Rectangle 13">
            <a:hlinkClick r:id="" action="ppaction://customshow?id=1"/>
          </p:cNvPr>
          <p:cNvSpPr/>
          <p:nvPr/>
        </p:nvSpPr>
        <p:spPr>
          <a:xfrm>
            <a:off x="1219200" y="2209800"/>
            <a:ext cx="4953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n-US" sz="2000" dirty="0" smtClean="0"/>
              <a:t>F</a:t>
            </a:r>
            <a:r>
              <a:rPr lang="hu-HU" sz="2000" dirty="0" smtClean="0"/>
              <a:t>eladatok, melyeket, mint a gráfban lévő irányított utak problémájaként oldanak meg</a:t>
            </a:r>
          </a:p>
        </p:txBody>
      </p:sp>
      <p:sp>
        <p:nvSpPr>
          <p:cNvPr id="15" name="Rectangle 14">
            <a:hlinkClick r:id="" action="ppaction://customshow?id=2"/>
          </p:cNvPr>
          <p:cNvSpPr/>
          <p:nvPr/>
        </p:nvSpPr>
        <p:spPr>
          <a:xfrm>
            <a:off x="1219200" y="3352800"/>
            <a:ext cx="49530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hu-HU" sz="2000" i="1" dirty="0" smtClean="0"/>
              <a:t>A felvethető problémák, melyek a gráfokban lévő irányított utakkal kapcsolatosak</a:t>
            </a:r>
          </a:p>
        </p:txBody>
      </p:sp>
      <p:sp>
        <p:nvSpPr>
          <p:cNvPr id="16" name="Rectangle 15"/>
          <p:cNvSpPr/>
          <p:nvPr/>
        </p:nvSpPr>
        <p:spPr>
          <a:xfrm>
            <a:off x="1219200" y="4419600"/>
            <a:ext cx="4953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hu-HU" sz="2000" dirty="0" smtClean="0"/>
              <a:t>Az irányított utak halmazának az optimalizálása</a:t>
            </a:r>
            <a:endParaRPr lang="en-US" sz="2000" dirty="0" smtClean="0"/>
          </a:p>
        </p:txBody>
      </p:sp>
      <p:sp>
        <p:nvSpPr>
          <p:cNvPr id="47106" name="Rectangle 2"/>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8" name="Explosion 1 17"/>
          <p:cNvSpPr/>
          <p:nvPr/>
        </p:nvSpPr>
        <p:spPr>
          <a:xfrm>
            <a:off x="2590800" y="1752600"/>
            <a:ext cx="457200" cy="533400"/>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2000"/>
                                        <p:tgtEl>
                                          <p:spTgt spid="18"/>
                                        </p:tgtEl>
                                      </p:cBhvr>
                                    </p:animEffect>
                                  </p:childTnLst>
                                </p:cTn>
                              </p:par>
                            </p:childTnLst>
                          </p:cTn>
                        </p:par>
                        <p:par>
                          <p:cTn id="23" fill="hold">
                            <p:stCondLst>
                              <p:cond delay="3500"/>
                            </p:stCondLst>
                            <p:childTnLst>
                              <p:par>
                                <p:cTn id="24" presetID="26" presetClass="emph" presetSubtype="0" repeatCount="indefinite" nodeType="afterEffect">
                                  <p:stCondLst>
                                    <p:cond delay="0"/>
                                  </p:stCondLst>
                                  <p:endCondLst>
                                    <p:cond evt="onNext" delay="0">
                                      <p:tgtEl>
                                        <p:sldTgt/>
                                      </p:tgtEl>
                                    </p:cond>
                                  </p:endCondLst>
                                  <p:childTnLst>
                                    <p:animEffect transition="out" filter="fade">
                                      <p:cBhvr>
                                        <p:cTn id="25" dur="500" tmFilter="0, 0; .2, .5; .8, .5; 1, 0"/>
                                        <p:tgtEl>
                                          <p:spTgt spid="18"/>
                                        </p:tgtEl>
                                      </p:cBhvr>
                                    </p:animEffect>
                                    <p:animScale>
                                      <p:cBhvr>
                                        <p:cTn id="26"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u-HU" i="1" dirty="0" smtClean="0"/>
              <a:t>I.2. Irányított utak a gráfokban</a:t>
            </a:r>
            <a:endParaRPr lang="en-US" i="1" dirty="0"/>
          </a:p>
        </p:txBody>
      </p:sp>
      <p:sp>
        <p:nvSpPr>
          <p:cNvPr id="3" name="Content Placeholder 2"/>
          <p:cNvSpPr>
            <a:spLocks noGrp="1"/>
          </p:cNvSpPr>
          <p:nvPr>
            <p:ph idx="1"/>
          </p:nvPr>
        </p:nvSpPr>
        <p:spPr/>
        <p:txBody>
          <a:bodyPr>
            <a:normAutofit/>
          </a:bodyPr>
          <a:lstStyle/>
          <a:p>
            <a:pPr>
              <a:lnSpc>
                <a:spcPct val="150000"/>
              </a:lnSpc>
              <a:buClr>
                <a:srgbClr val="C00000"/>
              </a:buClr>
              <a:buSzPct val="120000"/>
              <a:buFont typeface="Webdings" pitchFamily="18" charset="2"/>
              <a:buChar char=""/>
            </a:pPr>
            <a:r>
              <a:rPr lang="en-US" sz="2400" dirty="0" err="1" smtClean="0"/>
              <a:t>Gr</a:t>
            </a:r>
            <a:r>
              <a:rPr lang="hu-HU" sz="2400" dirty="0" smtClean="0"/>
              <a:t>áf   G</a:t>
            </a:r>
            <a:r>
              <a:rPr lang="en-US" sz="2400" dirty="0" smtClean="0"/>
              <a:t>=</a:t>
            </a:r>
            <a:r>
              <a:rPr lang="hu-HU" sz="2400" dirty="0" smtClean="0"/>
              <a:t>(X,U)  fogalma.</a:t>
            </a:r>
          </a:p>
        </p:txBody>
      </p:sp>
      <p:pic>
        <p:nvPicPr>
          <p:cNvPr id="45060" name="Picture 4" descr="http://upload.wikimedia.org/wikipedia/ro/thumb/6/6b/Graf_neorientat1.png/200px-Graf_neorientat1.png">
            <a:hlinkClick r:id="rId3"/>
          </p:cNvPr>
          <p:cNvPicPr>
            <a:picLocks noChangeAspect="1" noChangeArrowheads="1"/>
          </p:cNvPicPr>
          <p:nvPr/>
        </p:nvPicPr>
        <p:blipFill>
          <a:blip r:embed="rId4" cstate="print"/>
          <a:srcRect/>
          <a:stretch>
            <a:fillRect/>
          </a:stretch>
        </p:blipFill>
        <p:spPr bwMode="auto">
          <a:xfrm>
            <a:off x="609600" y="4648200"/>
            <a:ext cx="2191371" cy="1676400"/>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7" name="Rectangle 6"/>
          <p:cNvSpPr/>
          <p:nvPr/>
        </p:nvSpPr>
        <p:spPr>
          <a:xfrm>
            <a:off x="838200" y="3200400"/>
            <a:ext cx="1752600" cy="685800"/>
          </a:xfrm>
          <a:prstGeom prst="rect">
            <a:avLst/>
          </a:prstGeom>
          <a:effectLst>
            <a:outerShdw blurRad="50800" dist="38100" dir="16200000"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Nem irányított</a:t>
            </a:r>
            <a:endParaRPr lang="en-US" dirty="0"/>
          </a:p>
        </p:txBody>
      </p:sp>
      <p:sp>
        <p:nvSpPr>
          <p:cNvPr id="9" name="Oval 8"/>
          <p:cNvSpPr/>
          <p:nvPr/>
        </p:nvSpPr>
        <p:spPr>
          <a:xfrm>
            <a:off x="609600" y="50292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295400" y="6705600"/>
            <a:ext cx="1066800" cy="369332"/>
          </a:xfrm>
          <a:prstGeom prst="rect">
            <a:avLst/>
          </a:prstGeom>
          <a:noFill/>
        </p:spPr>
        <p:txBody>
          <a:bodyPr wrap="square" rtlCol="0">
            <a:spAutoFit/>
          </a:bodyPr>
          <a:lstStyle/>
          <a:p>
            <a:r>
              <a:rPr lang="hu-HU" dirty="0" smtClean="0"/>
              <a:t>Csomó</a:t>
            </a:r>
            <a:endParaRPr lang="en-US" dirty="0"/>
          </a:p>
        </p:txBody>
      </p:sp>
      <p:cxnSp>
        <p:nvCxnSpPr>
          <p:cNvPr id="12" name="Straight Connector 11"/>
          <p:cNvCxnSpPr>
            <a:stCxn id="9" idx="6"/>
          </p:cNvCxnSpPr>
          <p:nvPr/>
        </p:nvCxnSpPr>
        <p:spPr>
          <a:xfrm>
            <a:off x="990600" y="5219700"/>
            <a:ext cx="609600" cy="114300"/>
          </a:xfrm>
          <a:prstGeom prst="line">
            <a:avLst/>
          </a:prstGeom>
          <a:ln w="38100"/>
        </p:spPr>
        <p:style>
          <a:lnRef idx="1">
            <a:schemeClr val="accent6"/>
          </a:lnRef>
          <a:fillRef idx="0">
            <a:schemeClr val="accent6"/>
          </a:fillRef>
          <a:effectRef idx="0">
            <a:schemeClr val="accent6"/>
          </a:effectRef>
          <a:fontRef idx="minor">
            <a:schemeClr val="tx1"/>
          </a:fontRef>
        </p:style>
      </p:cxnSp>
      <p:sp>
        <p:nvSpPr>
          <p:cNvPr id="18" name="TextBox 17"/>
          <p:cNvSpPr txBox="1"/>
          <p:nvPr/>
        </p:nvSpPr>
        <p:spPr>
          <a:xfrm>
            <a:off x="2057400" y="7391400"/>
            <a:ext cx="609600" cy="381000"/>
          </a:xfrm>
          <a:prstGeom prst="rect">
            <a:avLst/>
          </a:prstGeom>
          <a:noFill/>
        </p:spPr>
        <p:txBody>
          <a:bodyPr wrap="square" rtlCol="0">
            <a:spAutoFit/>
          </a:bodyPr>
          <a:lstStyle/>
          <a:p>
            <a:r>
              <a:rPr lang="hu-HU" dirty="0" smtClean="0"/>
              <a:t>Él</a:t>
            </a:r>
            <a:endParaRPr lang="en-US" dirty="0"/>
          </a:p>
        </p:txBody>
      </p:sp>
      <p:pic>
        <p:nvPicPr>
          <p:cNvPr id="24" name="Picture 4" descr="http://upload.wikimedia.org/wikipedia/ro/thumb/6/6b/Graf_neorientat1.png/200px-Graf_neorientat1.png">
            <a:hlinkClick r:id="rId3"/>
          </p:cNvPr>
          <p:cNvPicPr>
            <a:picLocks noChangeAspect="1" noChangeArrowheads="1"/>
          </p:cNvPicPr>
          <p:nvPr/>
        </p:nvPicPr>
        <p:blipFill>
          <a:blip r:embed="rId5" cstate="print"/>
          <a:stretch>
            <a:fillRect/>
          </a:stretch>
        </p:blipFill>
        <p:spPr bwMode="auto">
          <a:xfrm>
            <a:off x="3967351" y="4648200"/>
            <a:ext cx="2181468" cy="1676400"/>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5" name="Rectangle 24"/>
          <p:cNvSpPr/>
          <p:nvPr/>
        </p:nvSpPr>
        <p:spPr>
          <a:xfrm>
            <a:off x="4191000" y="3200400"/>
            <a:ext cx="1752600" cy="685800"/>
          </a:xfrm>
          <a:prstGeom prst="rect">
            <a:avLst/>
          </a:prstGeom>
          <a:effectLst>
            <a:outerShdw blurRad="50800" dist="38100" dir="16200000"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Irányított</a:t>
            </a:r>
            <a:endParaRPr lang="en-US" dirty="0"/>
          </a:p>
        </p:txBody>
      </p:sp>
      <p:sp>
        <p:nvSpPr>
          <p:cNvPr id="26" name="Oval 25"/>
          <p:cNvSpPr/>
          <p:nvPr/>
        </p:nvSpPr>
        <p:spPr>
          <a:xfrm>
            <a:off x="3962400" y="50292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4648200" y="6705600"/>
            <a:ext cx="2057400" cy="369332"/>
          </a:xfrm>
          <a:prstGeom prst="rect">
            <a:avLst/>
          </a:prstGeom>
          <a:noFill/>
        </p:spPr>
        <p:txBody>
          <a:bodyPr wrap="square" rtlCol="0">
            <a:spAutoFit/>
          </a:bodyPr>
          <a:lstStyle/>
          <a:p>
            <a:r>
              <a:rPr lang="hu-HU" dirty="0" smtClean="0"/>
              <a:t>Csúcs</a:t>
            </a:r>
            <a:endParaRPr lang="en-US" dirty="0"/>
          </a:p>
        </p:txBody>
      </p:sp>
      <p:sp>
        <p:nvSpPr>
          <p:cNvPr id="29" name="TextBox 28"/>
          <p:cNvSpPr txBox="1"/>
          <p:nvPr/>
        </p:nvSpPr>
        <p:spPr>
          <a:xfrm>
            <a:off x="5410200" y="7391400"/>
            <a:ext cx="1219200" cy="646331"/>
          </a:xfrm>
          <a:prstGeom prst="rect">
            <a:avLst/>
          </a:prstGeom>
          <a:noFill/>
        </p:spPr>
        <p:txBody>
          <a:bodyPr wrap="square" rtlCol="0">
            <a:spAutoFit/>
          </a:bodyPr>
          <a:lstStyle/>
          <a:p>
            <a:pPr algn="ctr"/>
            <a:r>
              <a:rPr lang="hu-HU" dirty="0" smtClean="0"/>
              <a:t>Irányított él</a:t>
            </a:r>
            <a:endParaRPr lang="en-US" dirty="0"/>
          </a:p>
        </p:txBody>
      </p:sp>
      <p:sp>
        <p:nvSpPr>
          <p:cNvPr id="31" name="Arc 30"/>
          <p:cNvSpPr/>
          <p:nvPr/>
        </p:nvSpPr>
        <p:spPr>
          <a:xfrm>
            <a:off x="3886200" y="5029200"/>
            <a:ext cx="1143000" cy="838200"/>
          </a:xfrm>
          <a:prstGeom prst="arc">
            <a:avLst>
              <a:gd name="adj1" fmla="val 14697998"/>
              <a:gd name="adj2" fmla="val 20646898"/>
            </a:avLst>
          </a:prstGeom>
          <a:ln w="31750">
            <a:head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aphicFrame>
        <p:nvGraphicFramePr>
          <p:cNvPr id="32" name="Object 31"/>
          <p:cNvGraphicFramePr>
            <a:graphicFrameLocks noChangeAspect="1"/>
          </p:cNvGraphicFramePr>
          <p:nvPr/>
        </p:nvGraphicFramePr>
        <p:xfrm>
          <a:off x="2260600" y="6705600"/>
          <a:ext cx="406400" cy="266700"/>
        </p:xfrm>
        <a:graphic>
          <a:graphicData uri="http://schemas.openxmlformats.org/presentationml/2006/ole">
            <p:oleObj spid="_x0000_s45063" name="Equation" r:id="rId6" imgW="406080" imgH="266400" progId="Equation.3">
              <p:embed/>
            </p:oleObj>
          </a:graphicData>
        </a:graphic>
      </p:graphicFrame>
      <p:graphicFrame>
        <p:nvGraphicFramePr>
          <p:cNvPr id="45064" name="Object 8"/>
          <p:cNvGraphicFramePr>
            <a:graphicFrameLocks noChangeAspect="1"/>
          </p:cNvGraphicFramePr>
          <p:nvPr/>
        </p:nvGraphicFramePr>
        <p:xfrm>
          <a:off x="5486400" y="6705600"/>
          <a:ext cx="406400" cy="266700"/>
        </p:xfrm>
        <a:graphic>
          <a:graphicData uri="http://schemas.openxmlformats.org/presentationml/2006/ole">
            <p:oleObj spid="_x0000_s45064" name="Equation" r:id="rId7" imgW="406080" imgH="266400" progId="Equation.3">
              <p:embed/>
            </p:oleObj>
          </a:graphicData>
        </a:graphic>
      </p:graphicFrame>
      <p:graphicFrame>
        <p:nvGraphicFramePr>
          <p:cNvPr id="45065" name="Object 9"/>
          <p:cNvGraphicFramePr>
            <a:graphicFrameLocks noChangeAspect="1"/>
          </p:cNvGraphicFramePr>
          <p:nvPr/>
        </p:nvGraphicFramePr>
        <p:xfrm>
          <a:off x="2578100" y="7385050"/>
          <a:ext cx="381000" cy="279400"/>
        </p:xfrm>
        <a:graphic>
          <a:graphicData uri="http://schemas.openxmlformats.org/presentationml/2006/ole">
            <p:oleObj spid="_x0000_s45065" name="Equation" r:id="rId8" imgW="380880" imgH="279360" progId="Equation.3">
              <p:embed/>
            </p:oleObj>
          </a:graphicData>
        </a:graphic>
      </p:graphicFrame>
      <p:graphicFrame>
        <p:nvGraphicFramePr>
          <p:cNvPr id="45066" name="Object 10"/>
          <p:cNvGraphicFramePr>
            <a:graphicFrameLocks noChangeAspect="1"/>
          </p:cNvGraphicFramePr>
          <p:nvPr/>
        </p:nvGraphicFramePr>
        <p:xfrm>
          <a:off x="6248400" y="7696200"/>
          <a:ext cx="381000" cy="279400"/>
        </p:xfrm>
        <a:graphic>
          <a:graphicData uri="http://schemas.openxmlformats.org/presentationml/2006/ole">
            <p:oleObj spid="_x0000_s45066" name="Equation" r:id="rId9" imgW="380880" imgH="279360" progId="Equation.3">
              <p:embed/>
            </p:oleObj>
          </a:graphicData>
        </a:graphic>
      </p:graphicFrame>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fade">
                                      <p:cBhvr>
                                        <p:cTn id="7" dur="2000"/>
                                        <p:tgtEl>
                                          <p:spTgt spid="45060"/>
                                        </p:tgtEl>
                                      </p:cBhvr>
                                    </p:animEffect>
                                  </p:childTnLst>
                                </p:cTn>
                              </p:par>
                            </p:childTnLst>
                          </p:cTn>
                        </p:par>
                        <p:par>
                          <p:cTn id="8" fill="hold">
                            <p:stCondLst>
                              <p:cond delay="2000"/>
                            </p:stCondLst>
                            <p:childTnLst>
                              <p:par>
                                <p:cTn id="9" presetID="18" presetClass="entr" presetSubtype="12" fill="hold" grpId="1"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trips(downLeft)">
                                      <p:cBhvr>
                                        <p:cTn id="11" dur="500"/>
                                        <p:tgtEl>
                                          <p:spTgt spid="9"/>
                                        </p:tgtEl>
                                      </p:cBhvr>
                                    </p:animEffect>
                                  </p:childTnLst>
                                </p:cTn>
                              </p:par>
                            </p:childTnLst>
                          </p:cTn>
                        </p:par>
                        <p:par>
                          <p:cTn id="12" fill="hold">
                            <p:stCondLst>
                              <p:cond delay="2500"/>
                            </p:stCondLst>
                            <p:childTnLst>
                              <p:par>
                                <p:cTn id="13" presetID="42" presetClass="path" presetSubtype="0" accel="50000" decel="50000" fill="hold" grpId="2" nodeType="afterEffect">
                                  <p:stCondLst>
                                    <p:cond delay="0"/>
                                  </p:stCondLst>
                                  <p:childTnLst>
                                    <p:animMotion origin="layout" path="M 0 0  L 0 0.1875  E" pathEditMode="relative" ptsTypes="">
                                      <p:cBhvr>
                                        <p:cTn id="14" dur="2000" fill="hold"/>
                                        <p:tgtEl>
                                          <p:spTgt spid="9"/>
                                        </p:tgtEl>
                                        <p:attrNameLst>
                                          <p:attrName>ppt_x</p:attrName>
                                          <p:attrName>ppt_y</p:attrName>
                                        </p:attrNameLst>
                                      </p:cBhvr>
                                    </p:animMotion>
                                  </p:childTnLst>
                                </p:cTn>
                              </p:par>
                            </p:childTnLst>
                          </p:cTn>
                        </p:par>
                        <p:par>
                          <p:cTn id="15" fill="hold">
                            <p:stCondLst>
                              <p:cond delay="4500"/>
                            </p:stCondLst>
                            <p:childTnLst>
                              <p:par>
                                <p:cTn id="16" presetID="29"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ppt_x</p:attrName>
                                        </p:attrNameLst>
                                      </p:cBhvr>
                                      <p:tavLst>
                                        <p:tav tm="0">
                                          <p:val>
                                            <p:strVal val="#ppt_x-.2"/>
                                          </p:val>
                                        </p:tav>
                                        <p:tav tm="100000">
                                          <p:val>
                                            <p:strVal val="#ppt_x"/>
                                          </p:val>
                                        </p:tav>
                                      </p:tavLst>
                                    </p:anim>
                                    <p:anim calcmode="lin" valueType="num">
                                      <p:cBhvr>
                                        <p:cTn id="19"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0"/>
                                        </p:tgtEl>
                                      </p:cBhvr>
                                    </p:animEffect>
                                  </p:childTnLst>
                                </p:cTn>
                              </p:par>
                            </p:childTnLst>
                          </p:cTn>
                        </p:par>
                        <p:par>
                          <p:cTn id="21" fill="hold">
                            <p:stCondLst>
                              <p:cond delay="5500"/>
                            </p:stCondLst>
                            <p:childTnLst>
                              <p:par>
                                <p:cTn id="22" presetID="10" presetClass="entr" presetSubtype="0"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2000"/>
                                        <p:tgtEl>
                                          <p:spTgt spid="32"/>
                                        </p:tgtEl>
                                      </p:cBhvr>
                                    </p:animEffect>
                                  </p:childTnLst>
                                </p:cTn>
                              </p:par>
                            </p:childTnLst>
                          </p:cTn>
                        </p:par>
                        <p:par>
                          <p:cTn id="25" fill="hold">
                            <p:stCondLst>
                              <p:cond delay="7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2000"/>
                                        <p:tgtEl>
                                          <p:spTgt spid="12"/>
                                        </p:tgtEl>
                                      </p:cBhvr>
                                    </p:animEffect>
                                  </p:childTnLst>
                                </p:cTn>
                              </p:par>
                            </p:childTnLst>
                          </p:cTn>
                        </p:par>
                        <p:par>
                          <p:cTn id="29" fill="hold">
                            <p:stCondLst>
                              <p:cond delay="9500"/>
                            </p:stCondLst>
                            <p:childTnLst>
                              <p:par>
                                <p:cTn id="30" presetID="42" presetClass="path" presetSubtype="0" accel="50000" decel="50000" fill="hold" nodeType="afterEffect">
                                  <p:stCondLst>
                                    <p:cond delay="0"/>
                                  </p:stCondLst>
                                  <p:childTnLst>
                                    <p:animMotion origin="layout" path="M 1.11111E-6 -3.33333E-6 L 1.11111E-6 0.24792 " pathEditMode="relative" rAng="0" ptsTypes="AA">
                                      <p:cBhvr>
                                        <p:cTn id="31" dur="2000" fill="hold"/>
                                        <p:tgtEl>
                                          <p:spTgt spid="12"/>
                                        </p:tgtEl>
                                        <p:attrNameLst>
                                          <p:attrName>ppt_x</p:attrName>
                                          <p:attrName>ppt_y</p:attrName>
                                        </p:attrNameLst>
                                      </p:cBhvr>
                                      <p:rCtr x="0" y="124"/>
                                    </p:animMotion>
                                  </p:childTnLst>
                                </p:cTn>
                              </p:par>
                            </p:childTnLst>
                          </p:cTn>
                        </p:par>
                        <p:par>
                          <p:cTn id="32" fill="hold">
                            <p:stCondLst>
                              <p:cond delay="11500"/>
                            </p:stCondLst>
                            <p:childTnLst>
                              <p:par>
                                <p:cTn id="33" presetID="29"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1000" fill="hold"/>
                                        <p:tgtEl>
                                          <p:spTgt spid="18"/>
                                        </p:tgtEl>
                                        <p:attrNameLst>
                                          <p:attrName>ppt_x</p:attrName>
                                        </p:attrNameLst>
                                      </p:cBhvr>
                                      <p:tavLst>
                                        <p:tav tm="0">
                                          <p:val>
                                            <p:strVal val="#ppt_x-.2"/>
                                          </p:val>
                                        </p:tav>
                                        <p:tav tm="100000">
                                          <p:val>
                                            <p:strVal val="#ppt_x"/>
                                          </p:val>
                                        </p:tav>
                                      </p:tavLst>
                                    </p:anim>
                                    <p:anim calcmode="lin" valueType="num">
                                      <p:cBhvr>
                                        <p:cTn id="36"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8"/>
                                        </p:tgtEl>
                                      </p:cBhvr>
                                    </p:animEffect>
                                  </p:childTnLst>
                                </p:cTn>
                              </p:par>
                            </p:childTnLst>
                          </p:cTn>
                        </p:par>
                        <p:par>
                          <p:cTn id="38" fill="hold">
                            <p:stCondLst>
                              <p:cond delay="12500"/>
                            </p:stCondLst>
                            <p:childTnLst>
                              <p:par>
                                <p:cTn id="39" presetID="10" presetClass="entr" presetSubtype="0" fill="hold" nodeType="afterEffect">
                                  <p:stCondLst>
                                    <p:cond delay="0"/>
                                  </p:stCondLst>
                                  <p:childTnLst>
                                    <p:set>
                                      <p:cBhvr>
                                        <p:cTn id="40" dur="1" fill="hold">
                                          <p:stCondLst>
                                            <p:cond delay="0"/>
                                          </p:stCondLst>
                                        </p:cTn>
                                        <p:tgtEl>
                                          <p:spTgt spid="45065"/>
                                        </p:tgtEl>
                                        <p:attrNameLst>
                                          <p:attrName>style.visibility</p:attrName>
                                        </p:attrNameLst>
                                      </p:cBhvr>
                                      <p:to>
                                        <p:strVal val="visible"/>
                                      </p:to>
                                    </p:set>
                                    <p:animEffect transition="in" filter="fade">
                                      <p:cBhvr>
                                        <p:cTn id="41" dur="2000"/>
                                        <p:tgtEl>
                                          <p:spTgt spid="4506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nodeType="clickEffect">
                                  <p:stCondLst>
                                    <p:cond delay="0"/>
                                  </p:stCondLst>
                                  <p:childTnLst>
                                    <p:animEffect transition="out" filter="fade">
                                      <p:cBhvr>
                                        <p:cTn id="45" dur="2000"/>
                                        <p:tgtEl>
                                          <p:spTgt spid="45060"/>
                                        </p:tgtEl>
                                      </p:cBhvr>
                                    </p:animEffect>
                                    <p:set>
                                      <p:cBhvr>
                                        <p:cTn id="46" dur="1" fill="hold">
                                          <p:stCondLst>
                                            <p:cond delay="1999"/>
                                          </p:stCondLst>
                                        </p:cTn>
                                        <p:tgtEl>
                                          <p:spTgt spid="45060"/>
                                        </p:tgtEl>
                                        <p:attrNameLst>
                                          <p:attrName>style.visibility</p:attrName>
                                        </p:attrNameLst>
                                      </p:cBhvr>
                                      <p:to>
                                        <p:strVal val="hidden"/>
                                      </p:to>
                                    </p:set>
                                  </p:childTnLst>
                                </p:cTn>
                              </p:par>
                              <p:par>
                                <p:cTn id="47" presetID="10" presetClass="exit" presetSubtype="0" fill="hold" grpId="3" nodeType="withEffect">
                                  <p:stCondLst>
                                    <p:cond delay="0"/>
                                  </p:stCondLst>
                                  <p:childTnLst>
                                    <p:animEffect transition="out" filter="fade">
                                      <p:cBhvr>
                                        <p:cTn id="48" dur="2000"/>
                                        <p:tgtEl>
                                          <p:spTgt spid="9"/>
                                        </p:tgtEl>
                                      </p:cBhvr>
                                    </p:animEffect>
                                    <p:set>
                                      <p:cBhvr>
                                        <p:cTn id="49" dur="1" fill="hold">
                                          <p:stCondLst>
                                            <p:cond delay="1999"/>
                                          </p:stCondLst>
                                        </p:cTn>
                                        <p:tgtEl>
                                          <p:spTgt spid="9"/>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2000"/>
                                        <p:tgtEl>
                                          <p:spTgt spid="12"/>
                                        </p:tgtEl>
                                      </p:cBhvr>
                                    </p:animEffect>
                                    <p:set>
                                      <p:cBhvr>
                                        <p:cTn id="52" dur="1" fill="hold">
                                          <p:stCondLst>
                                            <p:cond delay="1999"/>
                                          </p:stCondLst>
                                        </p:cTn>
                                        <p:tgtEl>
                                          <p:spTgt spid="12"/>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2000"/>
                                        <p:tgtEl>
                                          <p:spTgt spid="10"/>
                                        </p:tgtEl>
                                      </p:cBhvr>
                                    </p:animEffect>
                                    <p:set>
                                      <p:cBhvr>
                                        <p:cTn id="55" dur="1" fill="hold">
                                          <p:stCondLst>
                                            <p:cond delay="1999"/>
                                          </p:stCondLst>
                                        </p:cTn>
                                        <p:tgtEl>
                                          <p:spTgt spid="10"/>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2000"/>
                                        <p:tgtEl>
                                          <p:spTgt spid="32"/>
                                        </p:tgtEl>
                                      </p:cBhvr>
                                    </p:animEffect>
                                    <p:set>
                                      <p:cBhvr>
                                        <p:cTn id="58" dur="1" fill="hold">
                                          <p:stCondLst>
                                            <p:cond delay="1999"/>
                                          </p:stCondLst>
                                        </p:cTn>
                                        <p:tgtEl>
                                          <p:spTgt spid="32"/>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2000"/>
                                        <p:tgtEl>
                                          <p:spTgt spid="18"/>
                                        </p:tgtEl>
                                      </p:cBhvr>
                                    </p:animEffect>
                                    <p:set>
                                      <p:cBhvr>
                                        <p:cTn id="61" dur="1" fill="hold">
                                          <p:stCondLst>
                                            <p:cond delay="1999"/>
                                          </p:stCondLst>
                                        </p:cTn>
                                        <p:tgtEl>
                                          <p:spTgt spid="18"/>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2000"/>
                                        <p:tgtEl>
                                          <p:spTgt spid="45065"/>
                                        </p:tgtEl>
                                      </p:cBhvr>
                                    </p:animEffect>
                                    <p:set>
                                      <p:cBhvr>
                                        <p:cTn id="64" dur="1" fill="hold">
                                          <p:stCondLst>
                                            <p:cond delay="1999"/>
                                          </p:stCondLst>
                                        </p:cTn>
                                        <p:tgtEl>
                                          <p:spTgt spid="45065"/>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65" restart="whenNotActive" fill="hold" evtFilter="cancelBubble" nodeType="interactiveSeq">
                <p:stCondLst>
                  <p:cond evt="onClick" delay="0">
                    <p:tgtEl>
                      <p:spTgt spid="25"/>
                    </p:tgtEl>
                  </p:cond>
                </p:stCondLst>
                <p:endSync evt="end" delay="0">
                  <p:rtn val="all"/>
                </p:endSync>
                <p:childTnLst>
                  <p:par>
                    <p:cTn id="66" fill="hold">
                      <p:stCondLst>
                        <p:cond delay="0"/>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2000"/>
                                        <p:tgtEl>
                                          <p:spTgt spid="24"/>
                                        </p:tgtEl>
                                      </p:cBhvr>
                                    </p:animEffect>
                                  </p:childTnLst>
                                </p:cTn>
                              </p:par>
                            </p:childTnLst>
                          </p:cTn>
                        </p:par>
                        <p:par>
                          <p:cTn id="71" fill="hold">
                            <p:stCondLst>
                              <p:cond delay="2000"/>
                            </p:stCondLst>
                            <p:childTnLst>
                              <p:par>
                                <p:cTn id="72" presetID="18" presetClass="entr" presetSubtype="12"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strips(downLeft)">
                                      <p:cBhvr>
                                        <p:cTn id="74" dur="500"/>
                                        <p:tgtEl>
                                          <p:spTgt spid="26"/>
                                        </p:tgtEl>
                                      </p:cBhvr>
                                    </p:animEffect>
                                  </p:childTnLst>
                                </p:cTn>
                              </p:par>
                            </p:childTnLst>
                          </p:cTn>
                        </p:par>
                        <p:par>
                          <p:cTn id="75" fill="hold">
                            <p:stCondLst>
                              <p:cond delay="2500"/>
                            </p:stCondLst>
                            <p:childTnLst>
                              <p:par>
                                <p:cTn id="76" presetID="42" presetClass="path" presetSubtype="0" accel="50000" decel="50000" fill="hold" grpId="1" nodeType="afterEffect">
                                  <p:stCondLst>
                                    <p:cond delay="0"/>
                                  </p:stCondLst>
                                  <p:childTnLst>
                                    <p:animMotion origin="layout" path="M 0 0  L 0 0.1875  E" pathEditMode="relative" ptsTypes="">
                                      <p:cBhvr>
                                        <p:cTn id="77" dur="2000" fill="hold"/>
                                        <p:tgtEl>
                                          <p:spTgt spid="26"/>
                                        </p:tgtEl>
                                        <p:attrNameLst>
                                          <p:attrName>ppt_x</p:attrName>
                                          <p:attrName>ppt_y</p:attrName>
                                        </p:attrNameLst>
                                      </p:cBhvr>
                                    </p:animMotion>
                                  </p:childTnLst>
                                </p:cTn>
                              </p:par>
                            </p:childTnLst>
                          </p:cTn>
                        </p:par>
                        <p:par>
                          <p:cTn id="78" fill="hold">
                            <p:stCondLst>
                              <p:cond delay="4500"/>
                            </p:stCondLst>
                            <p:childTnLst>
                              <p:par>
                                <p:cTn id="79" presetID="29" presetClass="entr" presetSubtype="0"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p:cTn id="81" dur="1000" fill="hold"/>
                                        <p:tgtEl>
                                          <p:spTgt spid="27"/>
                                        </p:tgtEl>
                                        <p:attrNameLst>
                                          <p:attrName>ppt_x</p:attrName>
                                        </p:attrNameLst>
                                      </p:cBhvr>
                                      <p:tavLst>
                                        <p:tav tm="0">
                                          <p:val>
                                            <p:strVal val="#ppt_x-.2"/>
                                          </p:val>
                                        </p:tav>
                                        <p:tav tm="100000">
                                          <p:val>
                                            <p:strVal val="#ppt_x"/>
                                          </p:val>
                                        </p:tav>
                                      </p:tavLst>
                                    </p:anim>
                                    <p:anim calcmode="lin" valueType="num">
                                      <p:cBhvr>
                                        <p:cTn id="82"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83" dur="1000"/>
                                        <p:tgtEl>
                                          <p:spTgt spid="27"/>
                                        </p:tgtEl>
                                      </p:cBhvr>
                                    </p:animEffect>
                                  </p:childTnLst>
                                </p:cTn>
                              </p:par>
                            </p:childTnLst>
                          </p:cTn>
                        </p:par>
                        <p:par>
                          <p:cTn id="84" fill="hold">
                            <p:stCondLst>
                              <p:cond delay="5500"/>
                            </p:stCondLst>
                            <p:childTnLst>
                              <p:par>
                                <p:cTn id="85" presetID="10" presetClass="entr" presetSubtype="0" fill="hold" nodeType="afterEffect">
                                  <p:stCondLst>
                                    <p:cond delay="0"/>
                                  </p:stCondLst>
                                  <p:childTnLst>
                                    <p:set>
                                      <p:cBhvr>
                                        <p:cTn id="86" dur="1" fill="hold">
                                          <p:stCondLst>
                                            <p:cond delay="0"/>
                                          </p:stCondLst>
                                        </p:cTn>
                                        <p:tgtEl>
                                          <p:spTgt spid="45064"/>
                                        </p:tgtEl>
                                        <p:attrNameLst>
                                          <p:attrName>style.visibility</p:attrName>
                                        </p:attrNameLst>
                                      </p:cBhvr>
                                      <p:to>
                                        <p:strVal val="visible"/>
                                      </p:to>
                                    </p:set>
                                    <p:animEffect transition="in" filter="fade">
                                      <p:cBhvr>
                                        <p:cTn id="87" dur="2000"/>
                                        <p:tgtEl>
                                          <p:spTgt spid="45064"/>
                                        </p:tgtEl>
                                      </p:cBhvr>
                                    </p:animEffect>
                                  </p:childTnLst>
                                </p:cTn>
                              </p:par>
                            </p:childTnLst>
                          </p:cTn>
                        </p:par>
                        <p:par>
                          <p:cTn id="88" fill="hold">
                            <p:stCondLst>
                              <p:cond delay="7500"/>
                            </p:stCondLst>
                            <p:childTnLst>
                              <p:par>
                                <p:cTn id="89" presetID="10"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2000"/>
                                        <p:tgtEl>
                                          <p:spTgt spid="31"/>
                                        </p:tgtEl>
                                      </p:cBhvr>
                                    </p:animEffect>
                                  </p:childTnLst>
                                </p:cTn>
                              </p:par>
                            </p:childTnLst>
                          </p:cTn>
                        </p:par>
                        <p:par>
                          <p:cTn id="92" fill="hold">
                            <p:stCondLst>
                              <p:cond delay="9500"/>
                            </p:stCondLst>
                            <p:childTnLst>
                              <p:par>
                                <p:cTn id="93" presetID="42" presetClass="path" presetSubtype="0" accel="50000" decel="50000" fill="hold" grpId="1" nodeType="afterEffect">
                                  <p:stCondLst>
                                    <p:cond delay="0"/>
                                  </p:stCondLst>
                                  <p:childTnLst>
                                    <p:animMotion origin="layout" path="M 1.11022E-16 -3.33333E-6 L 0.00556 0.25417 " pathEditMode="relative" rAng="0" ptsTypes="AA">
                                      <p:cBhvr>
                                        <p:cTn id="94" dur="2000" fill="hold"/>
                                        <p:tgtEl>
                                          <p:spTgt spid="31"/>
                                        </p:tgtEl>
                                        <p:attrNameLst>
                                          <p:attrName>ppt_x</p:attrName>
                                          <p:attrName>ppt_y</p:attrName>
                                        </p:attrNameLst>
                                      </p:cBhvr>
                                      <p:rCtr x="3" y="127"/>
                                    </p:animMotion>
                                  </p:childTnLst>
                                </p:cTn>
                              </p:par>
                            </p:childTnLst>
                          </p:cTn>
                        </p:par>
                        <p:par>
                          <p:cTn id="95" fill="hold">
                            <p:stCondLst>
                              <p:cond delay="11500"/>
                            </p:stCondLst>
                            <p:childTnLst>
                              <p:par>
                                <p:cTn id="96" presetID="29" presetClass="entr" presetSubtype="0"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 calcmode="lin" valueType="num">
                                      <p:cBhvr>
                                        <p:cTn id="98" dur="1000" fill="hold"/>
                                        <p:tgtEl>
                                          <p:spTgt spid="29"/>
                                        </p:tgtEl>
                                        <p:attrNameLst>
                                          <p:attrName>ppt_x</p:attrName>
                                        </p:attrNameLst>
                                      </p:cBhvr>
                                      <p:tavLst>
                                        <p:tav tm="0">
                                          <p:val>
                                            <p:strVal val="#ppt_x-.2"/>
                                          </p:val>
                                        </p:tav>
                                        <p:tav tm="100000">
                                          <p:val>
                                            <p:strVal val="#ppt_x"/>
                                          </p:val>
                                        </p:tav>
                                      </p:tavLst>
                                    </p:anim>
                                    <p:anim calcmode="lin" valueType="num">
                                      <p:cBhvr>
                                        <p:cTn id="99"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100" dur="1000"/>
                                        <p:tgtEl>
                                          <p:spTgt spid="29"/>
                                        </p:tgtEl>
                                      </p:cBhvr>
                                    </p:animEffect>
                                  </p:childTnLst>
                                </p:cTn>
                              </p:par>
                            </p:childTnLst>
                          </p:cTn>
                        </p:par>
                        <p:par>
                          <p:cTn id="101" fill="hold">
                            <p:stCondLst>
                              <p:cond delay="12500"/>
                            </p:stCondLst>
                            <p:childTnLst>
                              <p:par>
                                <p:cTn id="102" presetID="10" presetClass="entr" presetSubtype="0" fill="hold" nodeType="afterEffect">
                                  <p:stCondLst>
                                    <p:cond delay="0"/>
                                  </p:stCondLst>
                                  <p:childTnLst>
                                    <p:set>
                                      <p:cBhvr>
                                        <p:cTn id="103" dur="1" fill="hold">
                                          <p:stCondLst>
                                            <p:cond delay="0"/>
                                          </p:stCondLst>
                                        </p:cTn>
                                        <p:tgtEl>
                                          <p:spTgt spid="45066"/>
                                        </p:tgtEl>
                                        <p:attrNameLst>
                                          <p:attrName>style.visibility</p:attrName>
                                        </p:attrNameLst>
                                      </p:cBhvr>
                                      <p:to>
                                        <p:strVal val="visible"/>
                                      </p:to>
                                    </p:set>
                                    <p:animEffect transition="in" filter="fade">
                                      <p:cBhvr>
                                        <p:cTn id="104" dur="2000"/>
                                        <p:tgtEl>
                                          <p:spTgt spid="45066"/>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xit" presetSubtype="0" fill="hold" nodeType="clickEffect">
                                  <p:stCondLst>
                                    <p:cond delay="0"/>
                                  </p:stCondLst>
                                  <p:childTnLst>
                                    <p:animEffect transition="out" filter="fade">
                                      <p:cBhvr>
                                        <p:cTn id="108" dur="2000"/>
                                        <p:tgtEl>
                                          <p:spTgt spid="24"/>
                                        </p:tgtEl>
                                      </p:cBhvr>
                                    </p:animEffect>
                                    <p:set>
                                      <p:cBhvr>
                                        <p:cTn id="109" dur="1" fill="hold">
                                          <p:stCondLst>
                                            <p:cond delay="1999"/>
                                          </p:stCondLst>
                                        </p:cTn>
                                        <p:tgtEl>
                                          <p:spTgt spid="24"/>
                                        </p:tgtEl>
                                        <p:attrNameLst>
                                          <p:attrName>style.visibility</p:attrName>
                                        </p:attrNameLst>
                                      </p:cBhvr>
                                      <p:to>
                                        <p:strVal val="hidden"/>
                                      </p:to>
                                    </p:set>
                                  </p:childTnLst>
                                </p:cTn>
                              </p:par>
                              <p:par>
                                <p:cTn id="110" presetID="10" presetClass="exit" presetSubtype="0" fill="hold" grpId="2" nodeType="withEffect">
                                  <p:stCondLst>
                                    <p:cond delay="0"/>
                                  </p:stCondLst>
                                  <p:childTnLst>
                                    <p:animEffect transition="out" filter="fade">
                                      <p:cBhvr>
                                        <p:cTn id="111" dur="2000"/>
                                        <p:tgtEl>
                                          <p:spTgt spid="26"/>
                                        </p:tgtEl>
                                      </p:cBhvr>
                                    </p:animEffect>
                                    <p:set>
                                      <p:cBhvr>
                                        <p:cTn id="112" dur="1" fill="hold">
                                          <p:stCondLst>
                                            <p:cond delay="1999"/>
                                          </p:stCondLst>
                                        </p:cTn>
                                        <p:tgtEl>
                                          <p:spTgt spid="26"/>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2000"/>
                                        <p:tgtEl>
                                          <p:spTgt spid="27"/>
                                        </p:tgtEl>
                                      </p:cBhvr>
                                    </p:animEffect>
                                    <p:set>
                                      <p:cBhvr>
                                        <p:cTn id="115" dur="1" fill="hold">
                                          <p:stCondLst>
                                            <p:cond delay="1999"/>
                                          </p:stCondLst>
                                        </p:cTn>
                                        <p:tgtEl>
                                          <p:spTgt spid="27"/>
                                        </p:tgtEl>
                                        <p:attrNameLst>
                                          <p:attrName>style.visibility</p:attrName>
                                        </p:attrNameLst>
                                      </p:cBhvr>
                                      <p:to>
                                        <p:strVal val="hidden"/>
                                      </p:to>
                                    </p:set>
                                  </p:childTnLst>
                                </p:cTn>
                              </p:par>
                              <p:par>
                                <p:cTn id="116" presetID="10" presetClass="exit" presetSubtype="0" fill="hold" nodeType="withEffect">
                                  <p:stCondLst>
                                    <p:cond delay="0"/>
                                  </p:stCondLst>
                                  <p:childTnLst>
                                    <p:animEffect transition="out" filter="fade">
                                      <p:cBhvr>
                                        <p:cTn id="117" dur="2000"/>
                                        <p:tgtEl>
                                          <p:spTgt spid="45064"/>
                                        </p:tgtEl>
                                      </p:cBhvr>
                                    </p:animEffect>
                                    <p:set>
                                      <p:cBhvr>
                                        <p:cTn id="118" dur="1" fill="hold">
                                          <p:stCondLst>
                                            <p:cond delay="1999"/>
                                          </p:stCondLst>
                                        </p:cTn>
                                        <p:tgtEl>
                                          <p:spTgt spid="45064"/>
                                        </p:tgtEl>
                                        <p:attrNameLst>
                                          <p:attrName>style.visibility</p:attrName>
                                        </p:attrNameLst>
                                      </p:cBhvr>
                                      <p:to>
                                        <p:strVal val="hidden"/>
                                      </p:to>
                                    </p:set>
                                  </p:childTnLst>
                                </p:cTn>
                              </p:par>
                              <p:par>
                                <p:cTn id="119" presetID="10" presetClass="exit" presetSubtype="0" fill="hold" grpId="2" nodeType="withEffect">
                                  <p:stCondLst>
                                    <p:cond delay="0"/>
                                  </p:stCondLst>
                                  <p:childTnLst>
                                    <p:animEffect transition="out" filter="fade">
                                      <p:cBhvr>
                                        <p:cTn id="120" dur="2000"/>
                                        <p:tgtEl>
                                          <p:spTgt spid="31"/>
                                        </p:tgtEl>
                                      </p:cBhvr>
                                    </p:animEffect>
                                    <p:set>
                                      <p:cBhvr>
                                        <p:cTn id="121" dur="1" fill="hold">
                                          <p:stCondLst>
                                            <p:cond delay="1999"/>
                                          </p:stCondLst>
                                        </p:cTn>
                                        <p:tgtEl>
                                          <p:spTgt spid="31"/>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2000"/>
                                        <p:tgtEl>
                                          <p:spTgt spid="29"/>
                                        </p:tgtEl>
                                      </p:cBhvr>
                                    </p:animEffect>
                                    <p:set>
                                      <p:cBhvr>
                                        <p:cTn id="124" dur="1" fill="hold">
                                          <p:stCondLst>
                                            <p:cond delay="1999"/>
                                          </p:stCondLst>
                                        </p:cTn>
                                        <p:tgtEl>
                                          <p:spTgt spid="29"/>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2000"/>
                                        <p:tgtEl>
                                          <p:spTgt spid="45066"/>
                                        </p:tgtEl>
                                      </p:cBhvr>
                                    </p:animEffect>
                                    <p:set>
                                      <p:cBhvr>
                                        <p:cTn id="127" dur="1" fill="hold">
                                          <p:stCondLst>
                                            <p:cond delay="1999"/>
                                          </p:stCondLst>
                                        </p:cTn>
                                        <p:tgtEl>
                                          <p:spTgt spid="45066"/>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9" grpId="1" animBg="1"/>
      <p:bldP spid="9" grpId="2" animBg="1"/>
      <p:bldP spid="9" grpId="3" animBg="1"/>
      <p:bldP spid="10" grpId="0"/>
      <p:bldP spid="10" grpId="1"/>
      <p:bldP spid="18" grpId="0"/>
      <p:bldP spid="18" grpId="1"/>
      <p:bldP spid="26" grpId="0" animBg="1"/>
      <p:bldP spid="26" grpId="1" animBg="1"/>
      <p:bldP spid="26" grpId="2" animBg="1"/>
      <p:bldP spid="27" grpId="0"/>
      <p:bldP spid="27" grpId="1"/>
      <p:bldP spid="29" grpId="0"/>
      <p:bldP spid="29" grpId="1"/>
      <p:bldP spid="31" grpId="0" animBg="1"/>
      <p:bldP spid="31" grpId="1" animBg="1"/>
      <p:bldP spid="31" grpId="2"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i="1" dirty="0" smtClean="0"/>
              <a:t>I.2. Irányított utak a gráfokban</a:t>
            </a:r>
            <a:endParaRPr lang="en-US" dirty="0"/>
          </a:p>
        </p:txBody>
      </p:sp>
      <p:sp>
        <p:nvSpPr>
          <p:cNvPr id="3" name="Content Placeholder 2"/>
          <p:cNvSpPr>
            <a:spLocks noGrp="1"/>
          </p:cNvSpPr>
          <p:nvPr>
            <p:ph idx="1"/>
          </p:nvPr>
        </p:nvSpPr>
        <p:spPr>
          <a:xfrm>
            <a:off x="342900" y="1828800"/>
            <a:ext cx="6172200" cy="7010398"/>
          </a:xfrm>
        </p:spPr>
        <p:txBody>
          <a:bodyPr>
            <a:noAutofit/>
          </a:bodyPr>
          <a:lstStyle/>
          <a:p>
            <a:pPr>
              <a:lnSpc>
                <a:spcPct val="160000"/>
              </a:lnSpc>
            </a:pPr>
            <a:r>
              <a:rPr lang="en-US" sz="2400" i="1" dirty="0" smtClean="0"/>
              <a:t>F</a:t>
            </a:r>
            <a:r>
              <a:rPr lang="hu-HU" sz="2400" i="1" dirty="0" smtClean="0"/>
              <a:t>eladatok, melyeket, mint a gráfban lévő irányított utak problémájaként oldanak meg, lehetnek:</a:t>
            </a:r>
            <a:endParaRPr lang="en-US" sz="2400" i="1" dirty="0" smtClean="0"/>
          </a:p>
          <a:p>
            <a:pPr lvl="2">
              <a:lnSpc>
                <a:spcPct val="160000"/>
              </a:lnSpc>
            </a:pPr>
            <a:r>
              <a:rPr lang="hu-HU" sz="1800" dirty="0" smtClean="0"/>
              <a:t>egy turné programjának megtervezése,</a:t>
            </a:r>
            <a:endParaRPr lang="en-US" sz="1800" dirty="0" smtClean="0"/>
          </a:p>
          <a:p>
            <a:pPr lvl="2">
              <a:lnSpc>
                <a:spcPct val="160000"/>
              </a:lnSpc>
            </a:pPr>
            <a:r>
              <a:rPr lang="hu-HU" sz="1800" dirty="0" smtClean="0"/>
              <a:t>egy labirintus bejárásának problémája,</a:t>
            </a:r>
            <a:endParaRPr lang="en-US" sz="1800" dirty="0" smtClean="0"/>
          </a:p>
          <a:p>
            <a:pPr lvl="2">
              <a:lnSpc>
                <a:spcPct val="160000"/>
              </a:lnSpc>
            </a:pPr>
            <a:r>
              <a:rPr lang="hu-HU" sz="1800" dirty="0" smtClean="0"/>
              <a:t>egy befektetés megtervezésének, kivitelezésének a problémája,</a:t>
            </a:r>
            <a:endParaRPr lang="en-US" sz="1800" dirty="0" smtClean="0"/>
          </a:p>
          <a:p>
            <a:pPr lvl="2">
              <a:lnSpc>
                <a:spcPct val="160000"/>
              </a:lnSpc>
            </a:pPr>
            <a:r>
              <a:rPr lang="hu-HU" sz="1800" dirty="0" smtClean="0"/>
              <a:t>raktáro(ko)n lévő készletek nyilvántartása,</a:t>
            </a:r>
            <a:endParaRPr lang="en-US" sz="1800" dirty="0" smtClean="0"/>
          </a:p>
          <a:p>
            <a:pPr lvl="2">
              <a:lnSpc>
                <a:spcPct val="160000"/>
              </a:lnSpc>
            </a:pPr>
            <a:r>
              <a:rPr lang="hu-HU" sz="1800" dirty="0" smtClean="0"/>
              <a:t>a hálózatokban lévő optimalizálások problémája,</a:t>
            </a:r>
            <a:endParaRPr lang="en-US" sz="1800" dirty="0" smtClean="0"/>
          </a:p>
          <a:p>
            <a:pPr lvl="2">
              <a:lnSpc>
                <a:spcPct val="160000"/>
              </a:lnSpc>
            </a:pPr>
            <a:r>
              <a:rPr lang="hu-HU" sz="1800" dirty="0" smtClean="0"/>
              <a:t>a jelzések numerikus kezelése, az információk kódolásának illetve dekódolásának a problémája,</a:t>
            </a:r>
            <a:endParaRPr lang="en-US" sz="1800" dirty="0" smtClean="0"/>
          </a:p>
          <a:p>
            <a:pPr lvl="2">
              <a:lnSpc>
                <a:spcPct val="160000"/>
              </a:lnSpc>
            </a:pPr>
            <a:r>
              <a:rPr lang="hu-HU" sz="1800" dirty="0" smtClean="0"/>
              <a:t>hadügyi problémák, stb.</a:t>
            </a:r>
            <a:endParaRPr lang="en-US" sz="1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7"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1" end="1"/>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14"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2" end="2"/>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1"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3" end="3"/>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28"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30" dur="80"/>
                                        <p:tgtEl>
                                          <p:spTgt spid="3">
                                            <p:txEl>
                                              <p:pRg st="4" end="4"/>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35"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37" dur="80"/>
                                        <p:tgtEl>
                                          <p:spTgt spid="3">
                                            <p:txEl>
                                              <p:pRg st="5" end="5"/>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42"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44" dur="80"/>
                                        <p:tgtEl>
                                          <p:spTgt spid="3">
                                            <p:txEl>
                                              <p:pRg st="6" end="6"/>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3">
                                            <p:txEl>
                                              <p:pRg st="7" end="7"/>
                                            </p:txEl>
                                          </p:spTgt>
                                        </p:tgtEl>
                                        <p:attrNameLst>
                                          <p:attrName>style.visibility</p:attrName>
                                        </p:attrNameLst>
                                      </p:cBhvr>
                                      <p:to>
                                        <p:strVal val="visible"/>
                                      </p:to>
                                    </p:set>
                                    <p:anim calcmode="discrete" valueType="clr">
                                      <p:cBhvr override="childStyle">
                                        <p:cTn id="49" dur="80"/>
                                        <p:tgtEl>
                                          <p:spTgt spid="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
                                            <p:txEl>
                                              <p:pRg st="7" end="7"/>
                                            </p:txEl>
                                          </p:spTgt>
                                        </p:tgtEl>
                                        <p:attrNameLst>
                                          <p:attrName>fillcolor</p:attrName>
                                        </p:attrNameLst>
                                      </p:cBhvr>
                                      <p:tavLst>
                                        <p:tav tm="0">
                                          <p:val>
                                            <p:clrVal>
                                              <a:schemeClr val="accent2"/>
                                            </p:clrVal>
                                          </p:val>
                                        </p:tav>
                                        <p:tav tm="50000">
                                          <p:val>
                                            <p:clrVal>
                                              <a:schemeClr val="hlink"/>
                                            </p:clrVal>
                                          </p:val>
                                        </p:tav>
                                      </p:tavLst>
                                    </p:anim>
                                    <p:set>
                                      <p:cBhvr>
                                        <p:cTn id="51" dur="80"/>
                                        <p:tgtEl>
                                          <p:spTgt spid="3">
                                            <p:txEl>
                                              <p:pRg st="7" end="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i="1" dirty="0" smtClean="0"/>
              <a:t>I.2. Irányított utak a gráfokban</a:t>
            </a:r>
            <a:endParaRPr lang="en-US" dirty="0"/>
          </a:p>
        </p:txBody>
      </p:sp>
      <p:sp>
        <p:nvSpPr>
          <p:cNvPr id="3" name="Content Placeholder 2"/>
          <p:cNvSpPr>
            <a:spLocks noGrp="1"/>
          </p:cNvSpPr>
          <p:nvPr>
            <p:ph idx="1"/>
          </p:nvPr>
        </p:nvSpPr>
        <p:spPr>
          <a:xfrm>
            <a:off x="342900" y="1828800"/>
            <a:ext cx="6172200" cy="6034617"/>
          </a:xfrm>
        </p:spPr>
        <p:txBody>
          <a:bodyPr>
            <a:normAutofit/>
          </a:bodyPr>
          <a:lstStyle/>
          <a:p>
            <a:pPr>
              <a:lnSpc>
                <a:spcPct val="150000"/>
              </a:lnSpc>
            </a:pPr>
            <a:r>
              <a:rPr lang="hu-HU" sz="2400" i="1" dirty="0" smtClean="0"/>
              <a:t>A felvethető problémák, melyek a gráfokban lévő irányított utakkal kapcsolatosak:</a:t>
            </a:r>
            <a:endParaRPr lang="en-US" sz="2400" dirty="0" smtClean="0"/>
          </a:p>
          <a:p>
            <a:pPr lvl="2">
              <a:lnSpc>
                <a:spcPct val="150000"/>
              </a:lnSpc>
              <a:buFont typeface="Wingdings" pitchFamily="2" charset="2"/>
              <a:buChar char="ü"/>
            </a:pPr>
            <a:r>
              <a:rPr lang="hu-HU" sz="1800" dirty="0" smtClean="0"/>
              <a:t>egy adott hosszúságú irányított út létezésének leellenőrzése,</a:t>
            </a:r>
            <a:endParaRPr lang="en-US" sz="1800" dirty="0" smtClean="0"/>
          </a:p>
          <a:p>
            <a:pPr lvl="2">
              <a:lnSpc>
                <a:spcPct val="150000"/>
              </a:lnSpc>
              <a:buFont typeface="Wingdings" pitchFamily="2" charset="2"/>
              <a:buChar char="ü"/>
            </a:pPr>
            <a:r>
              <a:rPr lang="hu-HU" sz="1800" dirty="0" smtClean="0"/>
              <a:t>egy adott hosszúságú irányított útnak a meghatározása,</a:t>
            </a:r>
            <a:endParaRPr lang="en-US" sz="1800" dirty="0" smtClean="0"/>
          </a:p>
          <a:p>
            <a:pPr lvl="2">
              <a:lnSpc>
                <a:spcPct val="150000"/>
              </a:lnSpc>
              <a:buFont typeface="Wingdings" pitchFamily="2" charset="2"/>
              <a:buChar char="ü"/>
            </a:pPr>
            <a:r>
              <a:rPr lang="hu-HU" sz="1800" dirty="0" smtClean="0"/>
              <a:t>az irányított utak halmazának az optimalizálása.</a:t>
            </a:r>
            <a:endParaRPr lang="en-US" sz="1800" dirty="0" smtClean="0"/>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i="1" dirty="0" smtClean="0"/>
              <a:t>I.2. Irányított utak a gráfokban</a:t>
            </a:r>
            <a:endParaRPr lang="en-US" dirty="0"/>
          </a:p>
        </p:txBody>
      </p:sp>
      <p:sp>
        <p:nvSpPr>
          <p:cNvPr id="3" name="Content Placeholder 2"/>
          <p:cNvSpPr>
            <a:spLocks noGrp="1"/>
          </p:cNvSpPr>
          <p:nvPr>
            <p:ph idx="1"/>
          </p:nvPr>
        </p:nvSpPr>
        <p:spPr>
          <a:xfrm>
            <a:off x="342900" y="1828800"/>
            <a:ext cx="6172200" cy="6477000"/>
          </a:xfrm>
        </p:spPr>
        <p:txBody>
          <a:bodyPr>
            <a:normAutofit/>
          </a:bodyPr>
          <a:lstStyle/>
          <a:p>
            <a:pPr>
              <a:lnSpc>
                <a:spcPct val="150000"/>
              </a:lnSpc>
            </a:pPr>
            <a:r>
              <a:rPr lang="hu-HU" sz="2400" dirty="0" smtClean="0"/>
              <a:t>Az irányított utak halmazának az optimalizálása, azon                   gráfokon értelmezettek, melyekben minden              </a:t>
            </a:r>
          </a:p>
          <a:p>
            <a:pPr>
              <a:lnSpc>
                <a:spcPct val="150000"/>
              </a:lnSpc>
              <a:buNone/>
            </a:pPr>
            <a:r>
              <a:rPr lang="hu-HU" sz="2400" dirty="0" smtClean="0"/>
              <a:t>      irányított élhez, egy              számot rendelünk. Az         jelentheti:</a:t>
            </a:r>
          </a:p>
          <a:p>
            <a:pPr lvl="1">
              <a:lnSpc>
                <a:spcPct val="150000"/>
              </a:lnSpc>
            </a:pPr>
            <a:r>
              <a:rPr lang="hu-HU" sz="1700" dirty="0" smtClean="0"/>
              <a:t>az </a:t>
            </a:r>
            <a:r>
              <a:rPr lang="hu-HU" sz="1700" i="1" dirty="0" smtClean="0"/>
              <a:t>u irányított él </a:t>
            </a:r>
            <a:r>
              <a:rPr lang="hu-HU" sz="1700" dirty="0" smtClean="0"/>
              <a:t>végpontjai közötti távolságot,</a:t>
            </a:r>
            <a:endParaRPr lang="en-US" sz="1700" dirty="0" smtClean="0"/>
          </a:p>
          <a:p>
            <a:pPr lvl="1">
              <a:lnSpc>
                <a:spcPct val="150000"/>
              </a:lnSpc>
            </a:pPr>
            <a:r>
              <a:rPr lang="hu-HU" sz="1700" dirty="0" smtClean="0"/>
              <a:t>az irányított él kiinduló és a végpontja közötti átjárást,</a:t>
            </a:r>
            <a:endParaRPr lang="en-US" sz="1700" dirty="0" smtClean="0"/>
          </a:p>
          <a:p>
            <a:pPr lvl="1">
              <a:lnSpc>
                <a:spcPct val="150000"/>
              </a:lnSpc>
            </a:pPr>
            <a:r>
              <a:rPr lang="hu-HU" sz="1700" dirty="0" smtClean="0"/>
              <a:t>ennek az átjárásnak a költségét,</a:t>
            </a:r>
            <a:endParaRPr lang="en-US" sz="1700" dirty="0" smtClean="0"/>
          </a:p>
          <a:p>
            <a:pPr lvl="1">
              <a:lnSpc>
                <a:spcPct val="150000"/>
              </a:lnSpc>
            </a:pPr>
            <a:r>
              <a:rPr lang="hu-HU" sz="1700" dirty="0" smtClean="0"/>
              <a:t>a valószínűségét annak, hogy ezen az irányított élen átmegyünk,</a:t>
            </a:r>
            <a:endParaRPr lang="en-US" sz="1700" dirty="0" smtClean="0"/>
          </a:p>
          <a:p>
            <a:pPr lvl="1">
              <a:lnSpc>
                <a:spcPct val="150000"/>
              </a:lnSpc>
            </a:pPr>
            <a:r>
              <a:rPr lang="hu-HU" sz="1700" dirty="0" smtClean="0"/>
              <a:t>az irányított él kapacitását, stb.</a:t>
            </a:r>
          </a:p>
          <a:p>
            <a:pPr lvl="1">
              <a:lnSpc>
                <a:spcPct val="150000"/>
              </a:lnSpc>
              <a:buNone/>
            </a:pPr>
            <a:endParaRPr lang="hu-HU" sz="1800" u="sng" dirty="0" smtClean="0"/>
          </a:p>
          <a:p>
            <a:pPr lvl="1">
              <a:lnSpc>
                <a:spcPct val="150000"/>
              </a:lnSpc>
              <a:buNone/>
            </a:pPr>
            <a:r>
              <a:rPr lang="hu-HU" sz="1800" u="sng" dirty="0" smtClean="0"/>
              <a:t>A használt fogalmak</a:t>
            </a:r>
            <a:r>
              <a:rPr lang="hu-HU" sz="1800" i="1" u="sng" dirty="0" smtClean="0"/>
              <a:t>: </a:t>
            </a:r>
            <a:endParaRPr lang="en-US" sz="1800" u="sng" dirty="0" smtClean="0"/>
          </a:p>
          <a:p>
            <a:pPr lvl="1">
              <a:lnSpc>
                <a:spcPct val="150000"/>
              </a:lnSpc>
              <a:buNone/>
            </a:pPr>
            <a:endParaRPr lang="hu-HU" sz="1700" dirty="0" smtClean="0"/>
          </a:p>
        </p:txBody>
      </p:sp>
      <p:graphicFrame>
        <p:nvGraphicFramePr>
          <p:cNvPr id="5" name="Object 4"/>
          <p:cNvGraphicFramePr>
            <a:graphicFrameLocks noChangeAspect="1"/>
          </p:cNvGraphicFramePr>
          <p:nvPr/>
        </p:nvGraphicFramePr>
        <p:xfrm>
          <a:off x="3568700" y="2590800"/>
          <a:ext cx="1231900" cy="342900"/>
        </p:xfrm>
        <a:graphic>
          <a:graphicData uri="http://schemas.openxmlformats.org/presentationml/2006/ole">
            <p:oleObj spid="_x0000_s50179" name="Equation" r:id="rId3" imgW="1231560" imgH="342720" progId="Equation.3">
              <p:embed/>
            </p:oleObj>
          </a:graphicData>
        </a:graphic>
      </p:graphicFrame>
      <p:graphicFrame>
        <p:nvGraphicFramePr>
          <p:cNvPr id="6" name="Object 5"/>
          <p:cNvGraphicFramePr>
            <a:graphicFrameLocks noChangeAspect="1"/>
          </p:cNvGraphicFramePr>
          <p:nvPr/>
        </p:nvGraphicFramePr>
        <p:xfrm>
          <a:off x="5410200" y="3124200"/>
          <a:ext cx="635000" cy="279400"/>
        </p:xfrm>
        <a:graphic>
          <a:graphicData uri="http://schemas.openxmlformats.org/presentationml/2006/ole">
            <p:oleObj spid="_x0000_s50180" name="Equation" r:id="rId4" imgW="634680" imgH="279360" progId="Equation.3">
              <p:embed/>
            </p:oleObj>
          </a:graphicData>
        </a:graphic>
      </p:graphicFrame>
      <p:graphicFrame>
        <p:nvGraphicFramePr>
          <p:cNvPr id="7" name="Object 6"/>
          <p:cNvGraphicFramePr>
            <a:graphicFrameLocks noChangeAspect="1"/>
          </p:cNvGraphicFramePr>
          <p:nvPr/>
        </p:nvGraphicFramePr>
        <p:xfrm>
          <a:off x="3581400" y="3733800"/>
          <a:ext cx="850900" cy="342900"/>
        </p:xfrm>
        <a:graphic>
          <a:graphicData uri="http://schemas.openxmlformats.org/presentationml/2006/ole">
            <p:oleObj spid="_x0000_s50181" name="Equation" r:id="rId5" imgW="850680" imgH="342720" progId="Equation.3">
              <p:embed/>
            </p:oleObj>
          </a:graphicData>
        </a:graphic>
      </p:graphicFrame>
      <p:graphicFrame>
        <p:nvGraphicFramePr>
          <p:cNvPr id="50183" name="Object 7"/>
          <p:cNvGraphicFramePr>
            <a:graphicFrameLocks noChangeAspect="1"/>
          </p:cNvGraphicFramePr>
          <p:nvPr/>
        </p:nvGraphicFramePr>
        <p:xfrm>
          <a:off x="2730500" y="4305300"/>
          <a:ext cx="469900" cy="342900"/>
        </p:xfrm>
        <a:graphic>
          <a:graphicData uri="http://schemas.openxmlformats.org/presentationml/2006/ole">
            <p:oleObj spid="_x0000_s50183" name="Equation" r:id="rId6" imgW="469800" imgH="342720" progId="Equation.3">
              <p:embed/>
            </p:oleObj>
          </a:graphicData>
        </a:graphic>
      </p:graphicFrame>
      <p:sp>
        <p:nvSpPr>
          <p:cNvPr id="10" name="Rectangular Callout 9"/>
          <p:cNvSpPr/>
          <p:nvPr/>
        </p:nvSpPr>
        <p:spPr>
          <a:xfrm>
            <a:off x="228600" y="1905000"/>
            <a:ext cx="6477000" cy="5334000"/>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j.PNG"/>
          <p:cNvPicPr>
            <a:picLocks noChangeAspect="1"/>
          </p:cNvPicPr>
          <p:nvPr/>
        </p:nvPicPr>
        <p:blipFill>
          <a:blip r:embed="rId7" cstate="print"/>
          <a:srcRect r="3409"/>
          <a:stretch>
            <a:fillRect/>
          </a:stretch>
        </p:blipFill>
        <p:spPr>
          <a:xfrm>
            <a:off x="228600" y="3352800"/>
            <a:ext cx="6477000" cy="2148017"/>
          </a:xfrm>
          <a:prstGeom prst="rect">
            <a:avLst/>
          </a:prstGeom>
        </p:spPr>
      </p:pic>
      <p:sp>
        <p:nvSpPr>
          <p:cNvPr id="12" name="Rectangle 11"/>
          <p:cNvSpPr/>
          <p:nvPr/>
        </p:nvSpPr>
        <p:spPr>
          <a:xfrm>
            <a:off x="6019800" y="2057400"/>
            <a:ext cx="304800"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sp>
        <p:nvSpPr>
          <p:cNvPr id="13" name="Rectangle 12"/>
          <p:cNvSpPr/>
          <p:nvPr/>
        </p:nvSpPr>
        <p:spPr>
          <a:xfrm>
            <a:off x="762000" y="7772400"/>
            <a:ext cx="2286000" cy="457200"/>
          </a:xfrm>
          <a:prstGeom prst="rect">
            <a:avLst/>
          </a:prstGeom>
          <a:solidFill>
            <a:srgbClr val="F0AD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ction Button: Forward or Next 13">
            <a:hlinkClick r:id="rId8" action="ppaction://hlinksldjump" highlightClick="1"/>
          </p:cNvPr>
          <p:cNvSpPr/>
          <p:nvPr/>
        </p:nvSpPr>
        <p:spPr>
          <a:xfrm>
            <a:off x="5410200" y="8229600"/>
            <a:ext cx="1219200" cy="6096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repeatCount="indefinite" fill="hold" nodeType="withEffect">
                                  <p:stCondLst>
                                    <p:cond delay="0"/>
                                  </p:stCondLst>
                                  <p:endCondLst>
                                    <p:cond evt="onNext" delay="0">
                                      <p:tgtEl>
                                        <p:sldTgt/>
                                      </p:tgtEl>
                                    </p:cond>
                                  </p:endCondLst>
                                  <p:iterate type="lt">
                                    <p:tmPct val="50000"/>
                                  </p:iterate>
                                  <p:childTnLst>
                                    <p:set>
                                      <p:cBhvr>
                                        <p:cTn id="6" dur="1" fill="hold">
                                          <p:stCondLst>
                                            <p:cond delay="0"/>
                                          </p:stCondLst>
                                        </p:cTn>
                                        <p:tgtEl>
                                          <p:spTgt spid="3">
                                            <p:txEl>
                                              <p:pRg st="8" end="8"/>
                                            </p:txEl>
                                          </p:spTgt>
                                        </p:tgtEl>
                                        <p:attrNameLst>
                                          <p:attrName>style.visibility</p:attrName>
                                        </p:attrNameLst>
                                      </p:cBhvr>
                                      <p:to>
                                        <p:strVal val="visible"/>
                                      </p:to>
                                    </p:set>
                                    <p:anim calcmode="discrete" valueType="clr">
                                      <p:cBhvr override="childStyle">
                                        <p:cTn id="7" dur="80"/>
                                        <p:tgtEl>
                                          <p:spTgt spid="3">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8" end="8"/>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8" end="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13"/>
                    </p:tgtEl>
                  </p:cond>
                </p:stCondLst>
                <p:endSync evt="end" delay="0">
                  <p:rtn val="all"/>
                </p:endSync>
                <p:childTnLst>
                  <p:par>
                    <p:cTn id="11" fill="hold">
                      <p:stCondLst>
                        <p:cond delay="0"/>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2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20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000"/>
                                        <p:tgtEl>
                                          <p:spTgt spid="12"/>
                                        </p:tgtEl>
                                      </p:cBhvr>
                                    </p:animEffect>
                                  </p:childTnLst>
                                </p:cTn>
                              </p:par>
                            </p:childTnLst>
                          </p:cTn>
                        </p:par>
                      </p:childTnLst>
                    </p:cTn>
                  </p:par>
                </p:childTnLst>
              </p:cTn>
              <p:nextCondLst>
                <p:cond evt="onClick" delay="0">
                  <p:tgtEl>
                    <p:spTgt spid="13"/>
                  </p:tgtEl>
                </p:cond>
              </p:nextCondLst>
            </p:seq>
            <p:seq concurrent="1" nextAc="seek">
              <p:cTn id="22" restart="whenNotActive" fill="hold" evtFilter="cancelBubble" nodeType="interactiveSeq">
                <p:stCondLst>
                  <p:cond evt="onClick" delay="0">
                    <p:tgtEl>
                      <p:spTgt spid="12"/>
                    </p:tgtEl>
                  </p:cond>
                </p:stCondLst>
                <p:endSync evt="end" delay="0">
                  <p:rtn val="all"/>
                </p:endSync>
                <p:childTnLst>
                  <p:par>
                    <p:cTn id="23" fill="hold">
                      <p:stCondLst>
                        <p:cond delay="0"/>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2000"/>
                                        <p:tgtEl>
                                          <p:spTgt spid="10"/>
                                        </p:tgtEl>
                                      </p:cBhvr>
                                    </p:animEffect>
                                    <p:set>
                                      <p:cBhvr>
                                        <p:cTn id="27" dur="1" fill="hold">
                                          <p:stCondLst>
                                            <p:cond delay="1999"/>
                                          </p:stCondLst>
                                        </p:cTn>
                                        <p:tgtEl>
                                          <p:spTgt spid="10"/>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2000"/>
                                        <p:tgtEl>
                                          <p:spTgt spid="11"/>
                                        </p:tgtEl>
                                      </p:cBhvr>
                                    </p:animEffect>
                                    <p:set>
                                      <p:cBhvr>
                                        <p:cTn id="30" dur="1" fill="hold">
                                          <p:stCondLst>
                                            <p:cond delay="1999"/>
                                          </p:stCondLst>
                                        </p:cTn>
                                        <p:tgtEl>
                                          <p:spTgt spid="11"/>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2000"/>
                                        <p:tgtEl>
                                          <p:spTgt spid="12"/>
                                        </p:tgtEl>
                                      </p:cBhvr>
                                    </p:animEffect>
                                    <p:set>
                                      <p:cBhvr>
                                        <p:cTn id="33" dur="1" fill="hold">
                                          <p:stCondLst>
                                            <p:cond delay="1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0" grpId="0" animBg="1"/>
      <p:bldP spid="10" grpId="1" animBg="1"/>
      <p:bldP spid="12" grpId="0"/>
      <p:bldP spid="1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u-HU" i="1" dirty="0" smtClean="0"/>
              <a:t>I.2. Irányított utak a gráfokban</a:t>
            </a:r>
            <a:endParaRPr lang="en-US" i="1" dirty="0"/>
          </a:p>
        </p:txBody>
      </p:sp>
      <p:sp>
        <p:nvSpPr>
          <p:cNvPr id="3" name="Content Placeholder 2"/>
          <p:cNvSpPr>
            <a:spLocks noGrp="1"/>
          </p:cNvSpPr>
          <p:nvPr>
            <p:ph idx="1"/>
          </p:nvPr>
        </p:nvSpPr>
        <p:spPr>
          <a:xfrm>
            <a:off x="342900" y="1676400"/>
            <a:ext cx="6172200" cy="6034617"/>
          </a:xfrm>
        </p:spPr>
        <p:txBody>
          <a:bodyPr>
            <a:normAutofit/>
          </a:bodyPr>
          <a:lstStyle/>
          <a:p>
            <a:pPr>
              <a:lnSpc>
                <a:spcPct val="150000"/>
              </a:lnSpc>
              <a:buClr>
                <a:srgbClr val="C00000"/>
              </a:buClr>
              <a:buSzPct val="120000"/>
              <a:buFont typeface="Webdings" pitchFamily="18" charset="2"/>
              <a:buChar char=""/>
            </a:pPr>
            <a:r>
              <a:rPr lang="en-US" sz="2400" dirty="0" err="1" smtClean="0">
                <a:hlinkClick r:id="rId3" action="ppaction://hlinksldjump"/>
              </a:rPr>
              <a:t>Gr</a:t>
            </a:r>
            <a:r>
              <a:rPr lang="hu-HU" sz="2400" dirty="0" smtClean="0">
                <a:hlinkClick r:id="rId3" action="ppaction://hlinksldjump"/>
              </a:rPr>
              <a:t>áf fogalma</a:t>
            </a:r>
            <a:endParaRPr lang="hu-HU" sz="2400" dirty="0" smtClean="0"/>
          </a:p>
          <a:p>
            <a:pPr lvl="1">
              <a:lnSpc>
                <a:spcPct val="150000"/>
              </a:lnSpc>
              <a:buClr>
                <a:srgbClr val="C00000"/>
              </a:buClr>
              <a:buSzPct val="120000"/>
              <a:buFont typeface="Wingdings" pitchFamily="2" charset="2"/>
              <a:buChar char="Ø"/>
            </a:pPr>
            <a:r>
              <a:rPr lang="hu-HU" sz="2000" dirty="0" smtClean="0"/>
              <a:t>  </a:t>
            </a:r>
          </a:p>
          <a:p>
            <a:pPr lvl="1">
              <a:lnSpc>
                <a:spcPct val="150000"/>
              </a:lnSpc>
              <a:buClr>
                <a:srgbClr val="C00000"/>
              </a:buClr>
              <a:buSzPct val="120000"/>
              <a:buFont typeface="Wingdings" pitchFamily="2" charset="2"/>
              <a:buChar char="Ø"/>
            </a:pPr>
            <a:endParaRPr lang="hu-HU" sz="2000" dirty="0" smtClean="0"/>
          </a:p>
          <a:p>
            <a:pPr lvl="1">
              <a:lnSpc>
                <a:spcPct val="150000"/>
              </a:lnSpc>
              <a:buClr>
                <a:srgbClr val="C00000"/>
              </a:buClr>
              <a:buSzPct val="120000"/>
              <a:buFont typeface="Wingdings" pitchFamily="2" charset="2"/>
              <a:buChar char="Ø"/>
            </a:pPr>
            <a:r>
              <a:rPr lang="hu-HU" sz="2000" i="1" dirty="0" smtClean="0"/>
              <a:t>  </a:t>
            </a:r>
          </a:p>
          <a:p>
            <a:pPr lvl="1">
              <a:lnSpc>
                <a:spcPct val="150000"/>
              </a:lnSpc>
              <a:buClr>
                <a:srgbClr val="C00000"/>
              </a:buClr>
              <a:buSzPct val="120000"/>
              <a:buFont typeface="Wingdings" pitchFamily="2" charset="2"/>
              <a:buChar char="Ø"/>
            </a:pPr>
            <a:endParaRPr lang="hu-HU" sz="2000" i="1" dirty="0" smtClean="0"/>
          </a:p>
          <a:p>
            <a:pPr lvl="1">
              <a:lnSpc>
                <a:spcPct val="150000"/>
              </a:lnSpc>
              <a:buClr>
                <a:srgbClr val="C00000"/>
              </a:buClr>
              <a:buSzPct val="120000"/>
              <a:buFont typeface="Wingdings" pitchFamily="2" charset="2"/>
              <a:buChar char="Ø"/>
            </a:pPr>
            <a:r>
              <a:rPr lang="hu-HU" sz="2000" dirty="0" smtClean="0"/>
              <a:t> </a:t>
            </a:r>
            <a:endParaRPr lang="en-US" sz="2000" dirty="0"/>
          </a:p>
        </p:txBody>
      </p:sp>
      <p:grpSp>
        <p:nvGrpSpPr>
          <p:cNvPr id="4" name="Group 11"/>
          <p:cNvGrpSpPr/>
          <p:nvPr/>
        </p:nvGrpSpPr>
        <p:grpSpPr>
          <a:xfrm>
            <a:off x="685800" y="2362200"/>
            <a:ext cx="381000" cy="2971800"/>
            <a:chOff x="533400" y="2971800"/>
            <a:chExt cx="381000" cy="2971800"/>
          </a:xfrm>
        </p:grpSpPr>
        <p:cxnSp>
          <p:nvCxnSpPr>
            <p:cNvPr id="5" name="Elbow Connector 4"/>
            <p:cNvCxnSpPr/>
            <p:nvPr/>
          </p:nvCxnSpPr>
          <p:spPr>
            <a:xfrm rot="16200000" flipH="1">
              <a:off x="-76200" y="3581400"/>
              <a:ext cx="1524000" cy="304800"/>
            </a:xfrm>
            <a:prstGeom prst="bentConnector3">
              <a:avLst>
                <a:gd name="adj1" fmla="val 103513"/>
              </a:avLst>
            </a:prstGeom>
          </p:spPr>
          <p:style>
            <a:lnRef idx="1">
              <a:schemeClr val="dk1"/>
            </a:lnRef>
            <a:fillRef idx="0">
              <a:schemeClr val="dk1"/>
            </a:fillRef>
            <a:effectRef idx="0">
              <a:schemeClr val="dk1"/>
            </a:effectRef>
            <a:fontRef idx="minor">
              <a:schemeClr val="tx1"/>
            </a:fontRef>
          </p:style>
        </p:cxnSp>
        <p:cxnSp>
          <p:nvCxnSpPr>
            <p:cNvPr id="7" name="Elbow Connector 6"/>
            <p:cNvCxnSpPr/>
            <p:nvPr/>
          </p:nvCxnSpPr>
          <p:spPr>
            <a:xfrm rot="16200000" flipH="1">
              <a:off x="38100" y="5067300"/>
              <a:ext cx="1524000" cy="228600"/>
            </a:xfrm>
            <a:prstGeom prst="bentConnector3">
              <a:avLst>
                <a:gd name="adj1" fmla="val 101892"/>
              </a:avLst>
            </a:prstGeom>
          </p:spPr>
          <p:style>
            <a:lnRef idx="1">
              <a:schemeClr val="dk1"/>
            </a:lnRef>
            <a:fillRef idx="0">
              <a:schemeClr val="dk1"/>
            </a:fillRef>
            <a:effectRef idx="0">
              <a:schemeClr val="dk1"/>
            </a:effectRef>
            <a:fontRef idx="minor">
              <a:schemeClr val="tx1"/>
            </a:fontRef>
          </p:style>
        </p:cxnSp>
      </p:grpSp>
      <p:sp>
        <p:nvSpPr>
          <p:cNvPr id="14" name="Rectangle 13">
            <a:hlinkClick r:id="" action="ppaction://customshow?id=1"/>
          </p:cNvPr>
          <p:cNvSpPr/>
          <p:nvPr/>
        </p:nvSpPr>
        <p:spPr>
          <a:xfrm>
            <a:off x="1219200" y="2209800"/>
            <a:ext cx="4953000" cy="990600"/>
          </a:xfrm>
          <a:prstGeom prst="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n-US" sz="2000" dirty="0" smtClean="0"/>
              <a:t>F</a:t>
            </a:r>
            <a:r>
              <a:rPr lang="hu-HU" sz="2000" dirty="0" smtClean="0"/>
              <a:t>eladatok, melyeket, mint a gráfban lévő irányított utak problémájaként oldanak meg</a:t>
            </a:r>
          </a:p>
        </p:txBody>
      </p:sp>
      <p:sp>
        <p:nvSpPr>
          <p:cNvPr id="15" name="Rectangle 14">
            <a:hlinkClick r:id="" action="ppaction://customshow?id=2"/>
          </p:cNvPr>
          <p:cNvSpPr/>
          <p:nvPr/>
        </p:nvSpPr>
        <p:spPr>
          <a:xfrm>
            <a:off x="1219200" y="3352800"/>
            <a:ext cx="4953000" cy="9144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hu-HU" sz="2000" i="1" dirty="0" smtClean="0"/>
              <a:t>A felvethető problémák, melyek a gráfokban lévő irányított utakkal kapcsolatosak</a:t>
            </a:r>
          </a:p>
        </p:txBody>
      </p:sp>
      <p:sp>
        <p:nvSpPr>
          <p:cNvPr id="16" name="Rectangle 15"/>
          <p:cNvSpPr/>
          <p:nvPr/>
        </p:nvSpPr>
        <p:spPr>
          <a:xfrm>
            <a:off x="1219200" y="4419600"/>
            <a:ext cx="4953000" cy="990600"/>
          </a:xfrm>
          <a:prstGeom prst="rect">
            <a:avLst/>
          </a:prstGeom>
          <a:ln>
            <a:solidFill>
              <a:srgbClr val="8A6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hu-HU" sz="2000" dirty="0" smtClean="0"/>
              <a:t>Az irányított utak halmazának az optimalizálása</a:t>
            </a:r>
            <a:endParaRPr lang="en-US" sz="2000" dirty="0" smtClean="0"/>
          </a:p>
        </p:txBody>
      </p:sp>
      <p:graphicFrame>
        <p:nvGraphicFramePr>
          <p:cNvPr id="10" name="Diagram 9"/>
          <p:cNvGraphicFramePr/>
          <p:nvPr/>
        </p:nvGraphicFramePr>
        <p:xfrm>
          <a:off x="2209800" y="5105400"/>
          <a:ext cx="5257800" cy="4038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7106" name="Rectangle 2"/>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7105" name="Object 1"/>
          <p:cNvGraphicFramePr>
            <a:graphicFrameLocks noChangeAspect="1"/>
          </p:cNvGraphicFramePr>
          <p:nvPr/>
        </p:nvGraphicFramePr>
        <p:xfrm>
          <a:off x="4160109" y="7010400"/>
          <a:ext cx="1326291" cy="533400"/>
        </p:xfrm>
        <a:graphic>
          <a:graphicData uri="http://schemas.openxmlformats.org/presentationml/2006/ole">
            <p:oleObj spid="_x0000_s53250" name="Equation" r:id="rId9" imgW="875920" imgH="355446" progId="Equation.3">
              <p:embed/>
            </p:oleObj>
          </a:graphicData>
        </a:graphic>
      </p:graphicFrame>
      <p:sp>
        <p:nvSpPr>
          <p:cNvPr id="13" name="Oval 12">
            <a:hlinkClick r:id="rId10" action="ppaction://hlinksldjump"/>
          </p:cNvPr>
          <p:cNvSpPr/>
          <p:nvPr/>
        </p:nvSpPr>
        <p:spPr>
          <a:xfrm>
            <a:off x="3810000" y="6172200"/>
            <a:ext cx="2057400" cy="1905000"/>
          </a:xfrm>
          <a:prstGeom prst="ellipse">
            <a:avLst/>
          </a:prstGeom>
          <a:solidFill>
            <a:srgbClr val="FFFFFF">
              <a:alpha val="0"/>
            </a:srgbClr>
          </a:solidFill>
          <a:ln w="571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Explosion 1 17"/>
          <p:cNvSpPr/>
          <p:nvPr/>
        </p:nvSpPr>
        <p:spPr>
          <a:xfrm>
            <a:off x="4648200" y="4800600"/>
            <a:ext cx="457200" cy="533400"/>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Action Button: Back or Previous 18">
            <a:hlinkClick r:id="" action="ppaction://hlinkshowjump?jump=previousslide" highlightClick="1"/>
          </p:cNvPr>
          <p:cNvSpPr/>
          <p:nvPr/>
        </p:nvSpPr>
        <p:spPr>
          <a:xfrm>
            <a:off x="609600" y="8229600"/>
            <a:ext cx="1219200" cy="6096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par>
                                <p:cTn id="8" presetID="9" presetClass="emph" presetSubtype="0" grpId="0" nodeType="withEffect">
                                  <p:stCondLst>
                                    <p:cond delay="0"/>
                                  </p:stCondLst>
                                  <p:childTnLst>
                                    <p:set>
                                      <p:cBhvr rctx="PPT">
                                        <p:cTn id="9" dur="indefinite"/>
                                        <p:tgtEl>
                                          <p:spTgt spid="14"/>
                                        </p:tgtEl>
                                        <p:attrNameLst>
                                          <p:attrName>style.opacity</p:attrName>
                                        </p:attrNameLst>
                                      </p:cBhvr>
                                      <p:to>
                                        <p:strVal val="0.5"/>
                                      </p:to>
                                    </p:set>
                                    <p:animEffect filter="image" prLst="opacity: 0.5">
                                      <p:cBhvr rctx="IE">
                                        <p:cTn id="10" dur="indefinite"/>
                                        <p:tgtEl>
                                          <p:spTgt spid="14"/>
                                        </p:tgtEl>
                                      </p:cBhvr>
                                    </p:animEffect>
                                  </p:childTnLst>
                                </p:cTn>
                              </p:par>
                            </p:childTnLst>
                          </p:cTn>
                        </p:par>
                        <p:par>
                          <p:cTn id="11" fill="hold">
                            <p:stCondLst>
                              <p:cond delay="500"/>
                            </p:stCondLst>
                            <p:childTnLst>
                              <p:par>
                                <p:cTn id="12" presetID="9" presetClass="emph" presetSubtype="0" grpId="0" nodeType="afterEffect">
                                  <p:stCondLst>
                                    <p:cond delay="0"/>
                                  </p:stCondLst>
                                  <p:childTnLst>
                                    <p:set>
                                      <p:cBhvr rctx="PPT">
                                        <p:cTn id="13" dur="indefinite"/>
                                        <p:tgtEl>
                                          <p:spTgt spid="15"/>
                                        </p:tgtEl>
                                        <p:attrNameLst>
                                          <p:attrName>style.opacity</p:attrName>
                                        </p:attrNameLst>
                                      </p:cBhvr>
                                      <p:to>
                                        <p:strVal val="0.5"/>
                                      </p:to>
                                    </p:set>
                                    <p:animEffect filter="image" prLst="opacity: 0.5">
                                      <p:cBhvr rctx="IE">
                                        <p:cTn id="14" dur="indefinite"/>
                                        <p:tgtEl>
                                          <p:spTgt spid="1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000"/>
                                        <p:tgtEl>
                                          <p:spTgt spid="13"/>
                                        </p:tgtEl>
                                      </p:cBhvr>
                                    </p:animEffect>
                                  </p:childTnLst>
                                </p:cTn>
                              </p:par>
                              <p:par>
                                <p:cTn id="18" presetID="10" presetClass="entr" presetSubtype="0" fill="hold" nodeType="withEffect">
                                  <p:stCondLst>
                                    <p:cond delay="0"/>
                                  </p:stCondLst>
                                  <p:childTnLst>
                                    <p:set>
                                      <p:cBhvr>
                                        <p:cTn id="19" dur="1" fill="hold">
                                          <p:stCondLst>
                                            <p:cond delay="0"/>
                                          </p:stCondLst>
                                        </p:cTn>
                                        <p:tgtEl>
                                          <p:spTgt spid="47105"/>
                                        </p:tgtEl>
                                        <p:attrNameLst>
                                          <p:attrName>style.visibility</p:attrName>
                                        </p:attrNameLst>
                                      </p:cBhvr>
                                      <p:to>
                                        <p:strVal val="visible"/>
                                      </p:to>
                                    </p:set>
                                    <p:animEffect transition="in" filter="fade">
                                      <p:cBhvr>
                                        <p:cTn id="20" dur="2000"/>
                                        <p:tgtEl>
                                          <p:spTgt spid="47105"/>
                                        </p:tgtEl>
                                      </p:cBhvr>
                                    </p:animEffect>
                                  </p:childTnLst>
                                </p:cTn>
                              </p:par>
                            </p:childTnLst>
                          </p:cTn>
                        </p:par>
                        <p:par>
                          <p:cTn id="21" fill="hold">
                            <p:stCondLst>
                              <p:cond delay="2500"/>
                            </p:stCondLst>
                            <p:childTnLst>
                              <p:par>
                                <p:cTn id="22" presetID="8" presetClass="emph" presetSubtype="0" repeatCount="indefinite" fill="hold" grpId="1" nodeType="afterEffect">
                                  <p:stCondLst>
                                    <p:cond delay="0"/>
                                  </p:stCondLst>
                                  <p:childTnLst>
                                    <p:animRot by="21600000">
                                      <p:cBhvr>
                                        <p:cTn id="23" dur="2000" fill="hold"/>
                                        <p:tgtEl>
                                          <p:spTgt spid="13"/>
                                        </p:tgtEl>
                                        <p:attrNameLst>
                                          <p:attrName>r</p:attrName>
                                        </p:attrNameLst>
                                      </p:cBhvr>
                                    </p:animRot>
                                  </p:childTnLst>
                                </p:cTn>
                              </p:par>
                            </p:childTnLst>
                          </p:cTn>
                        </p:par>
                        <p:par>
                          <p:cTn id="24" fill="hold">
                            <p:stCondLst>
                              <p:cond delay="4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2000"/>
                                        <p:tgtEl>
                                          <p:spTgt spid="18"/>
                                        </p:tgtEl>
                                      </p:cBhvr>
                                    </p:animEffect>
                                  </p:childTnLst>
                                </p:cTn>
                              </p:par>
                            </p:childTnLst>
                          </p:cTn>
                        </p:par>
                        <p:par>
                          <p:cTn id="28" fill="hold">
                            <p:stCondLst>
                              <p:cond delay="6500"/>
                            </p:stCondLst>
                            <p:childTnLst>
                              <p:par>
                                <p:cTn id="29" presetID="26" presetClass="emph" presetSubtype="0" repeatCount="indefinite" nodeType="afterEffect">
                                  <p:stCondLst>
                                    <p:cond delay="0"/>
                                  </p:stCondLst>
                                  <p:endCondLst>
                                    <p:cond evt="onNext" delay="0">
                                      <p:tgtEl>
                                        <p:sldTgt/>
                                      </p:tgtEl>
                                    </p:cond>
                                  </p:endCondLst>
                                  <p:childTnLst>
                                    <p:animEffect transition="out" filter="fade">
                                      <p:cBhvr>
                                        <p:cTn id="30" dur="500" tmFilter="0, 0; .2, .5; .8, .5; 1, 0"/>
                                        <p:tgtEl>
                                          <p:spTgt spid="18"/>
                                        </p:tgtEl>
                                      </p:cBhvr>
                                    </p:animEffect>
                                    <p:animScale>
                                      <p:cBhvr>
                                        <p:cTn id="31" dur="250" autoRev="1" fill="hold"/>
                                        <p:tgtEl>
                                          <p:spTgt spid="18"/>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42" presetClass="path" presetSubtype="0" accel="50000" decel="50000" fill="hold" grpId="1" nodeType="clickEffect">
                                  <p:stCondLst>
                                    <p:cond delay="0"/>
                                  </p:stCondLst>
                                  <p:childTnLst>
                                    <p:animMotion origin="layout" path="M -1.11111E-6 3.33333E-6 L -1.11111E-6 0.12083 " pathEditMode="relative" rAng="0" ptsTypes="AA">
                                      <p:cBhvr>
                                        <p:cTn id="35" dur="2000" fill="hold"/>
                                        <p:tgtEl>
                                          <p:spTgt spid="18"/>
                                        </p:tgtEl>
                                        <p:attrNameLst>
                                          <p:attrName>ppt_x</p:attrName>
                                          <p:attrName>ppt_y</p:attrName>
                                        </p:attrNameLst>
                                      </p:cBhvr>
                                      <p:rCtr x="0" y="6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Graphic spid="10" grpId="0">
        <p:bldAsOne/>
      </p:bldGraphic>
      <p:bldP spid="13" grpId="0" animBg="1"/>
      <p:bldP spid="13" grpId="1" animBg="1"/>
      <p:bldP spid="18" grpId="0" animBg="1"/>
      <p:bldP spid="18"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ic74571.jpg"/>
          <p:cNvPicPr>
            <a:picLocks noChangeAspect="1"/>
          </p:cNvPicPr>
          <p:nvPr/>
        </p:nvPicPr>
        <p:blipFill>
          <a:blip r:embed="rId2" cstate="print">
            <a:lum bright="70000" contrast="-70000"/>
          </a:blip>
          <a:stretch>
            <a:fillRect/>
          </a:stretch>
        </p:blipFill>
        <p:spPr>
          <a:xfrm>
            <a:off x="609600" y="152400"/>
            <a:ext cx="5505450" cy="5086350"/>
          </a:xfrm>
          <a:prstGeom prst="rect">
            <a:avLst/>
          </a:prstGeom>
        </p:spPr>
      </p:pic>
      <p:pic>
        <p:nvPicPr>
          <p:cNvPr id="4" name="Content Placeholder 3" descr="678694_4.jpg"/>
          <p:cNvPicPr>
            <a:picLocks noGrp="1" noChangeAspect="1"/>
          </p:cNvPicPr>
          <p:nvPr>
            <p:ph idx="1"/>
          </p:nvPr>
        </p:nvPicPr>
        <p:blipFill>
          <a:blip r:embed="rId3" cstate="print"/>
          <a:stretch>
            <a:fillRect/>
          </a:stretch>
        </p:blipFill>
        <p:spPr>
          <a:xfrm>
            <a:off x="4114800" y="5257800"/>
            <a:ext cx="2362200" cy="3696843"/>
          </a:xfrm>
        </p:spPr>
      </p:pic>
      <p:pic>
        <p:nvPicPr>
          <p:cNvPr id="5" name="Picture 4" descr="kep_1299957112.jpg"/>
          <p:cNvPicPr>
            <a:picLocks noChangeAspect="1"/>
          </p:cNvPicPr>
          <p:nvPr/>
        </p:nvPicPr>
        <p:blipFill>
          <a:blip r:embed="rId4" cstate="print"/>
          <a:stretch>
            <a:fillRect/>
          </a:stretch>
        </p:blipFill>
        <p:spPr>
          <a:xfrm>
            <a:off x="353568" y="5181600"/>
            <a:ext cx="2694432" cy="3962400"/>
          </a:xfrm>
          <a:prstGeom prst="rect">
            <a:avLst/>
          </a:prstGeom>
        </p:spPr>
      </p:pic>
      <p:sp>
        <p:nvSpPr>
          <p:cNvPr id="2" name="Title 1"/>
          <p:cNvSpPr>
            <a:spLocks noGrp="1"/>
          </p:cNvSpPr>
          <p:nvPr>
            <p:ph type="title"/>
          </p:nvPr>
        </p:nvSpPr>
        <p:spPr>
          <a:xfrm>
            <a:off x="304800" y="4419600"/>
            <a:ext cx="6172200" cy="1524000"/>
          </a:xfrm>
        </p:spPr>
        <p:txBody>
          <a:bodyPr/>
          <a:lstStyle/>
          <a:p>
            <a:r>
              <a:rPr lang="hu-HU" dirty="0" smtClean="0"/>
              <a:t>A jövő kiszámítható</a:t>
            </a:r>
            <a:endParaRPr lang="en-US" dirty="0"/>
          </a:p>
        </p:txBody>
      </p:sp>
      <p:sp>
        <p:nvSpPr>
          <p:cNvPr id="1025" name="Rectangle 1"/>
          <p:cNvSpPr>
            <a:spLocks noChangeArrowheads="1"/>
          </p:cNvSpPr>
          <p:nvPr/>
        </p:nvSpPr>
        <p:spPr bwMode="auto">
          <a:xfrm>
            <a:off x="381000" y="649069"/>
            <a:ext cx="61722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1800" u="none" strike="noStrike" cap="none" normalizeH="0" baseline="0" dirty="0" smtClean="0">
                <a:ln>
                  <a:noFill/>
                </a:ln>
                <a:effectLst/>
                <a:latin typeface="+mj-lt"/>
                <a:cs typeface="Arial" pitchFamily="34" charset="0"/>
              </a:rPr>
              <a:t>Hogyan kapcsolódik minden egymáshoz, és mit jelent ez a tudományban, az üzleti és a mindennapi életben?</a:t>
            </a:r>
          </a:p>
        </p:txBody>
      </p:sp>
      <p:pic>
        <p:nvPicPr>
          <p:cNvPr id="8" name="Picture 7" descr="4.jpg"/>
          <p:cNvPicPr>
            <a:picLocks noChangeAspect="1"/>
          </p:cNvPicPr>
          <p:nvPr/>
        </p:nvPicPr>
        <p:blipFill>
          <a:blip r:embed="rId5" cstate="print"/>
          <a:stretch>
            <a:fillRect/>
          </a:stretch>
        </p:blipFill>
        <p:spPr>
          <a:xfrm>
            <a:off x="685800" y="5638800"/>
            <a:ext cx="5715000" cy="334031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1025">
                                            <p:txEl>
                                              <p:pRg st="0" end="0"/>
                                            </p:txEl>
                                          </p:spTgt>
                                        </p:tgtEl>
                                        <p:attrNameLst>
                                          <p:attrName>style.visibility</p:attrName>
                                        </p:attrNameLst>
                                      </p:cBhvr>
                                      <p:to>
                                        <p:strVal val="visible"/>
                                      </p:to>
                                    </p:set>
                                    <p:anim calcmode="discrete" valueType="clr">
                                      <p:cBhvr override="childStyle">
                                        <p:cTn id="7" dur="80"/>
                                        <p:tgtEl>
                                          <p:spTgt spid="102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2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25">
                                            <p:txEl>
                                              <p:pRg st="0" end="0"/>
                                            </p:txEl>
                                          </p:spTgt>
                                        </p:tgtEl>
                                        <p:attrNameLst>
                                          <p:attrName>fill.type</p:attrName>
                                        </p:attrNameLst>
                                      </p:cBhvr>
                                      <p:to>
                                        <p:strVal val="solid"/>
                                      </p:to>
                                    </p:set>
                                  </p:childTnLst>
                                </p:cTn>
                              </p:par>
                            </p:childTnLst>
                          </p:cTn>
                        </p:par>
                        <p:par>
                          <p:cTn id="10" fill="hold">
                            <p:stCondLst>
                              <p:cond delay="3560"/>
                            </p:stCondLst>
                            <p:childTnLst>
                              <p:par>
                                <p:cTn id="11" presetID="53" presetClass="entr" presetSubtype="0" repeatCount="300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 calcmode="lin" valueType="num">
                                      <p:cBhvr>
                                        <p:cTn id="22"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u-HU" i="1" dirty="0" smtClean="0"/>
              <a:t>I.2. Irányított utak a gráfokban</a:t>
            </a:r>
            <a:endParaRPr lang="en-US" i="1" dirty="0"/>
          </a:p>
        </p:txBody>
      </p:sp>
      <p:sp>
        <p:nvSpPr>
          <p:cNvPr id="3" name="Content Placeholder 2"/>
          <p:cNvSpPr>
            <a:spLocks noGrp="1"/>
          </p:cNvSpPr>
          <p:nvPr>
            <p:ph idx="1"/>
          </p:nvPr>
        </p:nvSpPr>
        <p:spPr>
          <a:xfrm>
            <a:off x="342900" y="1676400"/>
            <a:ext cx="6172200" cy="6034617"/>
          </a:xfrm>
        </p:spPr>
        <p:txBody>
          <a:bodyPr>
            <a:normAutofit/>
          </a:bodyPr>
          <a:lstStyle/>
          <a:p>
            <a:pPr>
              <a:lnSpc>
                <a:spcPct val="150000"/>
              </a:lnSpc>
              <a:buClr>
                <a:srgbClr val="C00000"/>
              </a:buClr>
              <a:buSzPct val="120000"/>
              <a:buFont typeface="Webdings" pitchFamily="18" charset="2"/>
              <a:buChar char=""/>
            </a:pPr>
            <a:r>
              <a:rPr lang="en-US" sz="2400" dirty="0" err="1" smtClean="0">
                <a:hlinkClick r:id="rId3" action="ppaction://hlinksldjump"/>
              </a:rPr>
              <a:t>Gr</a:t>
            </a:r>
            <a:r>
              <a:rPr lang="hu-HU" sz="2400" dirty="0" smtClean="0">
                <a:hlinkClick r:id="rId3" action="ppaction://hlinksldjump"/>
              </a:rPr>
              <a:t>áf fogalma</a:t>
            </a:r>
            <a:endParaRPr lang="hu-HU" sz="2400" dirty="0" smtClean="0"/>
          </a:p>
          <a:p>
            <a:pPr lvl="1">
              <a:lnSpc>
                <a:spcPct val="150000"/>
              </a:lnSpc>
              <a:buClr>
                <a:srgbClr val="C00000"/>
              </a:buClr>
              <a:buSzPct val="120000"/>
              <a:buFont typeface="Wingdings" pitchFamily="2" charset="2"/>
              <a:buChar char="Ø"/>
            </a:pPr>
            <a:r>
              <a:rPr lang="hu-HU" sz="2000" dirty="0" smtClean="0"/>
              <a:t>  </a:t>
            </a:r>
          </a:p>
          <a:p>
            <a:pPr lvl="1">
              <a:lnSpc>
                <a:spcPct val="150000"/>
              </a:lnSpc>
              <a:buClr>
                <a:srgbClr val="C00000"/>
              </a:buClr>
              <a:buSzPct val="120000"/>
              <a:buFont typeface="Wingdings" pitchFamily="2" charset="2"/>
              <a:buChar char="Ø"/>
            </a:pPr>
            <a:endParaRPr lang="hu-HU" sz="2000" dirty="0" smtClean="0"/>
          </a:p>
          <a:p>
            <a:pPr lvl="1">
              <a:lnSpc>
                <a:spcPct val="150000"/>
              </a:lnSpc>
              <a:buClr>
                <a:srgbClr val="C00000"/>
              </a:buClr>
              <a:buSzPct val="120000"/>
              <a:buFont typeface="Wingdings" pitchFamily="2" charset="2"/>
              <a:buChar char="Ø"/>
            </a:pPr>
            <a:r>
              <a:rPr lang="hu-HU" sz="2000" i="1" dirty="0" smtClean="0"/>
              <a:t>  </a:t>
            </a:r>
          </a:p>
          <a:p>
            <a:pPr lvl="1">
              <a:lnSpc>
                <a:spcPct val="150000"/>
              </a:lnSpc>
              <a:buClr>
                <a:srgbClr val="C00000"/>
              </a:buClr>
              <a:buSzPct val="120000"/>
              <a:buFont typeface="Wingdings" pitchFamily="2" charset="2"/>
              <a:buChar char="Ø"/>
            </a:pPr>
            <a:endParaRPr lang="hu-HU" sz="2000" i="1" dirty="0" smtClean="0"/>
          </a:p>
          <a:p>
            <a:pPr lvl="1">
              <a:lnSpc>
                <a:spcPct val="150000"/>
              </a:lnSpc>
              <a:buClr>
                <a:srgbClr val="C00000"/>
              </a:buClr>
              <a:buSzPct val="120000"/>
              <a:buFont typeface="Wingdings" pitchFamily="2" charset="2"/>
              <a:buChar char="Ø"/>
            </a:pPr>
            <a:r>
              <a:rPr lang="hu-HU" sz="2000" dirty="0" smtClean="0"/>
              <a:t> </a:t>
            </a:r>
            <a:endParaRPr lang="en-US" sz="2000" dirty="0"/>
          </a:p>
        </p:txBody>
      </p:sp>
      <p:grpSp>
        <p:nvGrpSpPr>
          <p:cNvPr id="4" name="Group 11"/>
          <p:cNvGrpSpPr/>
          <p:nvPr/>
        </p:nvGrpSpPr>
        <p:grpSpPr>
          <a:xfrm>
            <a:off x="685800" y="2362200"/>
            <a:ext cx="381000" cy="2971800"/>
            <a:chOff x="533400" y="2971800"/>
            <a:chExt cx="381000" cy="2971800"/>
          </a:xfrm>
        </p:grpSpPr>
        <p:cxnSp>
          <p:nvCxnSpPr>
            <p:cNvPr id="5" name="Elbow Connector 4"/>
            <p:cNvCxnSpPr/>
            <p:nvPr/>
          </p:nvCxnSpPr>
          <p:spPr>
            <a:xfrm rot="16200000" flipH="1">
              <a:off x="-76200" y="3581400"/>
              <a:ext cx="1524000" cy="304800"/>
            </a:xfrm>
            <a:prstGeom prst="bentConnector3">
              <a:avLst>
                <a:gd name="adj1" fmla="val 103513"/>
              </a:avLst>
            </a:prstGeom>
          </p:spPr>
          <p:style>
            <a:lnRef idx="1">
              <a:schemeClr val="dk1"/>
            </a:lnRef>
            <a:fillRef idx="0">
              <a:schemeClr val="dk1"/>
            </a:fillRef>
            <a:effectRef idx="0">
              <a:schemeClr val="dk1"/>
            </a:effectRef>
            <a:fontRef idx="minor">
              <a:schemeClr val="tx1"/>
            </a:fontRef>
          </p:style>
        </p:cxnSp>
        <p:cxnSp>
          <p:nvCxnSpPr>
            <p:cNvPr id="7" name="Elbow Connector 6"/>
            <p:cNvCxnSpPr/>
            <p:nvPr/>
          </p:nvCxnSpPr>
          <p:spPr>
            <a:xfrm rot="16200000" flipH="1">
              <a:off x="38100" y="5067300"/>
              <a:ext cx="1524000" cy="228600"/>
            </a:xfrm>
            <a:prstGeom prst="bentConnector3">
              <a:avLst>
                <a:gd name="adj1" fmla="val 101892"/>
              </a:avLst>
            </a:prstGeom>
          </p:spPr>
          <p:style>
            <a:lnRef idx="1">
              <a:schemeClr val="dk1"/>
            </a:lnRef>
            <a:fillRef idx="0">
              <a:schemeClr val="dk1"/>
            </a:fillRef>
            <a:effectRef idx="0">
              <a:schemeClr val="dk1"/>
            </a:effectRef>
            <a:fontRef idx="minor">
              <a:schemeClr val="tx1"/>
            </a:fontRef>
          </p:style>
        </p:cxnSp>
      </p:grpSp>
      <p:sp>
        <p:nvSpPr>
          <p:cNvPr id="14" name="Rectangle 13">
            <a:hlinkClick r:id="" action="ppaction://customshow?id=1"/>
          </p:cNvPr>
          <p:cNvSpPr/>
          <p:nvPr/>
        </p:nvSpPr>
        <p:spPr>
          <a:xfrm>
            <a:off x="1219200" y="2209800"/>
            <a:ext cx="4953000" cy="990600"/>
          </a:xfrm>
          <a:prstGeom prst="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n-US" sz="2000" dirty="0" smtClean="0"/>
              <a:t>F</a:t>
            </a:r>
            <a:r>
              <a:rPr lang="hu-HU" sz="2000" dirty="0" smtClean="0"/>
              <a:t>eladatok, melyeket, mint a gráfban lévő irányított utak problémájaként oldanak meg</a:t>
            </a:r>
          </a:p>
        </p:txBody>
      </p:sp>
      <p:sp>
        <p:nvSpPr>
          <p:cNvPr id="15" name="Rectangle 14">
            <a:hlinkClick r:id="" action="ppaction://customshow?id=2"/>
          </p:cNvPr>
          <p:cNvSpPr/>
          <p:nvPr/>
        </p:nvSpPr>
        <p:spPr>
          <a:xfrm>
            <a:off x="1219200" y="3352800"/>
            <a:ext cx="4953000" cy="9144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hu-HU" sz="2000" i="1" dirty="0" smtClean="0"/>
              <a:t>A felvethető problémák, melyek a gráfokban lévő irányított utakkal kapcsolatosak</a:t>
            </a:r>
          </a:p>
        </p:txBody>
      </p:sp>
      <p:sp>
        <p:nvSpPr>
          <p:cNvPr id="16" name="Rectangle 15"/>
          <p:cNvSpPr/>
          <p:nvPr/>
        </p:nvSpPr>
        <p:spPr>
          <a:xfrm>
            <a:off x="1219200" y="4419600"/>
            <a:ext cx="4953000" cy="990600"/>
          </a:xfrm>
          <a:prstGeom prst="rect">
            <a:avLst/>
          </a:prstGeom>
          <a:ln>
            <a:solidFill>
              <a:srgbClr val="8A6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hu-HU" sz="2000" dirty="0" smtClean="0"/>
              <a:t>Az irányított utak halmazának az optimalizálása</a:t>
            </a:r>
            <a:endParaRPr lang="en-US" sz="2000" dirty="0" smtClean="0"/>
          </a:p>
        </p:txBody>
      </p:sp>
      <p:graphicFrame>
        <p:nvGraphicFramePr>
          <p:cNvPr id="10" name="Diagram 9"/>
          <p:cNvGraphicFramePr/>
          <p:nvPr/>
        </p:nvGraphicFramePr>
        <p:xfrm>
          <a:off x="2209800" y="5105400"/>
          <a:ext cx="5257800" cy="4038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7106" name="Rectangle 2"/>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7105" name="Object 1"/>
          <p:cNvGraphicFramePr>
            <a:graphicFrameLocks noChangeAspect="1"/>
          </p:cNvGraphicFramePr>
          <p:nvPr/>
        </p:nvGraphicFramePr>
        <p:xfrm>
          <a:off x="4160109" y="7010400"/>
          <a:ext cx="1326291" cy="533400"/>
        </p:xfrm>
        <a:graphic>
          <a:graphicData uri="http://schemas.openxmlformats.org/presentationml/2006/ole">
            <p:oleObj spid="_x0000_s55298" name="Equation" r:id="rId9" imgW="875920" imgH="355446" progId="Equation.3">
              <p:embed/>
            </p:oleObj>
          </a:graphicData>
        </a:graphic>
      </p:graphicFrame>
      <p:sp>
        <p:nvSpPr>
          <p:cNvPr id="13" name="Oval 12">
            <a:hlinkClick r:id="rId10" action="ppaction://hlinksldjump"/>
          </p:cNvPr>
          <p:cNvSpPr/>
          <p:nvPr/>
        </p:nvSpPr>
        <p:spPr>
          <a:xfrm>
            <a:off x="3810000" y="6172200"/>
            <a:ext cx="2057400" cy="1905000"/>
          </a:xfrm>
          <a:prstGeom prst="ellipse">
            <a:avLst/>
          </a:prstGeom>
          <a:solidFill>
            <a:srgbClr val="FFFFFF">
              <a:alpha val="0"/>
            </a:srgbClr>
          </a:solidFill>
          <a:ln w="571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Explosion 1 17"/>
          <p:cNvSpPr/>
          <p:nvPr/>
        </p:nvSpPr>
        <p:spPr>
          <a:xfrm>
            <a:off x="4648200" y="6019800"/>
            <a:ext cx="457200" cy="533400"/>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hlinkClick r:id="rId11" action="ppaction://hlinksldjump"/>
          </p:cNvPr>
          <p:cNvSpPr/>
          <p:nvPr/>
        </p:nvSpPr>
        <p:spPr>
          <a:xfrm>
            <a:off x="5867400" y="6629400"/>
            <a:ext cx="990600" cy="990600"/>
          </a:xfrm>
          <a:prstGeom prst="ellipse">
            <a:avLst/>
          </a:prstGeom>
          <a:solidFill>
            <a:srgbClr val="F0AD00">
              <a:alpha val="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par>
                                <p:cTn id="8" presetID="9" presetClass="emph" presetSubtype="0" grpId="0" nodeType="withEffect">
                                  <p:stCondLst>
                                    <p:cond delay="0"/>
                                  </p:stCondLst>
                                  <p:childTnLst>
                                    <p:set>
                                      <p:cBhvr rctx="PPT">
                                        <p:cTn id="9" dur="indefinite"/>
                                        <p:tgtEl>
                                          <p:spTgt spid="14"/>
                                        </p:tgtEl>
                                        <p:attrNameLst>
                                          <p:attrName>style.opacity</p:attrName>
                                        </p:attrNameLst>
                                      </p:cBhvr>
                                      <p:to>
                                        <p:strVal val="0.5"/>
                                      </p:to>
                                    </p:set>
                                    <p:animEffect filter="image" prLst="opacity: 0.5">
                                      <p:cBhvr rctx="IE">
                                        <p:cTn id="10" dur="indefinite"/>
                                        <p:tgtEl>
                                          <p:spTgt spid="14"/>
                                        </p:tgtEl>
                                      </p:cBhvr>
                                    </p:animEffect>
                                  </p:childTnLst>
                                </p:cTn>
                              </p:par>
                            </p:childTnLst>
                          </p:cTn>
                        </p:par>
                        <p:par>
                          <p:cTn id="11" fill="hold">
                            <p:stCondLst>
                              <p:cond delay="500"/>
                            </p:stCondLst>
                            <p:childTnLst>
                              <p:par>
                                <p:cTn id="12" presetID="9" presetClass="emph" presetSubtype="0" grpId="0" nodeType="afterEffect">
                                  <p:stCondLst>
                                    <p:cond delay="0"/>
                                  </p:stCondLst>
                                  <p:childTnLst>
                                    <p:set>
                                      <p:cBhvr rctx="PPT">
                                        <p:cTn id="13" dur="indefinite"/>
                                        <p:tgtEl>
                                          <p:spTgt spid="15"/>
                                        </p:tgtEl>
                                        <p:attrNameLst>
                                          <p:attrName>style.opacity</p:attrName>
                                        </p:attrNameLst>
                                      </p:cBhvr>
                                      <p:to>
                                        <p:strVal val="0.5"/>
                                      </p:to>
                                    </p:set>
                                    <p:animEffect filter="image" prLst="opacity: 0.5">
                                      <p:cBhvr rctx="IE">
                                        <p:cTn id="14" dur="indefinite"/>
                                        <p:tgtEl>
                                          <p:spTgt spid="1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000"/>
                                        <p:tgtEl>
                                          <p:spTgt spid="13"/>
                                        </p:tgtEl>
                                      </p:cBhvr>
                                    </p:animEffect>
                                  </p:childTnLst>
                                </p:cTn>
                              </p:par>
                              <p:par>
                                <p:cTn id="18" presetID="10" presetClass="entr" presetSubtype="0" fill="hold" nodeType="withEffect">
                                  <p:stCondLst>
                                    <p:cond delay="0"/>
                                  </p:stCondLst>
                                  <p:childTnLst>
                                    <p:set>
                                      <p:cBhvr>
                                        <p:cTn id="19" dur="1" fill="hold">
                                          <p:stCondLst>
                                            <p:cond delay="0"/>
                                          </p:stCondLst>
                                        </p:cTn>
                                        <p:tgtEl>
                                          <p:spTgt spid="47105"/>
                                        </p:tgtEl>
                                        <p:attrNameLst>
                                          <p:attrName>style.visibility</p:attrName>
                                        </p:attrNameLst>
                                      </p:cBhvr>
                                      <p:to>
                                        <p:strVal val="visible"/>
                                      </p:to>
                                    </p:set>
                                    <p:animEffect transition="in" filter="fade">
                                      <p:cBhvr>
                                        <p:cTn id="20" dur="2000"/>
                                        <p:tgtEl>
                                          <p:spTgt spid="47105"/>
                                        </p:tgtEl>
                                      </p:cBhvr>
                                    </p:animEffect>
                                  </p:childTnLst>
                                </p:cTn>
                              </p:par>
                            </p:childTnLst>
                          </p:cTn>
                        </p:par>
                        <p:par>
                          <p:cTn id="21" fill="hold">
                            <p:stCondLst>
                              <p:cond delay="2500"/>
                            </p:stCondLst>
                            <p:childTnLst>
                              <p:par>
                                <p:cTn id="22" presetID="8" presetClass="emph" presetSubtype="0" repeatCount="indefinite" fill="hold" grpId="1" nodeType="afterEffect">
                                  <p:stCondLst>
                                    <p:cond delay="0"/>
                                  </p:stCondLst>
                                  <p:childTnLst>
                                    <p:animRot by="21600000">
                                      <p:cBhvr>
                                        <p:cTn id="23" dur="2000" fill="hold"/>
                                        <p:tgtEl>
                                          <p:spTgt spid="13"/>
                                        </p:tgtEl>
                                        <p:attrNameLst>
                                          <p:attrName>r</p:attrName>
                                        </p:attrNameLst>
                                      </p:cBhvr>
                                    </p:animRo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000"/>
                                        <p:tgtEl>
                                          <p:spTgt spid="18"/>
                                        </p:tgtEl>
                                      </p:cBhvr>
                                    </p:animEffect>
                                  </p:childTnLst>
                                </p:cTn>
                              </p:par>
                            </p:childTnLst>
                          </p:cTn>
                        </p:par>
                        <p:par>
                          <p:cTn id="27" fill="hold">
                            <p:stCondLst>
                              <p:cond delay="4500"/>
                            </p:stCondLst>
                            <p:childTnLst>
                              <p:par>
                                <p:cTn id="28" presetID="26" presetClass="emph" presetSubtype="0" repeatCount="indefinite" nodeType="afterEffect">
                                  <p:stCondLst>
                                    <p:cond delay="0"/>
                                  </p:stCondLst>
                                  <p:endCondLst>
                                    <p:cond evt="onNext" delay="0">
                                      <p:tgtEl>
                                        <p:sldTgt/>
                                      </p:tgtEl>
                                    </p:cond>
                                  </p:endCondLst>
                                  <p:childTnLst>
                                    <p:animEffect transition="out" filter="fade">
                                      <p:cBhvr>
                                        <p:cTn id="29" dur="500" tmFilter="0, 0; .2, .5; .8, .5; 1, 0"/>
                                        <p:tgtEl>
                                          <p:spTgt spid="18"/>
                                        </p:tgtEl>
                                      </p:cBhvr>
                                    </p:animEffect>
                                    <p:animScale>
                                      <p:cBhvr>
                                        <p:cTn id="30" dur="250" autoRev="1" fill="hold"/>
                                        <p:tgtEl>
                                          <p:spTgt spid="18"/>
                                        </p:tgtEl>
                                      </p:cBhvr>
                                      <p:by x="105000" y="105000"/>
                                    </p:animScale>
                                  </p:childTnLst>
                                </p:cTn>
                              </p:par>
                            </p:childTnLst>
                          </p:cTn>
                        </p:par>
                        <p:par>
                          <p:cTn id="31" fill="hold">
                            <p:stCondLst>
                              <p:cond delay="5000"/>
                            </p:stCondLst>
                            <p:childTnLst>
                              <p:par>
                                <p:cTn id="32" presetID="42" presetClass="path" presetSubtype="0" accel="50000" decel="50000" fill="hold" grpId="1" nodeType="afterEffect">
                                  <p:stCondLst>
                                    <p:cond delay="0"/>
                                  </p:stCondLst>
                                  <p:childTnLst>
                                    <p:animMotion origin="layout" path="M -1.11111E-6 1.11022E-16 L 0.2 0.0375 " pathEditMode="relative" rAng="0" ptsTypes="AA">
                                      <p:cBhvr>
                                        <p:cTn id="33" dur="2000" fill="hold"/>
                                        <p:tgtEl>
                                          <p:spTgt spid="18"/>
                                        </p:tgtEl>
                                        <p:attrNameLst>
                                          <p:attrName>ppt_x</p:attrName>
                                          <p:attrName>ppt_y</p:attrName>
                                        </p:attrNameLst>
                                      </p:cBhvr>
                                      <p:rCtr x="100" y="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Graphic spid="10" grpId="0">
        <p:bldAsOne/>
      </p:bldGraphic>
      <p:bldP spid="13" grpId="0" animBg="1"/>
      <p:bldP spid="13" grpId="1" animBg="1"/>
      <p:bldP spid="18" grpId="0" animBg="1"/>
      <p:bldP spid="18"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u-HU" i="1" dirty="0" smtClean="0"/>
              <a:t>I.2. Irányított utak a gráfokban</a:t>
            </a:r>
            <a:endParaRPr lang="en-US" i="1" dirty="0"/>
          </a:p>
        </p:txBody>
      </p:sp>
      <p:sp>
        <p:nvSpPr>
          <p:cNvPr id="3" name="Content Placeholder 2"/>
          <p:cNvSpPr>
            <a:spLocks noGrp="1"/>
          </p:cNvSpPr>
          <p:nvPr>
            <p:ph idx="1"/>
          </p:nvPr>
        </p:nvSpPr>
        <p:spPr>
          <a:xfrm>
            <a:off x="342900" y="1676400"/>
            <a:ext cx="6172200" cy="6034617"/>
          </a:xfrm>
        </p:spPr>
        <p:txBody>
          <a:bodyPr>
            <a:normAutofit/>
          </a:bodyPr>
          <a:lstStyle/>
          <a:p>
            <a:pPr>
              <a:lnSpc>
                <a:spcPct val="150000"/>
              </a:lnSpc>
              <a:buClr>
                <a:srgbClr val="C00000"/>
              </a:buClr>
              <a:buSzPct val="120000"/>
              <a:buFont typeface="Webdings" pitchFamily="18" charset="2"/>
              <a:buChar char=""/>
            </a:pPr>
            <a:r>
              <a:rPr lang="en-US" sz="2400" dirty="0" err="1" smtClean="0">
                <a:hlinkClick r:id="rId3" action="ppaction://hlinksldjump"/>
              </a:rPr>
              <a:t>Gr</a:t>
            </a:r>
            <a:r>
              <a:rPr lang="hu-HU" sz="2400" dirty="0" smtClean="0">
                <a:hlinkClick r:id="rId3" action="ppaction://hlinksldjump"/>
              </a:rPr>
              <a:t>áf fogalma</a:t>
            </a:r>
            <a:endParaRPr lang="hu-HU" sz="2400" dirty="0" smtClean="0"/>
          </a:p>
          <a:p>
            <a:pPr lvl="1">
              <a:lnSpc>
                <a:spcPct val="150000"/>
              </a:lnSpc>
              <a:buClr>
                <a:srgbClr val="C00000"/>
              </a:buClr>
              <a:buSzPct val="120000"/>
              <a:buFont typeface="Wingdings" pitchFamily="2" charset="2"/>
              <a:buChar char="Ø"/>
            </a:pPr>
            <a:r>
              <a:rPr lang="hu-HU" sz="2000" dirty="0" smtClean="0"/>
              <a:t>  </a:t>
            </a:r>
          </a:p>
          <a:p>
            <a:pPr lvl="1">
              <a:lnSpc>
                <a:spcPct val="150000"/>
              </a:lnSpc>
              <a:buClr>
                <a:srgbClr val="C00000"/>
              </a:buClr>
              <a:buSzPct val="120000"/>
              <a:buFont typeface="Wingdings" pitchFamily="2" charset="2"/>
              <a:buChar char="Ø"/>
            </a:pPr>
            <a:endParaRPr lang="hu-HU" sz="2000" dirty="0" smtClean="0"/>
          </a:p>
          <a:p>
            <a:pPr lvl="1">
              <a:lnSpc>
                <a:spcPct val="150000"/>
              </a:lnSpc>
              <a:buClr>
                <a:srgbClr val="C00000"/>
              </a:buClr>
              <a:buSzPct val="120000"/>
              <a:buFont typeface="Wingdings" pitchFamily="2" charset="2"/>
              <a:buChar char="Ø"/>
            </a:pPr>
            <a:r>
              <a:rPr lang="hu-HU" sz="2000" i="1" dirty="0" smtClean="0"/>
              <a:t>  </a:t>
            </a:r>
          </a:p>
          <a:p>
            <a:pPr lvl="1">
              <a:lnSpc>
                <a:spcPct val="150000"/>
              </a:lnSpc>
              <a:buClr>
                <a:srgbClr val="C00000"/>
              </a:buClr>
              <a:buSzPct val="120000"/>
              <a:buFont typeface="Wingdings" pitchFamily="2" charset="2"/>
              <a:buChar char="Ø"/>
            </a:pPr>
            <a:endParaRPr lang="hu-HU" sz="2000" i="1" dirty="0" smtClean="0"/>
          </a:p>
          <a:p>
            <a:pPr lvl="1">
              <a:lnSpc>
                <a:spcPct val="150000"/>
              </a:lnSpc>
              <a:buClr>
                <a:srgbClr val="C00000"/>
              </a:buClr>
              <a:buSzPct val="120000"/>
              <a:buFont typeface="Wingdings" pitchFamily="2" charset="2"/>
              <a:buChar char="Ø"/>
            </a:pPr>
            <a:r>
              <a:rPr lang="hu-HU" sz="2000" dirty="0" smtClean="0"/>
              <a:t> </a:t>
            </a:r>
            <a:endParaRPr lang="en-US" sz="2000" dirty="0"/>
          </a:p>
        </p:txBody>
      </p:sp>
      <p:grpSp>
        <p:nvGrpSpPr>
          <p:cNvPr id="4" name="Group 11"/>
          <p:cNvGrpSpPr/>
          <p:nvPr/>
        </p:nvGrpSpPr>
        <p:grpSpPr>
          <a:xfrm>
            <a:off x="685800" y="2362200"/>
            <a:ext cx="381000" cy="2971800"/>
            <a:chOff x="533400" y="2971800"/>
            <a:chExt cx="381000" cy="2971800"/>
          </a:xfrm>
        </p:grpSpPr>
        <p:cxnSp>
          <p:nvCxnSpPr>
            <p:cNvPr id="5" name="Elbow Connector 4"/>
            <p:cNvCxnSpPr/>
            <p:nvPr/>
          </p:nvCxnSpPr>
          <p:spPr>
            <a:xfrm rot="16200000" flipH="1">
              <a:off x="-76200" y="3581400"/>
              <a:ext cx="1524000" cy="304800"/>
            </a:xfrm>
            <a:prstGeom prst="bentConnector3">
              <a:avLst>
                <a:gd name="adj1" fmla="val 103513"/>
              </a:avLst>
            </a:prstGeom>
          </p:spPr>
          <p:style>
            <a:lnRef idx="1">
              <a:schemeClr val="dk1"/>
            </a:lnRef>
            <a:fillRef idx="0">
              <a:schemeClr val="dk1"/>
            </a:fillRef>
            <a:effectRef idx="0">
              <a:schemeClr val="dk1"/>
            </a:effectRef>
            <a:fontRef idx="minor">
              <a:schemeClr val="tx1"/>
            </a:fontRef>
          </p:style>
        </p:cxnSp>
        <p:cxnSp>
          <p:nvCxnSpPr>
            <p:cNvPr id="7" name="Elbow Connector 6"/>
            <p:cNvCxnSpPr/>
            <p:nvPr/>
          </p:nvCxnSpPr>
          <p:spPr>
            <a:xfrm rot="16200000" flipH="1">
              <a:off x="38100" y="5067300"/>
              <a:ext cx="1524000" cy="228600"/>
            </a:xfrm>
            <a:prstGeom prst="bentConnector3">
              <a:avLst>
                <a:gd name="adj1" fmla="val 101892"/>
              </a:avLst>
            </a:prstGeom>
          </p:spPr>
          <p:style>
            <a:lnRef idx="1">
              <a:schemeClr val="dk1"/>
            </a:lnRef>
            <a:fillRef idx="0">
              <a:schemeClr val="dk1"/>
            </a:fillRef>
            <a:effectRef idx="0">
              <a:schemeClr val="dk1"/>
            </a:effectRef>
            <a:fontRef idx="minor">
              <a:schemeClr val="tx1"/>
            </a:fontRef>
          </p:style>
        </p:cxnSp>
      </p:grpSp>
      <p:sp>
        <p:nvSpPr>
          <p:cNvPr id="14" name="Rectangle 13">
            <a:hlinkClick r:id="" action="ppaction://customshow?id=1"/>
          </p:cNvPr>
          <p:cNvSpPr/>
          <p:nvPr/>
        </p:nvSpPr>
        <p:spPr>
          <a:xfrm>
            <a:off x="1219200" y="2209800"/>
            <a:ext cx="4953000" cy="990600"/>
          </a:xfrm>
          <a:prstGeom prst="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n-US" sz="2000" dirty="0" smtClean="0"/>
              <a:t>F</a:t>
            </a:r>
            <a:r>
              <a:rPr lang="hu-HU" sz="2000" dirty="0" smtClean="0"/>
              <a:t>eladatok, melyeket, mint a gráfban lévő irányított utak problémájaként oldanak meg</a:t>
            </a:r>
          </a:p>
        </p:txBody>
      </p:sp>
      <p:sp>
        <p:nvSpPr>
          <p:cNvPr id="15" name="Rectangle 14">
            <a:hlinkClick r:id="" action="ppaction://customshow?id=2"/>
          </p:cNvPr>
          <p:cNvSpPr/>
          <p:nvPr/>
        </p:nvSpPr>
        <p:spPr>
          <a:xfrm>
            <a:off x="1219200" y="3352800"/>
            <a:ext cx="4953000" cy="9144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hu-HU" sz="2000" i="1" dirty="0" smtClean="0"/>
              <a:t>A felvethető problémák, melyek a gráfokban lévő irányított utakkal kapcsolatosak</a:t>
            </a:r>
          </a:p>
        </p:txBody>
      </p:sp>
      <p:sp>
        <p:nvSpPr>
          <p:cNvPr id="16" name="Rectangle 15"/>
          <p:cNvSpPr/>
          <p:nvPr/>
        </p:nvSpPr>
        <p:spPr>
          <a:xfrm>
            <a:off x="1219200" y="4419600"/>
            <a:ext cx="4953000" cy="990600"/>
          </a:xfrm>
          <a:prstGeom prst="rect">
            <a:avLst/>
          </a:prstGeom>
          <a:ln>
            <a:solidFill>
              <a:srgbClr val="8A6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hu-HU" sz="2000" dirty="0" smtClean="0"/>
              <a:t>Az irányított utak halmazának az optimalizálása</a:t>
            </a:r>
            <a:endParaRPr lang="en-US" sz="2000" dirty="0" smtClean="0"/>
          </a:p>
        </p:txBody>
      </p:sp>
      <p:graphicFrame>
        <p:nvGraphicFramePr>
          <p:cNvPr id="10" name="Diagram 9"/>
          <p:cNvGraphicFramePr/>
          <p:nvPr/>
        </p:nvGraphicFramePr>
        <p:xfrm>
          <a:off x="2209800" y="5105400"/>
          <a:ext cx="5257800" cy="4038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7106" name="Rectangle 2"/>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7105" name="Object 1"/>
          <p:cNvGraphicFramePr>
            <a:graphicFrameLocks noChangeAspect="1"/>
          </p:cNvGraphicFramePr>
          <p:nvPr/>
        </p:nvGraphicFramePr>
        <p:xfrm>
          <a:off x="4236309" y="6934200"/>
          <a:ext cx="1326291" cy="533400"/>
        </p:xfrm>
        <a:graphic>
          <a:graphicData uri="http://schemas.openxmlformats.org/presentationml/2006/ole">
            <p:oleObj spid="_x0000_s57346" name="Equation" r:id="rId9" imgW="875920" imgH="355446" progId="Equation.3">
              <p:embed/>
            </p:oleObj>
          </a:graphicData>
        </a:graphic>
      </p:graphicFrame>
      <p:sp>
        <p:nvSpPr>
          <p:cNvPr id="13" name="Oval 12">
            <a:hlinkClick r:id="rId10" action="ppaction://hlinksldjump"/>
          </p:cNvPr>
          <p:cNvSpPr/>
          <p:nvPr/>
        </p:nvSpPr>
        <p:spPr>
          <a:xfrm>
            <a:off x="3810000" y="6096000"/>
            <a:ext cx="2057400" cy="1905000"/>
          </a:xfrm>
          <a:prstGeom prst="ellipse">
            <a:avLst/>
          </a:prstGeom>
          <a:solidFill>
            <a:srgbClr val="FFFFFF">
              <a:alpha val="0"/>
            </a:srgbClr>
          </a:solidFill>
          <a:ln w="571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Explosion 1 17"/>
          <p:cNvSpPr/>
          <p:nvPr/>
        </p:nvSpPr>
        <p:spPr>
          <a:xfrm>
            <a:off x="6172200" y="6324600"/>
            <a:ext cx="457200" cy="533400"/>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hlinkClick r:id="rId11" action="ppaction://hlinksldjump"/>
          </p:cNvPr>
          <p:cNvSpPr/>
          <p:nvPr/>
        </p:nvSpPr>
        <p:spPr>
          <a:xfrm>
            <a:off x="5867400" y="6553200"/>
            <a:ext cx="990600" cy="990600"/>
          </a:xfrm>
          <a:prstGeom prst="ellipse">
            <a:avLst/>
          </a:prstGeom>
          <a:solidFill>
            <a:srgbClr val="F0AD00">
              <a:alpha val="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hlinkClick r:id="rId12" action="ppaction://hlinksldjump"/>
          </p:cNvPr>
          <p:cNvSpPr/>
          <p:nvPr/>
        </p:nvSpPr>
        <p:spPr>
          <a:xfrm>
            <a:off x="4191000" y="7924800"/>
            <a:ext cx="1295400" cy="1219200"/>
          </a:xfrm>
          <a:prstGeom prst="ellipse">
            <a:avLst/>
          </a:prstGeom>
          <a:solidFill>
            <a:srgbClr val="F0AD00">
              <a:alpha val="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par>
                                <p:cTn id="8" presetID="9" presetClass="emph" presetSubtype="0" grpId="0" nodeType="withEffect">
                                  <p:stCondLst>
                                    <p:cond delay="0"/>
                                  </p:stCondLst>
                                  <p:childTnLst>
                                    <p:set>
                                      <p:cBhvr rctx="PPT">
                                        <p:cTn id="9" dur="indefinite"/>
                                        <p:tgtEl>
                                          <p:spTgt spid="14"/>
                                        </p:tgtEl>
                                        <p:attrNameLst>
                                          <p:attrName>style.opacity</p:attrName>
                                        </p:attrNameLst>
                                      </p:cBhvr>
                                      <p:to>
                                        <p:strVal val="0.5"/>
                                      </p:to>
                                    </p:set>
                                    <p:animEffect filter="image" prLst="opacity: 0.5">
                                      <p:cBhvr rctx="IE">
                                        <p:cTn id="10" dur="indefinite"/>
                                        <p:tgtEl>
                                          <p:spTgt spid="14"/>
                                        </p:tgtEl>
                                      </p:cBhvr>
                                    </p:animEffect>
                                  </p:childTnLst>
                                </p:cTn>
                              </p:par>
                            </p:childTnLst>
                          </p:cTn>
                        </p:par>
                        <p:par>
                          <p:cTn id="11" fill="hold">
                            <p:stCondLst>
                              <p:cond delay="500"/>
                            </p:stCondLst>
                            <p:childTnLst>
                              <p:par>
                                <p:cTn id="12" presetID="9" presetClass="emph" presetSubtype="0" grpId="0" nodeType="afterEffect">
                                  <p:stCondLst>
                                    <p:cond delay="0"/>
                                  </p:stCondLst>
                                  <p:childTnLst>
                                    <p:set>
                                      <p:cBhvr rctx="PPT">
                                        <p:cTn id="13" dur="indefinite"/>
                                        <p:tgtEl>
                                          <p:spTgt spid="15"/>
                                        </p:tgtEl>
                                        <p:attrNameLst>
                                          <p:attrName>style.opacity</p:attrName>
                                        </p:attrNameLst>
                                      </p:cBhvr>
                                      <p:to>
                                        <p:strVal val="0.5"/>
                                      </p:to>
                                    </p:set>
                                    <p:animEffect filter="image" prLst="opacity: 0.5">
                                      <p:cBhvr rctx="IE">
                                        <p:cTn id="14" dur="indefinite"/>
                                        <p:tgtEl>
                                          <p:spTgt spid="1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000"/>
                                        <p:tgtEl>
                                          <p:spTgt spid="13"/>
                                        </p:tgtEl>
                                      </p:cBhvr>
                                    </p:animEffect>
                                  </p:childTnLst>
                                </p:cTn>
                              </p:par>
                              <p:par>
                                <p:cTn id="18" presetID="10" presetClass="entr" presetSubtype="0" fill="hold" nodeType="withEffect">
                                  <p:stCondLst>
                                    <p:cond delay="0"/>
                                  </p:stCondLst>
                                  <p:childTnLst>
                                    <p:set>
                                      <p:cBhvr>
                                        <p:cTn id="19" dur="1" fill="hold">
                                          <p:stCondLst>
                                            <p:cond delay="0"/>
                                          </p:stCondLst>
                                        </p:cTn>
                                        <p:tgtEl>
                                          <p:spTgt spid="47105"/>
                                        </p:tgtEl>
                                        <p:attrNameLst>
                                          <p:attrName>style.visibility</p:attrName>
                                        </p:attrNameLst>
                                      </p:cBhvr>
                                      <p:to>
                                        <p:strVal val="visible"/>
                                      </p:to>
                                    </p:set>
                                    <p:animEffect transition="in" filter="fade">
                                      <p:cBhvr>
                                        <p:cTn id="20" dur="2000"/>
                                        <p:tgtEl>
                                          <p:spTgt spid="47105"/>
                                        </p:tgtEl>
                                      </p:cBhvr>
                                    </p:animEffect>
                                  </p:childTnLst>
                                </p:cTn>
                              </p:par>
                            </p:childTnLst>
                          </p:cTn>
                        </p:par>
                        <p:par>
                          <p:cTn id="21" fill="hold">
                            <p:stCondLst>
                              <p:cond delay="2500"/>
                            </p:stCondLst>
                            <p:childTnLst>
                              <p:par>
                                <p:cTn id="22" presetID="8" presetClass="emph" presetSubtype="0" repeatCount="indefinite" fill="hold" grpId="1" nodeType="afterEffect">
                                  <p:stCondLst>
                                    <p:cond delay="0"/>
                                  </p:stCondLst>
                                  <p:childTnLst>
                                    <p:animRot by="21600000">
                                      <p:cBhvr>
                                        <p:cTn id="23" dur="2000" fill="hold"/>
                                        <p:tgtEl>
                                          <p:spTgt spid="13"/>
                                        </p:tgtEl>
                                        <p:attrNameLst>
                                          <p:attrName>r</p:attrName>
                                        </p:attrNameLst>
                                      </p:cBhvr>
                                    </p:animRo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000"/>
                                        <p:tgtEl>
                                          <p:spTgt spid="18"/>
                                        </p:tgtEl>
                                      </p:cBhvr>
                                    </p:animEffect>
                                  </p:childTnLst>
                                </p:cTn>
                              </p:par>
                            </p:childTnLst>
                          </p:cTn>
                        </p:par>
                        <p:par>
                          <p:cTn id="27" fill="hold">
                            <p:stCondLst>
                              <p:cond delay="4500"/>
                            </p:stCondLst>
                            <p:childTnLst>
                              <p:par>
                                <p:cTn id="28" presetID="26" presetClass="emph" presetSubtype="0" repeatCount="indefinite" nodeType="afterEffect">
                                  <p:stCondLst>
                                    <p:cond delay="0"/>
                                  </p:stCondLst>
                                  <p:endCondLst>
                                    <p:cond evt="onNext" delay="0">
                                      <p:tgtEl>
                                        <p:sldTgt/>
                                      </p:tgtEl>
                                    </p:cond>
                                  </p:endCondLst>
                                  <p:childTnLst>
                                    <p:animEffect transition="out" filter="fade">
                                      <p:cBhvr>
                                        <p:cTn id="29" dur="500" tmFilter="0, 0; .2, .5; .8, .5; 1, 0"/>
                                        <p:tgtEl>
                                          <p:spTgt spid="18"/>
                                        </p:tgtEl>
                                      </p:cBhvr>
                                    </p:animEffect>
                                    <p:animScale>
                                      <p:cBhvr>
                                        <p:cTn id="30" dur="250" autoRev="1" fill="hold"/>
                                        <p:tgtEl>
                                          <p:spTgt spid="18"/>
                                        </p:tgtEl>
                                      </p:cBhvr>
                                      <p:by x="105000" y="105000"/>
                                    </p:animScale>
                                  </p:childTnLst>
                                </p:cTn>
                              </p:par>
                            </p:childTnLst>
                          </p:cTn>
                        </p:par>
                        <p:par>
                          <p:cTn id="31" fill="hold">
                            <p:stCondLst>
                              <p:cond delay="5000"/>
                            </p:stCondLst>
                            <p:childTnLst>
                              <p:par>
                                <p:cTn id="32" presetID="42" presetClass="path" presetSubtype="0" accel="50000" decel="50000" fill="hold" grpId="1" nodeType="afterEffect">
                                  <p:stCondLst>
                                    <p:cond delay="0"/>
                                  </p:stCondLst>
                                  <p:childTnLst>
                                    <p:animMotion origin="layout" path="M -3.33333E-6 -3.33333E-6 L -0.15555 0.19584 " pathEditMode="relative" rAng="0" ptsTypes="AA">
                                      <p:cBhvr>
                                        <p:cTn id="33" dur="2000" fill="hold"/>
                                        <p:tgtEl>
                                          <p:spTgt spid="18"/>
                                        </p:tgtEl>
                                        <p:attrNameLst>
                                          <p:attrName>ppt_x</p:attrName>
                                          <p:attrName>ppt_y</p:attrName>
                                        </p:attrNameLst>
                                      </p:cBhvr>
                                      <p:rCtr x="-78" y="9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Graphic spid="10" grpId="0">
        <p:bldAsOne/>
      </p:bldGraphic>
      <p:bldP spid="13" grpId="0" animBg="1"/>
      <p:bldP spid="13" grpId="1" animBg="1"/>
      <p:bldP spid="18" grpId="0" animBg="1"/>
      <p:bldP spid="18"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u-HU" i="1" dirty="0" smtClean="0"/>
              <a:t>I.2. Irányított utak a gráfokban</a:t>
            </a:r>
            <a:endParaRPr lang="en-US" i="1" dirty="0"/>
          </a:p>
        </p:txBody>
      </p:sp>
      <p:sp>
        <p:nvSpPr>
          <p:cNvPr id="3" name="Content Placeholder 2"/>
          <p:cNvSpPr>
            <a:spLocks noGrp="1"/>
          </p:cNvSpPr>
          <p:nvPr>
            <p:ph idx="1"/>
          </p:nvPr>
        </p:nvSpPr>
        <p:spPr>
          <a:xfrm>
            <a:off x="342900" y="1676400"/>
            <a:ext cx="6172200" cy="6034617"/>
          </a:xfrm>
        </p:spPr>
        <p:txBody>
          <a:bodyPr>
            <a:normAutofit/>
          </a:bodyPr>
          <a:lstStyle/>
          <a:p>
            <a:pPr>
              <a:lnSpc>
                <a:spcPct val="150000"/>
              </a:lnSpc>
              <a:buClr>
                <a:srgbClr val="C00000"/>
              </a:buClr>
              <a:buSzPct val="120000"/>
              <a:buFont typeface="Webdings" pitchFamily="18" charset="2"/>
              <a:buChar char=""/>
            </a:pPr>
            <a:r>
              <a:rPr lang="en-US" sz="2400" dirty="0" err="1" smtClean="0">
                <a:hlinkClick r:id="rId3" action="ppaction://hlinksldjump"/>
              </a:rPr>
              <a:t>Gr</a:t>
            </a:r>
            <a:r>
              <a:rPr lang="hu-HU" sz="2400" dirty="0" smtClean="0">
                <a:hlinkClick r:id="rId3" action="ppaction://hlinksldjump"/>
              </a:rPr>
              <a:t>áf fogalma</a:t>
            </a:r>
            <a:endParaRPr lang="hu-HU" sz="2400" dirty="0" smtClean="0"/>
          </a:p>
          <a:p>
            <a:pPr lvl="1">
              <a:lnSpc>
                <a:spcPct val="150000"/>
              </a:lnSpc>
              <a:buClr>
                <a:srgbClr val="C00000"/>
              </a:buClr>
              <a:buSzPct val="120000"/>
              <a:buFont typeface="Wingdings" pitchFamily="2" charset="2"/>
              <a:buChar char="Ø"/>
            </a:pPr>
            <a:r>
              <a:rPr lang="hu-HU" sz="2000" dirty="0" smtClean="0"/>
              <a:t>  </a:t>
            </a:r>
          </a:p>
          <a:p>
            <a:pPr lvl="1">
              <a:lnSpc>
                <a:spcPct val="150000"/>
              </a:lnSpc>
              <a:buClr>
                <a:srgbClr val="C00000"/>
              </a:buClr>
              <a:buSzPct val="120000"/>
              <a:buFont typeface="Wingdings" pitchFamily="2" charset="2"/>
              <a:buChar char="Ø"/>
            </a:pPr>
            <a:endParaRPr lang="hu-HU" sz="2000" dirty="0" smtClean="0"/>
          </a:p>
          <a:p>
            <a:pPr lvl="1">
              <a:lnSpc>
                <a:spcPct val="150000"/>
              </a:lnSpc>
              <a:buClr>
                <a:srgbClr val="C00000"/>
              </a:buClr>
              <a:buSzPct val="120000"/>
              <a:buFont typeface="Wingdings" pitchFamily="2" charset="2"/>
              <a:buChar char="Ø"/>
            </a:pPr>
            <a:r>
              <a:rPr lang="hu-HU" sz="2000" i="1" dirty="0" smtClean="0"/>
              <a:t>  </a:t>
            </a:r>
          </a:p>
          <a:p>
            <a:pPr lvl="1">
              <a:lnSpc>
                <a:spcPct val="150000"/>
              </a:lnSpc>
              <a:buClr>
                <a:srgbClr val="C00000"/>
              </a:buClr>
              <a:buSzPct val="120000"/>
              <a:buFont typeface="Wingdings" pitchFamily="2" charset="2"/>
              <a:buChar char="Ø"/>
            </a:pPr>
            <a:endParaRPr lang="hu-HU" sz="2000" i="1" dirty="0" smtClean="0"/>
          </a:p>
          <a:p>
            <a:pPr lvl="1">
              <a:lnSpc>
                <a:spcPct val="150000"/>
              </a:lnSpc>
              <a:buClr>
                <a:srgbClr val="C00000"/>
              </a:buClr>
              <a:buSzPct val="120000"/>
              <a:buFont typeface="Wingdings" pitchFamily="2" charset="2"/>
              <a:buChar char="Ø"/>
            </a:pPr>
            <a:r>
              <a:rPr lang="hu-HU" sz="2000" dirty="0" smtClean="0"/>
              <a:t> </a:t>
            </a:r>
            <a:endParaRPr lang="en-US" sz="2000" dirty="0"/>
          </a:p>
        </p:txBody>
      </p:sp>
      <p:grpSp>
        <p:nvGrpSpPr>
          <p:cNvPr id="4" name="Group 11"/>
          <p:cNvGrpSpPr/>
          <p:nvPr/>
        </p:nvGrpSpPr>
        <p:grpSpPr>
          <a:xfrm>
            <a:off x="685800" y="2362200"/>
            <a:ext cx="381000" cy="2971800"/>
            <a:chOff x="533400" y="2971800"/>
            <a:chExt cx="381000" cy="2971800"/>
          </a:xfrm>
        </p:grpSpPr>
        <p:cxnSp>
          <p:nvCxnSpPr>
            <p:cNvPr id="5" name="Elbow Connector 4"/>
            <p:cNvCxnSpPr/>
            <p:nvPr/>
          </p:nvCxnSpPr>
          <p:spPr>
            <a:xfrm rot="16200000" flipH="1">
              <a:off x="-76200" y="3581400"/>
              <a:ext cx="1524000" cy="304800"/>
            </a:xfrm>
            <a:prstGeom prst="bentConnector3">
              <a:avLst>
                <a:gd name="adj1" fmla="val 103513"/>
              </a:avLst>
            </a:prstGeom>
          </p:spPr>
          <p:style>
            <a:lnRef idx="1">
              <a:schemeClr val="dk1"/>
            </a:lnRef>
            <a:fillRef idx="0">
              <a:schemeClr val="dk1"/>
            </a:fillRef>
            <a:effectRef idx="0">
              <a:schemeClr val="dk1"/>
            </a:effectRef>
            <a:fontRef idx="minor">
              <a:schemeClr val="tx1"/>
            </a:fontRef>
          </p:style>
        </p:cxnSp>
        <p:cxnSp>
          <p:nvCxnSpPr>
            <p:cNvPr id="7" name="Elbow Connector 6"/>
            <p:cNvCxnSpPr/>
            <p:nvPr/>
          </p:nvCxnSpPr>
          <p:spPr>
            <a:xfrm rot="16200000" flipH="1">
              <a:off x="38100" y="5067300"/>
              <a:ext cx="1524000" cy="228600"/>
            </a:xfrm>
            <a:prstGeom prst="bentConnector3">
              <a:avLst>
                <a:gd name="adj1" fmla="val 101892"/>
              </a:avLst>
            </a:prstGeom>
          </p:spPr>
          <p:style>
            <a:lnRef idx="1">
              <a:schemeClr val="dk1"/>
            </a:lnRef>
            <a:fillRef idx="0">
              <a:schemeClr val="dk1"/>
            </a:fillRef>
            <a:effectRef idx="0">
              <a:schemeClr val="dk1"/>
            </a:effectRef>
            <a:fontRef idx="minor">
              <a:schemeClr val="tx1"/>
            </a:fontRef>
          </p:style>
        </p:cxnSp>
      </p:grpSp>
      <p:sp>
        <p:nvSpPr>
          <p:cNvPr id="14" name="Rectangle 13">
            <a:hlinkClick r:id="" action="ppaction://customshow?id=1"/>
          </p:cNvPr>
          <p:cNvSpPr/>
          <p:nvPr/>
        </p:nvSpPr>
        <p:spPr>
          <a:xfrm>
            <a:off x="1219200" y="2209800"/>
            <a:ext cx="4953000" cy="990600"/>
          </a:xfrm>
          <a:prstGeom prst="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n-US" sz="2000" dirty="0" smtClean="0"/>
              <a:t>F</a:t>
            </a:r>
            <a:r>
              <a:rPr lang="hu-HU" sz="2000" dirty="0" smtClean="0"/>
              <a:t>eladatok, melyeket, mint a gráfban lévő irányított utak problémájaként oldanak meg</a:t>
            </a:r>
          </a:p>
        </p:txBody>
      </p:sp>
      <p:sp>
        <p:nvSpPr>
          <p:cNvPr id="15" name="Rectangle 14">
            <a:hlinkClick r:id="" action="ppaction://customshow?id=2"/>
          </p:cNvPr>
          <p:cNvSpPr/>
          <p:nvPr/>
        </p:nvSpPr>
        <p:spPr>
          <a:xfrm>
            <a:off x="1219200" y="3352800"/>
            <a:ext cx="4953000" cy="9144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hu-HU" sz="2000" i="1" dirty="0" smtClean="0"/>
              <a:t>A felvethető problémák, melyek a gráfokban lévő irányított utakkal kapcsolatosak</a:t>
            </a:r>
          </a:p>
        </p:txBody>
      </p:sp>
      <p:sp>
        <p:nvSpPr>
          <p:cNvPr id="16" name="Rectangle 15"/>
          <p:cNvSpPr/>
          <p:nvPr/>
        </p:nvSpPr>
        <p:spPr>
          <a:xfrm>
            <a:off x="1219200" y="4419600"/>
            <a:ext cx="4953000" cy="990600"/>
          </a:xfrm>
          <a:prstGeom prst="rect">
            <a:avLst/>
          </a:prstGeom>
          <a:ln>
            <a:solidFill>
              <a:srgbClr val="8A6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hu-HU" sz="2000" dirty="0" smtClean="0"/>
              <a:t>Az irányított utak halmazának az optimalizálása</a:t>
            </a:r>
            <a:endParaRPr lang="en-US" sz="2000" dirty="0" smtClean="0"/>
          </a:p>
        </p:txBody>
      </p:sp>
      <p:graphicFrame>
        <p:nvGraphicFramePr>
          <p:cNvPr id="10" name="Diagram 9"/>
          <p:cNvGraphicFramePr/>
          <p:nvPr/>
        </p:nvGraphicFramePr>
        <p:xfrm>
          <a:off x="2133600" y="5105400"/>
          <a:ext cx="5257800" cy="4038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7106" name="Rectangle 2"/>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7105" name="Object 1"/>
          <p:cNvGraphicFramePr>
            <a:graphicFrameLocks noChangeAspect="1"/>
          </p:cNvGraphicFramePr>
          <p:nvPr/>
        </p:nvGraphicFramePr>
        <p:xfrm>
          <a:off x="4236309" y="6934200"/>
          <a:ext cx="1326291" cy="533400"/>
        </p:xfrm>
        <a:graphic>
          <a:graphicData uri="http://schemas.openxmlformats.org/presentationml/2006/ole">
            <p:oleObj spid="_x0000_s58370" name="Equation" r:id="rId9" imgW="875920" imgH="355446" progId="Equation.3">
              <p:embed/>
            </p:oleObj>
          </a:graphicData>
        </a:graphic>
      </p:graphicFrame>
      <p:sp>
        <p:nvSpPr>
          <p:cNvPr id="13" name="Oval 12">
            <a:hlinkClick r:id="rId10" action="ppaction://hlinksldjump"/>
          </p:cNvPr>
          <p:cNvSpPr/>
          <p:nvPr/>
        </p:nvSpPr>
        <p:spPr>
          <a:xfrm>
            <a:off x="3810000" y="6096000"/>
            <a:ext cx="2057400" cy="1905000"/>
          </a:xfrm>
          <a:prstGeom prst="ellipse">
            <a:avLst/>
          </a:prstGeom>
          <a:solidFill>
            <a:srgbClr val="FFFFFF">
              <a:alpha val="0"/>
            </a:srgbClr>
          </a:solidFill>
          <a:ln w="571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Explosion 1 17"/>
          <p:cNvSpPr/>
          <p:nvPr/>
        </p:nvSpPr>
        <p:spPr>
          <a:xfrm>
            <a:off x="5181600" y="8153400"/>
            <a:ext cx="457200" cy="533400"/>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hlinkClick r:id="rId11" action="ppaction://hlinksldjump"/>
          </p:cNvPr>
          <p:cNvSpPr/>
          <p:nvPr/>
        </p:nvSpPr>
        <p:spPr>
          <a:xfrm>
            <a:off x="2743200" y="6553200"/>
            <a:ext cx="1143000" cy="1066800"/>
          </a:xfrm>
          <a:prstGeom prst="ellipse">
            <a:avLst/>
          </a:prstGeom>
          <a:solidFill>
            <a:srgbClr val="F0AD00">
              <a:alpha val="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hlinkClick r:id="rId12" action="ppaction://hlinksldjump"/>
          </p:cNvPr>
          <p:cNvSpPr/>
          <p:nvPr/>
        </p:nvSpPr>
        <p:spPr>
          <a:xfrm>
            <a:off x="5867400" y="6629400"/>
            <a:ext cx="990600" cy="914400"/>
          </a:xfrm>
          <a:prstGeom prst="ellipse">
            <a:avLst/>
          </a:prstGeom>
          <a:solidFill>
            <a:srgbClr val="F0AD00">
              <a:alpha val="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par>
                                <p:cTn id="8" presetID="9" presetClass="emph" presetSubtype="0" grpId="0" nodeType="withEffect">
                                  <p:stCondLst>
                                    <p:cond delay="0"/>
                                  </p:stCondLst>
                                  <p:childTnLst>
                                    <p:set>
                                      <p:cBhvr rctx="PPT">
                                        <p:cTn id="9" dur="indefinite"/>
                                        <p:tgtEl>
                                          <p:spTgt spid="14"/>
                                        </p:tgtEl>
                                        <p:attrNameLst>
                                          <p:attrName>style.opacity</p:attrName>
                                        </p:attrNameLst>
                                      </p:cBhvr>
                                      <p:to>
                                        <p:strVal val="0.5"/>
                                      </p:to>
                                    </p:set>
                                    <p:animEffect filter="image" prLst="opacity: 0.5">
                                      <p:cBhvr rctx="IE">
                                        <p:cTn id="10" dur="indefinite"/>
                                        <p:tgtEl>
                                          <p:spTgt spid="14"/>
                                        </p:tgtEl>
                                      </p:cBhvr>
                                    </p:animEffect>
                                  </p:childTnLst>
                                </p:cTn>
                              </p:par>
                            </p:childTnLst>
                          </p:cTn>
                        </p:par>
                        <p:par>
                          <p:cTn id="11" fill="hold">
                            <p:stCondLst>
                              <p:cond delay="500"/>
                            </p:stCondLst>
                            <p:childTnLst>
                              <p:par>
                                <p:cTn id="12" presetID="9" presetClass="emph" presetSubtype="0" grpId="0" nodeType="afterEffect">
                                  <p:stCondLst>
                                    <p:cond delay="0"/>
                                  </p:stCondLst>
                                  <p:childTnLst>
                                    <p:set>
                                      <p:cBhvr rctx="PPT">
                                        <p:cTn id="13" dur="indefinite"/>
                                        <p:tgtEl>
                                          <p:spTgt spid="15"/>
                                        </p:tgtEl>
                                        <p:attrNameLst>
                                          <p:attrName>style.opacity</p:attrName>
                                        </p:attrNameLst>
                                      </p:cBhvr>
                                      <p:to>
                                        <p:strVal val="0.5"/>
                                      </p:to>
                                    </p:set>
                                    <p:animEffect filter="image" prLst="opacity: 0.5">
                                      <p:cBhvr rctx="IE">
                                        <p:cTn id="14" dur="indefinite"/>
                                        <p:tgtEl>
                                          <p:spTgt spid="1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000"/>
                                        <p:tgtEl>
                                          <p:spTgt spid="13"/>
                                        </p:tgtEl>
                                      </p:cBhvr>
                                    </p:animEffect>
                                  </p:childTnLst>
                                </p:cTn>
                              </p:par>
                              <p:par>
                                <p:cTn id="18" presetID="10" presetClass="entr" presetSubtype="0" fill="hold" nodeType="withEffect">
                                  <p:stCondLst>
                                    <p:cond delay="0"/>
                                  </p:stCondLst>
                                  <p:childTnLst>
                                    <p:set>
                                      <p:cBhvr>
                                        <p:cTn id="19" dur="1" fill="hold">
                                          <p:stCondLst>
                                            <p:cond delay="0"/>
                                          </p:stCondLst>
                                        </p:cTn>
                                        <p:tgtEl>
                                          <p:spTgt spid="47105"/>
                                        </p:tgtEl>
                                        <p:attrNameLst>
                                          <p:attrName>style.visibility</p:attrName>
                                        </p:attrNameLst>
                                      </p:cBhvr>
                                      <p:to>
                                        <p:strVal val="visible"/>
                                      </p:to>
                                    </p:set>
                                    <p:animEffect transition="in" filter="fade">
                                      <p:cBhvr>
                                        <p:cTn id="20" dur="2000"/>
                                        <p:tgtEl>
                                          <p:spTgt spid="47105"/>
                                        </p:tgtEl>
                                      </p:cBhvr>
                                    </p:animEffect>
                                  </p:childTnLst>
                                </p:cTn>
                              </p:par>
                            </p:childTnLst>
                          </p:cTn>
                        </p:par>
                        <p:par>
                          <p:cTn id="21" fill="hold">
                            <p:stCondLst>
                              <p:cond delay="2500"/>
                            </p:stCondLst>
                            <p:childTnLst>
                              <p:par>
                                <p:cTn id="22" presetID="8" presetClass="emph" presetSubtype="0" repeatCount="indefinite" fill="hold" grpId="1" nodeType="afterEffect">
                                  <p:stCondLst>
                                    <p:cond delay="0"/>
                                  </p:stCondLst>
                                  <p:childTnLst>
                                    <p:animRot by="21600000">
                                      <p:cBhvr>
                                        <p:cTn id="23" dur="2000" fill="hold"/>
                                        <p:tgtEl>
                                          <p:spTgt spid="13"/>
                                        </p:tgtEl>
                                        <p:attrNameLst>
                                          <p:attrName>r</p:attrName>
                                        </p:attrNameLst>
                                      </p:cBhvr>
                                    </p:animRo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000"/>
                                        <p:tgtEl>
                                          <p:spTgt spid="18"/>
                                        </p:tgtEl>
                                      </p:cBhvr>
                                    </p:animEffect>
                                  </p:childTnLst>
                                </p:cTn>
                              </p:par>
                            </p:childTnLst>
                          </p:cTn>
                        </p:par>
                        <p:par>
                          <p:cTn id="27" fill="hold">
                            <p:stCondLst>
                              <p:cond delay="4500"/>
                            </p:stCondLst>
                            <p:childTnLst>
                              <p:par>
                                <p:cTn id="28" presetID="26" presetClass="emph" presetSubtype="0" repeatCount="indefinite" nodeType="afterEffect">
                                  <p:stCondLst>
                                    <p:cond delay="0"/>
                                  </p:stCondLst>
                                  <p:endCondLst>
                                    <p:cond evt="onNext" delay="0">
                                      <p:tgtEl>
                                        <p:sldTgt/>
                                      </p:tgtEl>
                                    </p:cond>
                                  </p:endCondLst>
                                  <p:childTnLst>
                                    <p:animEffect transition="out" filter="fade">
                                      <p:cBhvr>
                                        <p:cTn id="29" dur="500" tmFilter="0, 0; .2, .5; .8, .5; 1, 0"/>
                                        <p:tgtEl>
                                          <p:spTgt spid="18"/>
                                        </p:tgtEl>
                                      </p:cBhvr>
                                    </p:animEffect>
                                    <p:animScale>
                                      <p:cBhvr>
                                        <p:cTn id="30" dur="250" autoRev="1" fill="hold"/>
                                        <p:tgtEl>
                                          <p:spTgt spid="18"/>
                                        </p:tgtEl>
                                      </p:cBhvr>
                                      <p:by x="105000" y="105000"/>
                                    </p:animScale>
                                  </p:childTnLst>
                                </p:cTn>
                              </p:par>
                            </p:childTnLst>
                          </p:cTn>
                        </p:par>
                        <p:par>
                          <p:cTn id="31" fill="hold">
                            <p:stCondLst>
                              <p:cond delay="5000"/>
                            </p:stCondLst>
                            <p:childTnLst>
                              <p:par>
                                <p:cTn id="32" presetID="42" presetClass="path" presetSubtype="0" accel="50000" decel="50000" fill="hold" grpId="1" nodeType="afterEffect">
                                  <p:stCondLst>
                                    <p:cond delay="0"/>
                                  </p:stCondLst>
                                  <p:childTnLst>
                                    <p:animMotion origin="layout" path="M 1.11111E-6 3.33333E-6 L -0.28889 -0.1 " pathEditMode="relative" rAng="0" ptsTypes="AA">
                                      <p:cBhvr>
                                        <p:cTn id="33" dur="2000" fill="hold"/>
                                        <p:tgtEl>
                                          <p:spTgt spid="18"/>
                                        </p:tgtEl>
                                        <p:attrNameLst>
                                          <p:attrName>ppt_x</p:attrName>
                                          <p:attrName>ppt_y</p:attrName>
                                        </p:attrNameLst>
                                      </p:cBhvr>
                                      <p:rCtr x="-144" y="-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Graphic spid="10" grpId="0">
        <p:bldAsOne/>
      </p:bldGraphic>
      <p:bldP spid="13" grpId="0" animBg="1"/>
      <p:bldP spid="13" grpId="1" animBg="1"/>
      <p:bldP spid="18" grpId="0" animBg="1"/>
      <p:bldP spid="18"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414" name="Group 22"/>
          <p:cNvGrpSpPr>
            <a:grpSpLocks noChangeAspect="1"/>
          </p:cNvGrpSpPr>
          <p:nvPr/>
        </p:nvGrpSpPr>
        <p:grpSpPr bwMode="auto">
          <a:xfrm>
            <a:off x="228600" y="5560142"/>
            <a:ext cx="6221505" cy="3411794"/>
            <a:chOff x="2439" y="7886"/>
            <a:chExt cx="4058" cy="2225"/>
          </a:xfrm>
        </p:grpSpPr>
        <p:sp>
          <p:nvSpPr>
            <p:cNvPr id="59428" name="AutoShape 36"/>
            <p:cNvSpPr>
              <a:spLocks noChangeAspect="1" noChangeArrowheads="1" noTextEdit="1"/>
            </p:cNvSpPr>
            <p:nvPr/>
          </p:nvSpPr>
          <p:spPr bwMode="auto">
            <a:xfrm>
              <a:off x="2439" y="7886"/>
              <a:ext cx="4058" cy="2225"/>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9427" name="Line 35"/>
            <p:cNvSpPr>
              <a:spLocks noChangeShapeType="1"/>
            </p:cNvSpPr>
            <p:nvPr/>
          </p:nvSpPr>
          <p:spPr bwMode="auto">
            <a:xfrm>
              <a:off x="3224" y="8671"/>
              <a:ext cx="262" cy="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59426" name="Line 34"/>
            <p:cNvSpPr>
              <a:spLocks noChangeShapeType="1"/>
            </p:cNvSpPr>
            <p:nvPr/>
          </p:nvSpPr>
          <p:spPr bwMode="auto">
            <a:xfrm flipV="1">
              <a:off x="5188" y="8410"/>
              <a:ext cx="262" cy="1"/>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59425" name="Line 33"/>
            <p:cNvSpPr>
              <a:spLocks noChangeShapeType="1"/>
            </p:cNvSpPr>
            <p:nvPr/>
          </p:nvSpPr>
          <p:spPr bwMode="auto">
            <a:xfrm>
              <a:off x="4534" y="9326"/>
              <a:ext cx="130" cy="262"/>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59424" name="Line 32"/>
            <p:cNvSpPr>
              <a:spLocks noChangeShapeType="1"/>
            </p:cNvSpPr>
            <p:nvPr/>
          </p:nvSpPr>
          <p:spPr bwMode="auto">
            <a:xfrm flipV="1">
              <a:off x="4141" y="8933"/>
              <a:ext cx="131" cy="262"/>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grpSp>
          <p:nvGrpSpPr>
            <p:cNvPr id="59415" name="Group 23"/>
            <p:cNvGrpSpPr>
              <a:grpSpLocks/>
            </p:cNvGrpSpPr>
            <p:nvPr/>
          </p:nvGrpSpPr>
          <p:grpSpPr bwMode="auto">
            <a:xfrm>
              <a:off x="2832" y="8388"/>
              <a:ext cx="3403" cy="1571"/>
              <a:chOff x="2832" y="8388"/>
              <a:chExt cx="3403" cy="1571"/>
            </a:xfrm>
          </p:grpSpPr>
          <p:sp>
            <p:nvSpPr>
              <p:cNvPr id="59423" name="Oval 31"/>
              <p:cNvSpPr>
                <a:spLocks noChangeArrowheads="1"/>
              </p:cNvSpPr>
              <p:nvPr/>
            </p:nvSpPr>
            <p:spPr bwMode="auto">
              <a:xfrm>
                <a:off x="2832" y="9195"/>
                <a:ext cx="392" cy="393"/>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hu-HU" sz="12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i</a:t>
                </a:r>
                <a:endParaRPr kumimoji="0" lang="hu-HU" sz="1800" b="0" i="0" u="none" strike="noStrike" cap="none" normalizeH="0" baseline="0" smtClean="0">
                  <a:ln>
                    <a:noFill/>
                  </a:ln>
                  <a:solidFill>
                    <a:schemeClr val="tx1"/>
                  </a:solidFill>
                  <a:effectLst/>
                  <a:latin typeface="Arial" pitchFamily="34" charset="0"/>
                  <a:cs typeface="Arial" pitchFamily="34" charset="0"/>
                </a:endParaRPr>
              </a:p>
            </p:txBody>
          </p:sp>
          <p:sp>
            <p:nvSpPr>
              <p:cNvPr id="59422" name="Oval 30"/>
              <p:cNvSpPr>
                <a:spLocks noChangeArrowheads="1"/>
              </p:cNvSpPr>
              <p:nvPr/>
            </p:nvSpPr>
            <p:spPr bwMode="auto">
              <a:xfrm>
                <a:off x="4272" y="8671"/>
                <a:ext cx="392" cy="393"/>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hu-HU" sz="12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k</a:t>
                </a:r>
                <a:endParaRPr kumimoji="0" lang="hu-HU" sz="1800" b="0" i="0" u="none" strike="noStrike" cap="none" normalizeH="0" baseline="0" smtClean="0">
                  <a:ln>
                    <a:noFill/>
                  </a:ln>
                  <a:solidFill>
                    <a:schemeClr val="tx1"/>
                  </a:solidFill>
                  <a:effectLst/>
                  <a:latin typeface="Arial" pitchFamily="34" charset="0"/>
                  <a:cs typeface="Arial" pitchFamily="34" charset="0"/>
                </a:endParaRPr>
              </a:p>
            </p:txBody>
          </p:sp>
          <p:sp>
            <p:nvSpPr>
              <p:cNvPr id="59421" name="Oval 29"/>
              <p:cNvSpPr>
                <a:spLocks noChangeArrowheads="1"/>
              </p:cNvSpPr>
              <p:nvPr/>
            </p:nvSpPr>
            <p:spPr bwMode="auto">
              <a:xfrm>
                <a:off x="5843" y="9064"/>
                <a:ext cx="392" cy="393"/>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hu-HU" sz="12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j</a:t>
                </a:r>
                <a:endParaRPr kumimoji="0" lang="hu-HU" sz="1800" b="0" i="0" u="none" strike="noStrike" cap="none" normalizeH="0" baseline="0" smtClean="0">
                  <a:ln>
                    <a:noFill/>
                  </a:ln>
                  <a:solidFill>
                    <a:schemeClr val="tx1"/>
                  </a:solidFill>
                  <a:effectLst/>
                  <a:latin typeface="Arial" pitchFamily="34" charset="0"/>
                  <a:cs typeface="Arial" pitchFamily="34" charset="0"/>
                </a:endParaRPr>
              </a:p>
            </p:txBody>
          </p:sp>
          <p:sp>
            <p:nvSpPr>
              <p:cNvPr id="59420" name="Freeform 28"/>
              <p:cNvSpPr>
                <a:spLocks/>
              </p:cNvSpPr>
              <p:nvPr/>
            </p:nvSpPr>
            <p:spPr bwMode="auto">
              <a:xfrm>
                <a:off x="2963" y="8606"/>
                <a:ext cx="1309" cy="589"/>
              </a:xfrm>
              <a:custGeom>
                <a:avLst/>
                <a:gdLst/>
                <a:ahLst/>
                <a:cxnLst>
                  <a:cxn ang="0">
                    <a:pos x="0" y="810"/>
                  </a:cxn>
                  <a:cxn ang="0">
                    <a:pos x="360" y="90"/>
                  </a:cxn>
                  <a:cxn ang="0">
                    <a:pos x="1800" y="270"/>
                  </a:cxn>
                </a:cxnLst>
                <a:rect l="0" t="0" r="r" b="b"/>
                <a:pathLst>
                  <a:path w="1800" h="810">
                    <a:moveTo>
                      <a:pt x="0" y="810"/>
                    </a:moveTo>
                    <a:cubicBezTo>
                      <a:pt x="30" y="495"/>
                      <a:pt x="60" y="180"/>
                      <a:pt x="360" y="90"/>
                    </a:cubicBezTo>
                    <a:cubicBezTo>
                      <a:pt x="660" y="0"/>
                      <a:pt x="1560" y="240"/>
                      <a:pt x="1800" y="270"/>
                    </a:cubicBez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419" name="Freeform 27"/>
              <p:cNvSpPr>
                <a:spLocks/>
              </p:cNvSpPr>
              <p:nvPr/>
            </p:nvSpPr>
            <p:spPr bwMode="auto">
              <a:xfrm>
                <a:off x="4664" y="8388"/>
                <a:ext cx="1440" cy="676"/>
              </a:xfrm>
              <a:custGeom>
                <a:avLst/>
                <a:gdLst/>
                <a:ahLst/>
                <a:cxnLst>
                  <a:cxn ang="0">
                    <a:pos x="0" y="750"/>
                  </a:cxn>
                  <a:cxn ang="0">
                    <a:pos x="900" y="30"/>
                  </a:cxn>
                  <a:cxn ang="0">
                    <a:pos x="1980" y="930"/>
                  </a:cxn>
                </a:cxnLst>
                <a:rect l="0" t="0" r="r" b="b"/>
                <a:pathLst>
                  <a:path w="1980" h="930">
                    <a:moveTo>
                      <a:pt x="0" y="750"/>
                    </a:moveTo>
                    <a:cubicBezTo>
                      <a:pt x="285" y="375"/>
                      <a:pt x="570" y="0"/>
                      <a:pt x="900" y="30"/>
                    </a:cubicBezTo>
                    <a:cubicBezTo>
                      <a:pt x="1230" y="60"/>
                      <a:pt x="1605" y="495"/>
                      <a:pt x="1980" y="930"/>
                    </a:cubicBez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418" name="Freeform 26"/>
              <p:cNvSpPr>
                <a:spLocks/>
              </p:cNvSpPr>
              <p:nvPr/>
            </p:nvSpPr>
            <p:spPr bwMode="auto">
              <a:xfrm>
                <a:off x="3944" y="8933"/>
                <a:ext cx="786" cy="1026"/>
              </a:xfrm>
              <a:custGeom>
                <a:avLst/>
                <a:gdLst/>
                <a:ahLst/>
                <a:cxnLst>
                  <a:cxn ang="0">
                    <a:pos x="450" y="0"/>
                  </a:cxn>
                  <a:cxn ang="0">
                    <a:pos x="90" y="1080"/>
                  </a:cxn>
                  <a:cxn ang="0">
                    <a:pos x="990" y="1260"/>
                  </a:cxn>
                  <a:cxn ang="0">
                    <a:pos x="630" y="180"/>
                  </a:cxn>
                </a:cxnLst>
                <a:rect l="0" t="0" r="r" b="b"/>
                <a:pathLst>
                  <a:path w="1080" h="1410">
                    <a:moveTo>
                      <a:pt x="450" y="0"/>
                    </a:moveTo>
                    <a:cubicBezTo>
                      <a:pt x="225" y="435"/>
                      <a:pt x="0" y="870"/>
                      <a:pt x="90" y="1080"/>
                    </a:cubicBezTo>
                    <a:cubicBezTo>
                      <a:pt x="180" y="1290"/>
                      <a:pt x="900" y="1410"/>
                      <a:pt x="990" y="1260"/>
                    </a:cubicBezTo>
                    <a:cubicBezTo>
                      <a:pt x="1080" y="1110"/>
                      <a:pt x="855" y="645"/>
                      <a:pt x="630" y="180"/>
                    </a:cubicBez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416" name="Text Box 24"/>
              <p:cNvSpPr txBox="1">
                <a:spLocks noChangeArrowheads="1"/>
              </p:cNvSpPr>
              <p:nvPr/>
            </p:nvSpPr>
            <p:spPr bwMode="auto">
              <a:xfrm>
                <a:off x="4664" y="9421"/>
                <a:ext cx="384" cy="312"/>
              </a:xfrm>
              <a:prstGeom prst="rect">
                <a:avLst/>
              </a:prstGeom>
              <a:solidFill>
                <a:srgbClr val="FFFFFF"/>
              </a:solidFill>
              <a:ln w="9525">
                <a:noFill/>
                <a:miter lim="800000"/>
                <a:headEnd/>
                <a:tailEnd/>
              </a:ln>
            </p:spPr>
            <p:txBody>
              <a:bodyPr vert="horz" wrap="none" lIns="91440" tIns="45720" rIns="91440" bIns="45720" numCol="1" anchor="t" anchorCtr="0" compatLnSpc="1">
                <a:prstTxWarp prst="textNoShape">
                  <a:avLst/>
                </a:prstTxWarp>
                <a:spAutoFit/>
              </a:bodyPr>
              <a:lstStyle/>
              <a:p>
                <a:endParaRPr lang="en-US"/>
              </a:p>
            </p:txBody>
          </p:sp>
        </p:grpSp>
      </p:grpSp>
      <p:sp>
        <p:nvSpPr>
          <p:cNvPr id="2" name="Title 1"/>
          <p:cNvSpPr>
            <a:spLocks noGrp="1"/>
          </p:cNvSpPr>
          <p:nvPr>
            <p:ph type="title"/>
          </p:nvPr>
        </p:nvSpPr>
        <p:spPr>
          <a:xfrm>
            <a:off x="342900" y="152400"/>
            <a:ext cx="6172200" cy="2209800"/>
          </a:xfrm>
        </p:spPr>
        <p:txBody>
          <a:bodyPr>
            <a:normAutofit fontScale="90000"/>
          </a:bodyPr>
          <a:lstStyle/>
          <a:p>
            <a:r>
              <a:rPr lang="en-US" i="1" dirty="0" smtClean="0"/>
              <a:t>1.2.1. </a:t>
            </a:r>
            <a:r>
              <a:rPr lang="hu-HU" i="1" dirty="0" smtClean="0"/>
              <a:t>Irányított utak optimalizálása az</a:t>
            </a:r>
            <a:r>
              <a:rPr lang="en-US" i="1" dirty="0" smtClean="0"/>
              <a:t/>
            </a:r>
            <a:br>
              <a:rPr lang="en-US" i="1" dirty="0" smtClean="0"/>
            </a:br>
            <a:r>
              <a:rPr lang="en-US" i="1" dirty="0" smtClean="0"/>
              <a:t/>
            </a:r>
            <a:br>
              <a:rPr lang="en-US" i="1" dirty="0" smtClean="0"/>
            </a:br>
            <a:r>
              <a:rPr lang="hu-HU" i="1" dirty="0" smtClean="0"/>
              <a:t>hipotézisben </a:t>
            </a:r>
            <a:endParaRPr lang="en-US" i="1" dirty="0"/>
          </a:p>
        </p:txBody>
      </p:sp>
      <p:sp>
        <p:nvSpPr>
          <p:cNvPr id="3" name="Content Placeholder 2"/>
          <p:cNvSpPr>
            <a:spLocks noGrp="1"/>
          </p:cNvSpPr>
          <p:nvPr>
            <p:ph idx="1"/>
          </p:nvPr>
        </p:nvSpPr>
        <p:spPr>
          <a:xfrm>
            <a:off x="342900" y="2880783"/>
            <a:ext cx="6172200" cy="6034617"/>
          </a:xfrm>
        </p:spPr>
        <p:txBody>
          <a:bodyPr>
            <a:normAutofit/>
          </a:bodyPr>
          <a:lstStyle/>
          <a:p>
            <a:pPr>
              <a:lnSpc>
                <a:spcPct val="150000"/>
              </a:lnSpc>
            </a:pPr>
            <a:r>
              <a:rPr lang="hu-HU" sz="2400" dirty="0" smtClean="0"/>
              <a:t>Annak a feltétele, hogy az i csúcsból egy j csúcsba létezik véges, minimális értékű irányított út, az az, hogy ha a létező irányított utak között van legalább egy   irányított út, mely tartalmazza a  irányított kört, akkor </a:t>
            </a:r>
            <a:r>
              <a:rPr lang="en-US" sz="2400" dirty="0" smtClean="0"/>
              <a:t>               </a:t>
            </a:r>
            <a:r>
              <a:rPr lang="hu-HU" sz="2400" dirty="0" smtClean="0"/>
              <a:t>legyen.</a:t>
            </a:r>
            <a:endParaRPr lang="en-US" sz="2400" dirty="0"/>
          </a:p>
        </p:txBody>
      </p:sp>
      <p:sp>
        <p:nvSpPr>
          <p:cNvPr id="59394" name="Rectangle 2"/>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9393" name="Object 1"/>
          <p:cNvGraphicFramePr>
            <a:graphicFrameLocks noChangeAspect="1"/>
          </p:cNvGraphicFramePr>
          <p:nvPr/>
        </p:nvGraphicFramePr>
        <p:xfrm>
          <a:off x="2286000" y="1096618"/>
          <a:ext cx="2388972" cy="960782"/>
        </p:xfrm>
        <a:graphic>
          <a:graphicData uri="http://schemas.openxmlformats.org/presentationml/2006/ole">
            <p:oleObj spid="_x0000_s59393" name="Equation" r:id="rId3" imgW="875920" imgH="355446" progId="Equation.3">
              <p:embed/>
            </p:oleObj>
          </a:graphicData>
        </a:graphic>
      </p:graphicFrame>
      <p:graphicFrame>
        <p:nvGraphicFramePr>
          <p:cNvPr id="59397" name="Object 5"/>
          <p:cNvGraphicFramePr>
            <a:graphicFrameLocks noChangeAspect="1"/>
          </p:cNvGraphicFramePr>
          <p:nvPr/>
        </p:nvGraphicFramePr>
        <p:xfrm>
          <a:off x="3733800" y="8229600"/>
          <a:ext cx="381000" cy="381000"/>
        </p:xfrm>
        <a:graphic>
          <a:graphicData uri="http://schemas.openxmlformats.org/presentationml/2006/ole">
            <p:oleObj spid="_x0000_s59397" name="Equation" r:id="rId4" imgW="152334" imgH="139639" progId="Equation.3">
              <p:embed/>
            </p:oleObj>
          </a:graphicData>
        </a:graphic>
      </p:graphicFrame>
      <p:sp>
        <p:nvSpPr>
          <p:cNvPr id="59409" name="Rectangle 17"/>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9413" name="Rectangle 21"/>
          <p:cNvSpPr>
            <a:spLocks noChangeArrowheads="1"/>
          </p:cNvSpPr>
          <p:nvPr/>
        </p:nvSpPr>
        <p:spPr bwMode="auto">
          <a:xfrm>
            <a:off x="0" y="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9429" name="Rectangle 37"/>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9433" name="Rectangle 41"/>
          <p:cNvSpPr>
            <a:spLocks noChangeArrowheads="1"/>
          </p:cNvSpPr>
          <p:nvPr/>
        </p:nvSpPr>
        <p:spPr bwMode="auto">
          <a:xfrm>
            <a:off x="0" y="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9435" name="Rectangle 43"/>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9434" name="Object 42"/>
          <p:cNvGraphicFramePr>
            <a:graphicFrameLocks noChangeAspect="1"/>
          </p:cNvGraphicFramePr>
          <p:nvPr/>
        </p:nvGraphicFramePr>
        <p:xfrm>
          <a:off x="5181600" y="5334000"/>
          <a:ext cx="533400" cy="304800"/>
        </p:xfrm>
        <a:graphic>
          <a:graphicData uri="http://schemas.openxmlformats.org/presentationml/2006/ole">
            <p:oleObj spid="_x0000_s59434" name="Equation" r:id="rId5" imgW="152334" imgH="139639" progId="Equation.3">
              <p:embed/>
            </p:oleObj>
          </a:graphicData>
        </a:graphic>
      </p:graphicFrame>
      <p:sp>
        <p:nvSpPr>
          <p:cNvPr id="59437" name="Rectangle 45"/>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9436" name="Object 44"/>
          <p:cNvGraphicFramePr>
            <a:graphicFrameLocks noChangeAspect="1"/>
          </p:cNvGraphicFramePr>
          <p:nvPr/>
        </p:nvGraphicFramePr>
        <p:xfrm>
          <a:off x="3668713" y="5791200"/>
          <a:ext cx="968375" cy="457200"/>
        </p:xfrm>
        <a:graphic>
          <a:graphicData uri="http://schemas.openxmlformats.org/presentationml/2006/ole">
            <p:oleObj spid="_x0000_s59436" name="Equation" r:id="rId6" imgW="533160" imgH="203040" progId="Equation.3">
              <p:embed/>
            </p:oleObj>
          </a:graphicData>
        </a:graphic>
      </p:graphicFrame>
      <p:sp>
        <p:nvSpPr>
          <p:cNvPr id="44" name="Rectangular Callout 43"/>
          <p:cNvSpPr/>
          <p:nvPr/>
        </p:nvSpPr>
        <p:spPr>
          <a:xfrm>
            <a:off x="228600" y="2590800"/>
            <a:ext cx="6324600" cy="3581400"/>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Picture 44" descr="lo.PNG"/>
          <p:cNvPicPr>
            <a:picLocks noChangeAspect="1"/>
          </p:cNvPicPr>
          <p:nvPr/>
        </p:nvPicPr>
        <p:blipFill>
          <a:blip r:embed="rId7" cstate="print"/>
          <a:srcRect r="3554"/>
          <a:stretch>
            <a:fillRect/>
          </a:stretch>
        </p:blipFill>
        <p:spPr>
          <a:xfrm>
            <a:off x="304800" y="3505200"/>
            <a:ext cx="6203370" cy="1371600"/>
          </a:xfrm>
          <a:prstGeom prst="rect">
            <a:avLst/>
          </a:prstGeom>
        </p:spPr>
      </p:pic>
      <p:sp>
        <p:nvSpPr>
          <p:cNvPr id="46" name="Rectangle 45"/>
          <p:cNvSpPr/>
          <p:nvPr/>
        </p:nvSpPr>
        <p:spPr>
          <a:xfrm>
            <a:off x="6096000" y="2743200"/>
            <a:ext cx="304800"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x</a:t>
            </a:r>
            <a:endParaRPr lang="en-US" b="1" dirty="0">
              <a:solidFill>
                <a:srgbClr val="FF0000"/>
              </a:solidFill>
            </a:endParaRPr>
          </a:p>
        </p:txBody>
      </p:sp>
      <p:sp>
        <p:nvSpPr>
          <p:cNvPr id="47" name="Action Button: Back or Previous 46">
            <a:hlinkClick r:id="rId8" action="ppaction://hlinksldjump" highlightClick="1"/>
          </p:cNvPr>
          <p:cNvSpPr/>
          <p:nvPr/>
        </p:nvSpPr>
        <p:spPr>
          <a:xfrm>
            <a:off x="228600" y="8229600"/>
            <a:ext cx="12192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indefinite" fill="hold" nodeType="clickEffect">
                                  <p:stCondLst>
                                    <p:cond delay="0"/>
                                  </p:stCondLst>
                                  <p:endCondLst>
                                    <p:cond evt="onNext" delay="0">
                                      <p:tgtEl>
                                        <p:sldTgt/>
                                      </p:tgtEl>
                                    </p:cond>
                                  </p:endCondLst>
                                  <p:childTnLst>
                                    <p:animEffect transition="out" filter="fade">
                                      <p:cBhvr>
                                        <p:cTn id="6" dur="500" tmFilter="0, 0; .2, .5; .8, .5; 1, 0"/>
                                        <p:tgtEl>
                                          <p:spTgt spid="59436"/>
                                        </p:tgtEl>
                                      </p:cBhvr>
                                    </p:animEffect>
                                    <p:animScale>
                                      <p:cBhvr>
                                        <p:cTn id="7" dur="250" autoRev="1" fill="hold"/>
                                        <p:tgtEl>
                                          <p:spTgt spid="5943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59436"/>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2000"/>
                                        <p:tgtEl>
                                          <p:spTgt spid="4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2000"/>
                                        <p:tgtEl>
                                          <p:spTgt spid="44"/>
                                        </p:tgtEl>
                                      </p:cBhvr>
                                    </p:animEffect>
                                  </p:childTnLst>
                                </p:cTn>
                              </p:par>
                              <p:par>
                                <p:cTn id="17" presetID="10" presetClass="entr" presetSubtype="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2000"/>
                                        <p:tgtEl>
                                          <p:spTgt spid="45"/>
                                        </p:tgtEl>
                                      </p:cBhvr>
                                    </p:animEffect>
                                  </p:childTnLst>
                                </p:cTn>
                              </p:par>
                            </p:childTnLst>
                          </p:cTn>
                        </p:par>
                      </p:childTnLst>
                    </p:cTn>
                  </p:par>
                </p:childTnLst>
              </p:cTn>
              <p:nextCondLst>
                <p:cond evt="onClick" delay="0">
                  <p:tgtEl>
                    <p:spTgt spid="59436"/>
                  </p:tgtEl>
                </p:cond>
              </p:nextCondLst>
            </p:seq>
            <p:seq concurrent="1" nextAc="seek">
              <p:cTn id="20" restart="whenNotActive" fill="hold" evtFilter="cancelBubble" nodeType="interactiveSeq">
                <p:stCondLst>
                  <p:cond evt="onClick" delay="0">
                    <p:tgtEl>
                      <p:spTgt spid="4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2000"/>
                                        <p:tgtEl>
                                          <p:spTgt spid="46"/>
                                        </p:tgtEl>
                                      </p:cBhvr>
                                    </p:animEffect>
                                    <p:set>
                                      <p:cBhvr>
                                        <p:cTn id="25" dur="1" fill="hold">
                                          <p:stCondLst>
                                            <p:cond delay="1999"/>
                                          </p:stCondLst>
                                        </p:cTn>
                                        <p:tgtEl>
                                          <p:spTgt spid="46"/>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2000"/>
                                        <p:tgtEl>
                                          <p:spTgt spid="44"/>
                                        </p:tgtEl>
                                      </p:cBhvr>
                                    </p:animEffect>
                                    <p:set>
                                      <p:cBhvr>
                                        <p:cTn id="28" dur="1" fill="hold">
                                          <p:stCondLst>
                                            <p:cond delay="1999"/>
                                          </p:stCondLst>
                                        </p:cTn>
                                        <p:tgtEl>
                                          <p:spTgt spid="44"/>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2000"/>
                                        <p:tgtEl>
                                          <p:spTgt spid="45"/>
                                        </p:tgtEl>
                                      </p:cBhvr>
                                    </p:animEffect>
                                    <p:set>
                                      <p:cBhvr>
                                        <p:cTn id="31" dur="1" fill="hold">
                                          <p:stCondLst>
                                            <p:cond delay="19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6"/>
                  </p:tgtEl>
                </p:cond>
              </p:nextCondLst>
            </p:seq>
          </p:childTnLst>
        </p:cTn>
      </p:par>
    </p:tnLst>
    <p:bldLst>
      <p:bldP spid="44" grpId="0" animBg="1"/>
      <p:bldP spid="44" grpId="1" animBg="1"/>
      <p:bldP spid="46" grpId="0"/>
      <p:bldP spid="4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6172200" cy="1524000"/>
          </a:xfrm>
        </p:spPr>
        <p:txBody>
          <a:bodyPr>
            <a:normAutofit fontScale="90000"/>
          </a:bodyPr>
          <a:lstStyle/>
          <a:p>
            <a:r>
              <a:rPr lang="hu-HU" i="1" dirty="0" smtClean="0"/>
              <a:t>I.2.2. Minimális irányított utak a gráfban</a:t>
            </a:r>
            <a:r>
              <a:rPr lang="en-US" b="1" dirty="0" smtClean="0"/>
              <a:t/>
            </a:r>
            <a:br>
              <a:rPr lang="en-US" b="1" dirty="0" smtClean="0"/>
            </a:br>
            <a:endParaRPr lang="en-US" dirty="0"/>
          </a:p>
        </p:txBody>
      </p:sp>
      <p:sp>
        <p:nvSpPr>
          <p:cNvPr id="3" name="Content Placeholder 2"/>
          <p:cNvSpPr>
            <a:spLocks noGrp="1"/>
          </p:cNvSpPr>
          <p:nvPr>
            <p:ph idx="1"/>
          </p:nvPr>
        </p:nvSpPr>
        <p:spPr>
          <a:xfrm>
            <a:off x="342900" y="1890183"/>
            <a:ext cx="6172200" cy="6034617"/>
          </a:xfrm>
        </p:spPr>
        <p:txBody>
          <a:bodyPr>
            <a:normAutofit/>
          </a:bodyPr>
          <a:lstStyle/>
          <a:p>
            <a:pPr>
              <a:lnSpc>
                <a:spcPct val="170000"/>
              </a:lnSpc>
            </a:pPr>
            <a:r>
              <a:rPr lang="hu-HU" sz="1600" dirty="0" smtClean="0"/>
              <a:t>Egy irányított út (út) egy </a:t>
            </a:r>
            <a:r>
              <a:rPr lang="hu-HU" sz="1600" i="1" dirty="0" smtClean="0">
                <a:solidFill>
                  <a:srgbClr val="00B0F0"/>
                </a:solidFill>
              </a:rPr>
              <a:t>él-sorozat</a:t>
            </a:r>
            <a:r>
              <a:rPr lang="hu-HU" sz="1600" dirty="0" smtClean="0"/>
              <a:t> két csomópont között. Az egyik ezek közül </a:t>
            </a:r>
            <a:r>
              <a:rPr lang="hu-HU" sz="1600" dirty="0" smtClean="0">
                <a:solidFill>
                  <a:srgbClr val="FF0000"/>
                </a:solidFill>
              </a:rPr>
              <a:t>a </a:t>
            </a:r>
            <a:r>
              <a:rPr lang="hu-HU" sz="1600" i="1" dirty="0" smtClean="0">
                <a:solidFill>
                  <a:srgbClr val="FF0000"/>
                </a:solidFill>
              </a:rPr>
              <a:t>kiinduló</a:t>
            </a:r>
            <a:r>
              <a:rPr lang="hu-HU" sz="1600" dirty="0" smtClean="0"/>
              <a:t>, míg a másik </a:t>
            </a:r>
            <a:r>
              <a:rPr lang="hu-HU" sz="1600" dirty="0" smtClean="0">
                <a:solidFill>
                  <a:srgbClr val="FF0000"/>
                </a:solidFill>
              </a:rPr>
              <a:t>a </a:t>
            </a:r>
            <a:r>
              <a:rPr lang="hu-HU" sz="1600" i="1" dirty="0" smtClean="0">
                <a:solidFill>
                  <a:srgbClr val="FF0000"/>
                </a:solidFill>
              </a:rPr>
              <a:t>cél csúcs</a:t>
            </a:r>
            <a:r>
              <a:rPr lang="hu-HU" sz="1600" dirty="0" smtClean="0">
                <a:solidFill>
                  <a:srgbClr val="FF0000"/>
                </a:solidFill>
              </a:rPr>
              <a:t> </a:t>
            </a:r>
            <a:endParaRPr lang="en-US" sz="1600" dirty="0" smtClean="0">
              <a:solidFill>
                <a:srgbClr val="FF0000"/>
              </a:solidFill>
            </a:endParaRPr>
          </a:p>
          <a:p>
            <a:pPr>
              <a:lnSpc>
                <a:spcPct val="170000"/>
              </a:lnSpc>
            </a:pPr>
            <a:r>
              <a:rPr lang="hu-HU" sz="1600" dirty="0" smtClean="0">
                <a:solidFill>
                  <a:srgbClr val="00B0F0"/>
                </a:solidFill>
              </a:rPr>
              <a:t>Négy kategóriája létezik az algoritmusoknak, melyeket ezen utak meghatározására alkalmazhatunk:</a:t>
            </a:r>
            <a:endParaRPr lang="en-US" sz="1600" dirty="0" smtClean="0">
              <a:solidFill>
                <a:srgbClr val="00B0F0"/>
              </a:solidFill>
            </a:endParaRPr>
          </a:p>
          <a:p>
            <a:endParaRPr lang="en-US" dirty="0"/>
          </a:p>
        </p:txBody>
      </p:sp>
      <p:graphicFrame>
        <p:nvGraphicFramePr>
          <p:cNvPr id="4" name="Diagram 3"/>
          <p:cNvGraphicFramePr/>
          <p:nvPr/>
        </p:nvGraphicFramePr>
        <p:xfrm>
          <a:off x="152400" y="3733800"/>
          <a:ext cx="51816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ounded Rectangle 4">
            <a:hlinkClick r:id="rId7" action="ppaction://hlinksldjump"/>
          </p:cNvPr>
          <p:cNvSpPr/>
          <p:nvPr/>
        </p:nvSpPr>
        <p:spPr>
          <a:xfrm>
            <a:off x="2514600" y="4419600"/>
            <a:ext cx="2743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r>
              <a:rPr lang="en-US" b="1" dirty="0" smtClean="0">
                <a:sym typeface="Wingdings" pitchFamily="2" charset="2"/>
              </a:rPr>
              <a:t>1</a:t>
            </a:r>
            <a:endParaRPr lang="en-US" b="1" dirty="0"/>
          </a:p>
        </p:txBody>
      </p:sp>
      <p:sp>
        <p:nvSpPr>
          <p:cNvPr id="6" name="Rounded Rectangle 5">
            <a:hlinkClick r:id="rId7" action="ppaction://hlinksldjump"/>
          </p:cNvPr>
          <p:cNvSpPr/>
          <p:nvPr/>
        </p:nvSpPr>
        <p:spPr>
          <a:xfrm>
            <a:off x="2514600" y="5486400"/>
            <a:ext cx="2743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r>
              <a:rPr lang="en-US" b="1" dirty="0" smtClean="0">
                <a:sym typeface="Wingdings" pitchFamily="2" charset="2"/>
              </a:rPr>
              <a:t>n</a:t>
            </a:r>
            <a:endParaRPr lang="en-US" b="1" dirty="0"/>
          </a:p>
        </p:txBody>
      </p:sp>
      <p:sp>
        <p:nvSpPr>
          <p:cNvPr id="7" name="Rounded Rectangle 6"/>
          <p:cNvSpPr/>
          <p:nvPr/>
        </p:nvSpPr>
        <p:spPr>
          <a:xfrm>
            <a:off x="2514600" y="6553200"/>
            <a:ext cx="2743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ym typeface="Wingdings" pitchFamily="2" charset="2"/>
              </a:rPr>
              <a:t>n1</a:t>
            </a:r>
            <a:endParaRPr lang="en-US" b="1" dirty="0"/>
          </a:p>
        </p:txBody>
      </p:sp>
      <p:sp>
        <p:nvSpPr>
          <p:cNvPr id="8" name="Rounded Rectangle 7"/>
          <p:cNvSpPr/>
          <p:nvPr/>
        </p:nvSpPr>
        <p:spPr>
          <a:xfrm>
            <a:off x="2514600" y="7620000"/>
            <a:ext cx="2743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smtClean="0">
                <a:sym typeface="Wingdings" pitchFamily="2" charset="2"/>
              </a:rPr>
              <a:t>nn</a:t>
            </a:r>
            <a:endParaRPr lang="en-US" b="1" dirty="0"/>
          </a:p>
        </p:txBody>
      </p:sp>
      <p:sp>
        <p:nvSpPr>
          <p:cNvPr id="10" name="Action Button: Back or Previous 9">
            <a:hlinkClick r:id="rId7" action="ppaction://hlinksldjump" highlightClick="1"/>
          </p:cNvPr>
          <p:cNvSpPr/>
          <p:nvPr/>
        </p:nvSpPr>
        <p:spPr>
          <a:xfrm>
            <a:off x="5410200" y="8229600"/>
            <a:ext cx="1219200" cy="6858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Brace 10"/>
          <p:cNvSpPr/>
          <p:nvPr/>
        </p:nvSpPr>
        <p:spPr>
          <a:xfrm>
            <a:off x="5486400" y="4343400"/>
            <a:ext cx="609600" cy="2971800"/>
          </a:xfrm>
          <a:prstGeom prst="rightBrace">
            <a:avLst>
              <a:gd name="adj1" fmla="val 8333"/>
              <a:gd name="adj2" fmla="val 4750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a:hlinkClick r:id="rId8" action="ppaction://hlinksldjump"/>
          </p:cNvPr>
          <p:cNvSpPr txBox="1"/>
          <p:nvPr/>
        </p:nvSpPr>
        <p:spPr>
          <a:xfrm>
            <a:off x="6172200" y="3505200"/>
            <a:ext cx="457200" cy="2862322"/>
          </a:xfrm>
          <a:prstGeom prst="rect">
            <a:avLst/>
          </a:prstGeom>
          <a:noFill/>
        </p:spPr>
        <p:txBody>
          <a:bodyPr wrap="square" rtlCol="0">
            <a:spAutoFit/>
          </a:bodyPr>
          <a:lstStyle/>
          <a:p>
            <a:r>
              <a:rPr lang="hu-HU" dirty="0" smtClean="0"/>
              <a:t>É</a:t>
            </a:r>
          </a:p>
          <a:p>
            <a:r>
              <a:rPr lang="hu-HU" dirty="0" smtClean="0"/>
              <a:t>S</a:t>
            </a:r>
          </a:p>
          <a:p>
            <a:r>
              <a:rPr lang="hu-HU" dirty="0" smtClean="0"/>
              <a:t>Z</a:t>
            </a:r>
          </a:p>
          <a:p>
            <a:r>
              <a:rPr lang="hu-HU" dirty="0" smtClean="0"/>
              <a:t>R</a:t>
            </a:r>
          </a:p>
          <a:p>
            <a:r>
              <a:rPr lang="hu-HU" dirty="0" smtClean="0"/>
              <a:t>E</a:t>
            </a:r>
          </a:p>
          <a:p>
            <a:r>
              <a:rPr lang="hu-HU" dirty="0" smtClean="0"/>
              <a:t>V</a:t>
            </a:r>
          </a:p>
          <a:p>
            <a:r>
              <a:rPr lang="hu-HU" dirty="0" smtClean="0"/>
              <a:t>É</a:t>
            </a:r>
          </a:p>
          <a:p>
            <a:r>
              <a:rPr lang="hu-HU" dirty="0" smtClean="0"/>
              <a:t>T</a:t>
            </a:r>
          </a:p>
          <a:p>
            <a:r>
              <a:rPr lang="hu-HU" dirty="0" smtClean="0"/>
              <a:t>E</a:t>
            </a:r>
          </a:p>
          <a:p>
            <a:r>
              <a:rPr lang="hu-HU" dirty="0" smtClean="0"/>
              <a:t>L</a:t>
            </a:r>
            <a:endParaRPr lang="en-US" dirty="0"/>
          </a:p>
        </p:txBody>
      </p:sp>
      <p:sp>
        <p:nvSpPr>
          <p:cNvPr id="13" name="Right Brace 12"/>
          <p:cNvSpPr/>
          <p:nvPr/>
        </p:nvSpPr>
        <p:spPr>
          <a:xfrm>
            <a:off x="5638800" y="7467600"/>
            <a:ext cx="228600" cy="6858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ectangle 13">
            <a:hlinkClick r:id="" action="ppaction://customshow?id=3"/>
          </p:cNvPr>
          <p:cNvSpPr/>
          <p:nvPr/>
        </p:nvSpPr>
        <p:spPr>
          <a:xfrm>
            <a:off x="685800" y="1828800"/>
            <a:ext cx="5638800" cy="914400"/>
          </a:xfrm>
          <a:prstGeom prst="rect">
            <a:avLst/>
          </a:prstGeom>
          <a:solidFill>
            <a:srgbClr val="F0AD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000"/>
                                        <p:tgtEl>
                                          <p:spTgt spid="8"/>
                                        </p:tgtEl>
                                      </p:cBhvr>
                                    </p:animEffect>
                                  </p:childTnLst>
                                </p:cTn>
                              </p:par>
                            </p:childTnLst>
                          </p:cTn>
                        </p:par>
                        <p:par>
                          <p:cTn id="23" fill="hold">
                            <p:stCondLst>
                              <p:cond delay="2000"/>
                            </p:stCondLst>
                            <p:childTnLst>
                              <p:par>
                                <p:cTn id="24" presetID="1" presetClass="emph" presetSubtype="2" fill="hold" nodeType="afterEffect">
                                  <p:stCondLst>
                                    <p:cond delay="0"/>
                                  </p:stCondLst>
                                  <p:childTnLst>
                                    <p:animClr clrSpc="rgb">
                                      <p:cBhvr>
                                        <p:cTn id="25" dur="2000" fill="hold"/>
                                        <p:tgtEl>
                                          <p:spTgt spid="5"/>
                                        </p:tgtEl>
                                        <p:attrNameLst>
                                          <p:attrName>fillcolor</p:attrName>
                                        </p:attrNameLst>
                                      </p:cBhvr>
                                      <p:to>
                                        <a:schemeClr val="accent2"/>
                                      </p:to>
                                    </p:animClr>
                                    <p:set>
                                      <p:cBhvr>
                                        <p:cTn id="26" dur="2000" fill="hold"/>
                                        <p:tgtEl>
                                          <p:spTgt spid="5"/>
                                        </p:tgtEl>
                                        <p:attrNameLst>
                                          <p:attrName>fill.type</p:attrName>
                                        </p:attrNameLst>
                                      </p:cBhvr>
                                      <p:to>
                                        <p:strVal val="solid"/>
                                      </p:to>
                                    </p:set>
                                    <p:set>
                                      <p:cBhvr>
                                        <p:cTn id="27" dur="2000" fill="hold"/>
                                        <p:tgtEl>
                                          <p:spTgt spid="5"/>
                                        </p:tgtEl>
                                        <p:attrNameLst>
                                          <p:attrName>fill.on</p:attrName>
                                        </p:attrNameLst>
                                      </p:cBhvr>
                                      <p:to>
                                        <p:strVal val="true"/>
                                      </p:to>
                                    </p:set>
                                  </p:childTnLst>
                                </p:cTn>
                              </p:par>
                              <p:par>
                                <p:cTn id="28" presetID="1" presetClass="emph" presetSubtype="2" fill="hold" nodeType="withEffect">
                                  <p:stCondLst>
                                    <p:cond delay="0"/>
                                  </p:stCondLst>
                                  <p:childTnLst>
                                    <p:animClr clrSpc="rgb">
                                      <p:cBhvr>
                                        <p:cTn id="29" dur="2000" fill="hold"/>
                                        <p:tgtEl>
                                          <p:spTgt spid="6"/>
                                        </p:tgtEl>
                                        <p:attrNameLst>
                                          <p:attrName>fillcolor</p:attrName>
                                        </p:attrNameLst>
                                      </p:cBhvr>
                                      <p:to>
                                        <a:schemeClr val="accent2"/>
                                      </p:to>
                                    </p:animClr>
                                    <p:set>
                                      <p:cBhvr>
                                        <p:cTn id="30" dur="2000" fill="hold"/>
                                        <p:tgtEl>
                                          <p:spTgt spid="6"/>
                                        </p:tgtEl>
                                        <p:attrNameLst>
                                          <p:attrName>fill.type</p:attrName>
                                        </p:attrNameLst>
                                      </p:cBhvr>
                                      <p:to>
                                        <p:strVal val="solid"/>
                                      </p:to>
                                    </p:set>
                                    <p:set>
                                      <p:cBhvr>
                                        <p:cTn id="31" dur="2000" fill="hold"/>
                                        <p:tgtEl>
                                          <p:spTgt spid="6"/>
                                        </p:tgtEl>
                                        <p:attrNameLst>
                                          <p:attrName>fill.on</p:attrName>
                                        </p:attrNameLst>
                                      </p:cBhvr>
                                      <p:to>
                                        <p:strVal val="true"/>
                                      </p:to>
                                    </p:set>
                                  </p:childTnLst>
                                </p:cTn>
                              </p:par>
                              <p:par>
                                <p:cTn id="32" presetID="2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2000"/>
                                        <p:tgtEl>
                                          <p:spTgt spid="13"/>
                                        </p:tgtEl>
                                      </p:cBhvr>
                                    </p:animEffect>
                                  </p:childTnLst>
                                </p:cTn>
                              </p:par>
                              <p:par>
                                <p:cTn id="39" presetID="29" presetClass="entr" presetSubtype="0" fill="hold" grpId="1"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1000" fill="hold"/>
                                        <p:tgtEl>
                                          <p:spTgt spid="12"/>
                                        </p:tgtEl>
                                        <p:attrNameLst>
                                          <p:attrName>ppt_x</p:attrName>
                                        </p:attrNameLst>
                                      </p:cBhvr>
                                      <p:tavLst>
                                        <p:tav tm="0">
                                          <p:val>
                                            <p:strVal val="#ppt_x-.2"/>
                                          </p:val>
                                        </p:tav>
                                        <p:tav tm="100000">
                                          <p:val>
                                            <p:strVal val="#ppt_x"/>
                                          </p:val>
                                        </p:tav>
                                      </p:tavLst>
                                    </p:anim>
                                    <p:anim calcmode="lin" valueType="num">
                                      <p:cBhvr>
                                        <p:cTn id="42"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43" dur="1000"/>
                                        <p:tgtEl>
                                          <p:spTgt spid="12"/>
                                        </p:tgtEl>
                                      </p:cBhvr>
                                    </p:animEffect>
                                  </p:childTnLst>
                                </p:cTn>
                              </p:par>
                            </p:childTnLst>
                          </p:cTn>
                        </p:par>
                        <p:par>
                          <p:cTn id="44" fill="hold">
                            <p:stCondLst>
                              <p:cond delay="6000"/>
                            </p:stCondLst>
                            <p:childTnLst>
                              <p:par>
                                <p:cTn id="45" presetID="26" presetClass="emph" presetSubtype="0" repeatCount="indefinite" fill="hold" grpId="1" nodeType="afterEffect">
                                  <p:stCondLst>
                                    <p:cond delay="0"/>
                                  </p:stCondLst>
                                  <p:endCondLst>
                                    <p:cond evt="onNext" delay="0">
                                      <p:tgtEl>
                                        <p:sldTgt/>
                                      </p:tgtEl>
                                    </p:cond>
                                  </p:endCondLst>
                                  <p:childTnLst>
                                    <p:animEffect transition="out" filter="fade">
                                      <p:cBhvr>
                                        <p:cTn id="46" dur="500" tmFilter="0, 0; .2, .5; .8, .5; 1, 0"/>
                                        <p:tgtEl>
                                          <p:spTgt spid="11"/>
                                        </p:tgtEl>
                                      </p:cBhvr>
                                    </p:animEffect>
                                    <p:animScale>
                                      <p:cBhvr>
                                        <p:cTn id="47" dur="250" autoRev="1" fill="hold"/>
                                        <p:tgtEl>
                                          <p:spTgt spid="11"/>
                                        </p:tgtEl>
                                      </p:cBhvr>
                                      <p:by x="105000" y="105000"/>
                                    </p:animScale>
                                  </p:childTnLst>
                                </p:cTn>
                              </p:par>
                              <p:par>
                                <p:cTn id="48" presetID="7" presetClass="emph" presetSubtype="2" repeatCount="indefinite" fill="hold" nodeType="withEffect">
                                  <p:stCondLst>
                                    <p:cond delay="0"/>
                                  </p:stCondLst>
                                  <p:endCondLst>
                                    <p:cond evt="onNext" delay="0">
                                      <p:tgtEl>
                                        <p:sldTgt/>
                                      </p:tgtEl>
                                    </p:cond>
                                  </p:endCondLst>
                                  <p:childTnLst>
                                    <p:animClr clrSpc="rgb">
                                      <p:cBhvr>
                                        <p:cTn id="49" dur="2000" fill="hold"/>
                                        <p:tgtEl>
                                          <p:spTgt spid="11"/>
                                        </p:tgtEl>
                                        <p:attrNameLst>
                                          <p:attrName>stroke.color</p:attrName>
                                        </p:attrNameLst>
                                      </p:cBhvr>
                                      <p:to>
                                        <a:schemeClr val="accent2"/>
                                      </p:to>
                                    </p:animClr>
                                    <p:set>
                                      <p:cBhvr>
                                        <p:cTn id="50" dur="2000" fill="hold"/>
                                        <p:tgtEl>
                                          <p:spTgt spid="11"/>
                                        </p:tgtEl>
                                        <p:attrNameLst>
                                          <p:attrName>stroke.on</p:attrName>
                                        </p:attrNameLst>
                                      </p:cBhvr>
                                      <p:to>
                                        <p:strVal val="true"/>
                                      </p:to>
                                    </p:set>
                                  </p:childTnLst>
                                </p:cTn>
                              </p:par>
                              <p:par>
                                <p:cTn id="51" presetID="42" presetClass="path" presetSubtype="0" repeatCount="4000" accel="50000" decel="50000" fill="hold" grpId="0" nodeType="withEffect">
                                  <p:stCondLst>
                                    <p:cond delay="0"/>
                                  </p:stCondLst>
                                  <p:childTnLst>
                                    <p:animMotion origin="layout" path="M 0 0  L 0 0.1875  E" pathEditMode="relative" ptsTypes="">
                                      <p:cBhvr>
                                        <p:cTn id="52" dur="2000" fill="hold"/>
                                        <p:tgtEl>
                                          <p:spTgt spid="12"/>
                                        </p:tgtEl>
                                        <p:attrNameLst>
                                          <p:attrName>ppt_x</p:attrName>
                                          <p:attrName>ppt_y</p:attrName>
                                        </p:attrNameLst>
                                      </p:cBhvr>
                                    </p:animMotion>
                                  </p:childTnLst>
                                </p:cTn>
                              </p:par>
                            </p:childTnLst>
                          </p:cTn>
                        </p:par>
                        <p:par>
                          <p:cTn id="53" fill="hold">
                            <p:stCondLst>
                              <p:cond delay="14000"/>
                            </p:stCondLst>
                            <p:childTnLst>
                              <p:par>
                                <p:cTn id="54" presetID="1" presetClass="emph" presetSubtype="2" fill="hold" nodeType="afterEffect">
                                  <p:stCondLst>
                                    <p:cond delay="0"/>
                                  </p:stCondLst>
                                  <p:childTnLst>
                                    <p:animClr clrSpc="rgb">
                                      <p:cBhvr>
                                        <p:cTn id="55" dur="2000" fill="hold"/>
                                        <p:tgtEl>
                                          <p:spTgt spid="12"/>
                                        </p:tgtEl>
                                        <p:attrNameLst>
                                          <p:attrName>fillcolor</p:attrName>
                                        </p:attrNameLst>
                                      </p:cBhvr>
                                      <p:to>
                                        <a:schemeClr val="bg2"/>
                                      </p:to>
                                    </p:animClr>
                                    <p:set>
                                      <p:cBhvr>
                                        <p:cTn id="56" dur="2000" fill="hold"/>
                                        <p:tgtEl>
                                          <p:spTgt spid="12"/>
                                        </p:tgtEl>
                                        <p:attrNameLst>
                                          <p:attrName>fill.type</p:attrName>
                                        </p:attrNameLst>
                                      </p:cBhvr>
                                      <p:to>
                                        <p:strVal val="solid"/>
                                      </p:to>
                                    </p:set>
                                    <p:set>
                                      <p:cBhvr>
                                        <p:cTn id="57" dur="2000" fill="hold"/>
                                        <p:tgtEl>
                                          <p:spTgt spid="1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1" grpId="1" animBg="1"/>
      <p:bldP spid="12" grpId="0"/>
      <p:bldP spid="12" grpId="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hu-HU" i="1" dirty="0" smtClean="0"/>
              <a:t>A minimális irányított az adott kiinduló csúcsból az adott cél csúcsig </a:t>
            </a:r>
            <a:endParaRPr lang="en-US" i="1" dirty="0"/>
          </a:p>
        </p:txBody>
      </p:sp>
      <p:sp>
        <p:nvSpPr>
          <p:cNvPr id="4" name="Oval 3"/>
          <p:cNvSpPr/>
          <p:nvPr/>
        </p:nvSpPr>
        <p:spPr>
          <a:xfrm>
            <a:off x="2057400" y="25146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5" name="Oval 4"/>
          <p:cNvSpPr/>
          <p:nvPr/>
        </p:nvSpPr>
        <p:spPr>
          <a:xfrm>
            <a:off x="3505200" y="26670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6" name="Oval 5"/>
          <p:cNvSpPr/>
          <p:nvPr/>
        </p:nvSpPr>
        <p:spPr>
          <a:xfrm>
            <a:off x="4419600" y="26670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sp>
        <p:nvSpPr>
          <p:cNvPr id="7" name="Oval 6"/>
          <p:cNvSpPr/>
          <p:nvPr/>
        </p:nvSpPr>
        <p:spPr>
          <a:xfrm>
            <a:off x="2209800" y="35814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8" name="Oval 7"/>
          <p:cNvSpPr/>
          <p:nvPr/>
        </p:nvSpPr>
        <p:spPr>
          <a:xfrm>
            <a:off x="3276600" y="38100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9" name="Oval 8"/>
          <p:cNvSpPr/>
          <p:nvPr/>
        </p:nvSpPr>
        <p:spPr>
          <a:xfrm>
            <a:off x="3962400" y="36576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cxnSp>
        <p:nvCxnSpPr>
          <p:cNvPr id="10" name="Straight Connector 9"/>
          <p:cNvCxnSpPr>
            <a:stCxn id="4" idx="6"/>
            <a:endCxn id="5" idx="2"/>
          </p:cNvCxnSpPr>
          <p:nvPr/>
        </p:nvCxnSpPr>
        <p:spPr>
          <a:xfrm>
            <a:off x="2286000" y="2628900"/>
            <a:ext cx="1219200" cy="152400"/>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1" name="Straight Connector 10"/>
          <p:cNvCxnSpPr>
            <a:stCxn id="7" idx="6"/>
            <a:endCxn id="6" idx="3"/>
          </p:cNvCxnSpPr>
          <p:nvPr/>
        </p:nvCxnSpPr>
        <p:spPr>
          <a:xfrm flipV="1">
            <a:off x="2438400" y="2862122"/>
            <a:ext cx="2014678" cy="833578"/>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2" name="Straight Connector 11"/>
          <p:cNvCxnSpPr>
            <a:stCxn id="4" idx="5"/>
            <a:endCxn id="9" idx="1"/>
          </p:cNvCxnSpPr>
          <p:nvPr/>
        </p:nvCxnSpPr>
        <p:spPr>
          <a:xfrm>
            <a:off x="2252522" y="2709722"/>
            <a:ext cx="1743356" cy="981356"/>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cxnSp>
        <p:nvCxnSpPr>
          <p:cNvPr id="13" name="Straight Connector 12"/>
          <p:cNvCxnSpPr>
            <a:stCxn id="5" idx="4"/>
            <a:endCxn id="9" idx="0"/>
          </p:cNvCxnSpPr>
          <p:nvPr/>
        </p:nvCxnSpPr>
        <p:spPr>
          <a:xfrm>
            <a:off x="3619500" y="2895600"/>
            <a:ext cx="457200" cy="762000"/>
          </a:xfrm>
          <a:prstGeom prst="line">
            <a:avLst/>
          </a:prstGeom>
          <a:ln>
            <a:headEnd type="arrow"/>
            <a:tailEnd type="arrow"/>
          </a:ln>
        </p:spPr>
        <p:style>
          <a:lnRef idx="2">
            <a:schemeClr val="accent2"/>
          </a:lnRef>
          <a:fillRef idx="0">
            <a:schemeClr val="accent2"/>
          </a:fillRef>
          <a:effectRef idx="1">
            <a:schemeClr val="accent2"/>
          </a:effectRef>
          <a:fontRef idx="minor">
            <a:schemeClr val="tx1"/>
          </a:fontRef>
        </p:style>
      </p:cxnSp>
      <p:cxnSp>
        <p:nvCxnSpPr>
          <p:cNvPr id="14" name="Straight Connector 13"/>
          <p:cNvCxnSpPr>
            <a:endCxn id="9" idx="7"/>
          </p:cNvCxnSpPr>
          <p:nvPr/>
        </p:nvCxnSpPr>
        <p:spPr>
          <a:xfrm flipH="1">
            <a:off x="4157522" y="2895600"/>
            <a:ext cx="414478" cy="795478"/>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cxnSp>
        <p:nvCxnSpPr>
          <p:cNvPr id="15" name="Straight Connector 14"/>
          <p:cNvCxnSpPr>
            <a:stCxn id="5" idx="6"/>
            <a:endCxn id="6" idx="2"/>
          </p:cNvCxnSpPr>
          <p:nvPr/>
        </p:nvCxnSpPr>
        <p:spPr>
          <a:xfrm>
            <a:off x="3733800" y="2781300"/>
            <a:ext cx="685800" cy="0"/>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6" name="Straight Connector 15"/>
          <p:cNvCxnSpPr/>
          <p:nvPr/>
        </p:nvCxnSpPr>
        <p:spPr>
          <a:xfrm>
            <a:off x="3657600" y="2895600"/>
            <a:ext cx="457200" cy="762000"/>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sp>
        <p:nvSpPr>
          <p:cNvPr id="17" name="TextBox 16"/>
          <p:cNvSpPr txBox="1"/>
          <p:nvPr/>
        </p:nvSpPr>
        <p:spPr>
          <a:xfrm>
            <a:off x="1447800" y="2133600"/>
            <a:ext cx="1905000" cy="369332"/>
          </a:xfrm>
          <a:prstGeom prst="rect">
            <a:avLst/>
          </a:prstGeom>
          <a:noFill/>
        </p:spPr>
        <p:txBody>
          <a:bodyPr wrap="square" rtlCol="0">
            <a:spAutoFit/>
          </a:bodyPr>
          <a:lstStyle/>
          <a:p>
            <a:r>
              <a:rPr lang="en-US" dirty="0" err="1" smtClean="0"/>
              <a:t>Kiindul</a:t>
            </a:r>
            <a:r>
              <a:rPr lang="hu-HU" dirty="0" smtClean="0"/>
              <a:t>ó csúcs</a:t>
            </a:r>
            <a:endParaRPr lang="en-US" dirty="0"/>
          </a:p>
        </p:txBody>
      </p:sp>
      <p:sp>
        <p:nvSpPr>
          <p:cNvPr id="18" name="TextBox 17"/>
          <p:cNvSpPr txBox="1"/>
          <p:nvPr/>
        </p:nvSpPr>
        <p:spPr>
          <a:xfrm>
            <a:off x="3657600" y="3886200"/>
            <a:ext cx="1524000" cy="369332"/>
          </a:xfrm>
          <a:prstGeom prst="rect">
            <a:avLst/>
          </a:prstGeom>
          <a:noFill/>
        </p:spPr>
        <p:txBody>
          <a:bodyPr wrap="square" rtlCol="0">
            <a:spAutoFit/>
          </a:bodyPr>
          <a:lstStyle/>
          <a:p>
            <a:r>
              <a:rPr lang="hu-HU" dirty="0" smtClean="0"/>
              <a:t>Cél csúcs</a:t>
            </a:r>
            <a:endParaRPr lang="en-US" dirty="0"/>
          </a:p>
        </p:txBody>
      </p:sp>
      <p:grpSp>
        <p:nvGrpSpPr>
          <p:cNvPr id="66" name="Group 65"/>
          <p:cNvGrpSpPr/>
          <p:nvPr/>
        </p:nvGrpSpPr>
        <p:grpSpPr>
          <a:xfrm>
            <a:off x="1447800" y="2133600"/>
            <a:ext cx="3733800" cy="2121932"/>
            <a:chOff x="1676400" y="6869668"/>
            <a:chExt cx="3733800" cy="2121932"/>
          </a:xfrm>
        </p:grpSpPr>
        <p:sp>
          <p:nvSpPr>
            <p:cNvPr id="19" name="Oval 18"/>
            <p:cNvSpPr/>
            <p:nvPr/>
          </p:nvSpPr>
          <p:spPr>
            <a:xfrm>
              <a:off x="2286000" y="72506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20" name="Oval 19"/>
            <p:cNvSpPr/>
            <p:nvPr/>
          </p:nvSpPr>
          <p:spPr>
            <a:xfrm>
              <a:off x="3733800" y="74030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21" name="Oval 20"/>
            <p:cNvSpPr/>
            <p:nvPr/>
          </p:nvSpPr>
          <p:spPr>
            <a:xfrm>
              <a:off x="4648200" y="74030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sp>
          <p:nvSpPr>
            <p:cNvPr id="22" name="Oval 21"/>
            <p:cNvSpPr/>
            <p:nvPr/>
          </p:nvSpPr>
          <p:spPr>
            <a:xfrm>
              <a:off x="2438400" y="83174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23" name="Oval 22"/>
            <p:cNvSpPr/>
            <p:nvPr/>
          </p:nvSpPr>
          <p:spPr>
            <a:xfrm>
              <a:off x="3505200" y="85460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24" name="Oval 23"/>
            <p:cNvSpPr/>
            <p:nvPr/>
          </p:nvSpPr>
          <p:spPr>
            <a:xfrm>
              <a:off x="4191000" y="83936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cxnSp>
          <p:nvCxnSpPr>
            <p:cNvPr id="25" name="Straight Connector 24"/>
            <p:cNvCxnSpPr>
              <a:stCxn id="19" idx="6"/>
              <a:endCxn id="20" idx="2"/>
            </p:cNvCxnSpPr>
            <p:nvPr/>
          </p:nvCxnSpPr>
          <p:spPr>
            <a:xfrm>
              <a:off x="2514600" y="7364968"/>
              <a:ext cx="1219200" cy="152400"/>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6" name="Straight Connector 25"/>
            <p:cNvCxnSpPr>
              <a:stCxn id="22" idx="6"/>
              <a:endCxn id="21" idx="3"/>
            </p:cNvCxnSpPr>
            <p:nvPr/>
          </p:nvCxnSpPr>
          <p:spPr>
            <a:xfrm flipV="1">
              <a:off x="2667000" y="7598190"/>
              <a:ext cx="2014678" cy="833578"/>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7" name="Straight Connector 26"/>
            <p:cNvCxnSpPr>
              <a:stCxn id="19" idx="5"/>
              <a:endCxn id="24" idx="1"/>
            </p:cNvCxnSpPr>
            <p:nvPr/>
          </p:nvCxnSpPr>
          <p:spPr>
            <a:xfrm>
              <a:off x="2481122" y="7445790"/>
              <a:ext cx="1743356" cy="981356"/>
            </a:xfrm>
            <a:prstGeom prst="line">
              <a:avLst/>
            </a:prstGeom>
            <a:ln>
              <a:solidFill>
                <a:srgbClr val="00B0F0"/>
              </a:solidFill>
              <a:headEnd type="none"/>
              <a:tailEnd type="arrow"/>
            </a:ln>
          </p:spPr>
          <p:style>
            <a:lnRef idx="2">
              <a:schemeClr val="accent2"/>
            </a:lnRef>
            <a:fillRef idx="0">
              <a:schemeClr val="accent2"/>
            </a:fillRef>
            <a:effectRef idx="1">
              <a:schemeClr val="accent2"/>
            </a:effectRef>
            <a:fontRef idx="minor">
              <a:schemeClr val="tx1"/>
            </a:fontRef>
          </p:style>
        </p:cxnSp>
        <p:cxnSp>
          <p:nvCxnSpPr>
            <p:cNvPr id="29" name="Straight Connector 28"/>
            <p:cNvCxnSpPr>
              <a:endCxn id="24" idx="7"/>
            </p:cNvCxnSpPr>
            <p:nvPr/>
          </p:nvCxnSpPr>
          <p:spPr>
            <a:xfrm flipH="1">
              <a:off x="4386122" y="7631668"/>
              <a:ext cx="414478" cy="795478"/>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cxnSp>
          <p:nvCxnSpPr>
            <p:cNvPr id="30" name="Straight Connector 29"/>
            <p:cNvCxnSpPr>
              <a:stCxn id="20" idx="6"/>
              <a:endCxn id="21" idx="2"/>
            </p:cNvCxnSpPr>
            <p:nvPr/>
          </p:nvCxnSpPr>
          <p:spPr>
            <a:xfrm>
              <a:off x="3962400" y="7517368"/>
              <a:ext cx="685800" cy="0"/>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1" name="Straight Connector 30"/>
            <p:cNvCxnSpPr/>
            <p:nvPr/>
          </p:nvCxnSpPr>
          <p:spPr>
            <a:xfrm>
              <a:off x="3886200" y="7631668"/>
              <a:ext cx="457200" cy="762000"/>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sp>
          <p:nvSpPr>
            <p:cNvPr id="32" name="TextBox 31"/>
            <p:cNvSpPr txBox="1"/>
            <p:nvPr/>
          </p:nvSpPr>
          <p:spPr>
            <a:xfrm>
              <a:off x="1676400" y="6869668"/>
              <a:ext cx="1905000" cy="369332"/>
            </a:xfrm>
            <a:prstGeom prst="rect">
              <a:avLst/>
            </a:prstGeom>
            <a:noFill/>
          </p:spPr>
          <p:txBody>
            <a:bodyPr wrap="square" rtlCol="0">
              <a:spAutoFit/>
            </a:bodyPr>
            <a:lstStyle/>
            <a:p>
              <a:r>
                <a:rPr lang="en-US" dirty="0" err="1" smtClean="0"/>
                <a:t>Kiindul</a:t>
              </a:r>
              <a:r>
                <a:rPr lang="hu-HU" dirty="0" smtClean="0"/>
                <a:t>ó csúcs</a:t>
              </a:r>
              <a:endParaRPr lang="en-US" dirty="0"/>
            </a:p>
          </p:txBody>
        </p:sp>
        <p:sp>
          <p:nvSpPr>
            <p:cNvPr id="33" name="TextBox 32"/>
            <p:cNvSpPr txBox="1"/>
            <p:nvPr/>
          </p:nvSpPr>
          <p:spPr>
            <a:xfrm>
              <a:off x="3886200" y="8622268"/>
              <a:ext cx="1524000" cy="369332"/>
            </a:xfrm>
            <a:prstGeom prst="rect">
              <a:avLst/>
            </a:prstGeom>
            <a:noFill/>
          </p:spPr>
          <p:txBody>
            <a:bodyPr wrap="square" rtlCol="0">
              <a:spAutoFit/>
            </a:bodyPr>
            <a:lstStyle/>
            <a:p>
              <a:r>
                <a:rPr lang="hu-HU" dirty="0" smtClean="0"/>
                <a:t>Cél csúcs</a:t>
              </a:r>
              <a:endParaRPr lang="en-US" dirty="0"/>
            </a:p>
          </p:txBody>
        </p:sp>
      </p:grpSp>
      <p:grpSp>
        <p:nvGrpSpPr>
          <p:cNvPr id="65" name="Group 64"/>
          <p:cNvGrpSpPr/>
          <p:nvPr/>
        </p:nvGrpSpPr>
        <p:grpSpPr>
          <a:xfrm>
            <a:off x="1447800" y="2133600"/>
            <a:ext cx="3733800" cy="2121932"/>
            <a:chOff x="3276600" y="4355068"/>
            <a:chExt cx="3733800" cy="2121932"/>
          </a:xfrm>
        </p:grpSpPr>
        <p:sp>
          <p:nvSpPr>
            <p:cNvPr id="50" name="Oval 49"/>
            <p:cNvSpPr/>
            <p:nvPr/>
          </p:nvSpPr>
          <p:spPr>
            <a:xfrm>
              <a:off x="3886200" y="47360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51" name="Oval 50"/>
            <p:cNvSpPr/>
            <p:nvPr/>
          </p:nvSpPr>
          <p:spPr>
            <a:xfrm>
              <a:off x="5334000" y="48884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52" name="Oval 51"/>
            <p:cNvSpPr/>
            <p:nvPr/>
          </p:nvSpPr>
          <p:spPr>
            <a:xfrm>
              <a:off x="6248400" y="48884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sp>
          <p:nvSpPr>
            <p:cNvPr id="53" name="Oval 52"/>
            <p:cNvSpPr/>
            <p:nvPr/>
          </p:nvSpPr>
          <p:spPr>
            <a:xfrm>
              <a:off x="4038600" y="58028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54" name="Oval 53"/>
            <p:cNvSpPr/>
            <p:nvPr/>
          </p:nvSpPr>
          <p:spPr>
            <a:xfrm>
              <a:off x="5105400" y="60314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55" name="Oval 54"/>
            <p:cNvSpPr/>
            <p:nvPr/>
          </p:nvSpPr>
          <p:spPr>
            <a:xfrm>
              <a:off x="5791200" y="58790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cxnSp>
          <p:nvCxnSpPr>
            <p:cNvPr id="56" name="Straight Connector 55"/>
            <p:cNvCxnSpPr>
              <a:stCxn id="50" idx="6"/>
              <a:endCxn id="51" idx="2"/>
            </p:cNvCxnSpPr>
            <p:nvPr/>
          </p:nvCxnSpPr>
          <p:spPr>
            <a:xfrm>
              <a:off x="4114800" y="4850368"/>
              <a:ext cx="1219200" cy="152400"/>
            </a:xfrm>
            <a:prstGeom prst="line">
              <a:avLst/>
            </a:prstGeom>
            <a:ln>
              <a:solidFill>
                <a:schemeClr val="accent4">
                  <a:lumMod val="75000"/>
                </a:schemeClr>
              </a:solidFill>
              <a:tailEnd type="arrow"/>
            </a:ln>
          </p:spPr>
          <p:style>
            <a:lnRef idx="2">
              <a:schemeClr val="accent2"/>
            </a:lnRef>
            <a:fillRef idx="0">
              <a:schemeClr val="accent2"/>
            </a:fillRef>
            <a:effectRef idx="1">
              <a:schemeClr val="accent2"/>
            </a:effectRef>
            <a:fontRef idx="minor">
              <a:schemeClr val="tx1"/>
            </a:fontRef>
          </p:style>
        </p:cxnSp>
        <p:cxnSp>
          <p:nvCxnSpPr>
            <p:cNvPr id="57" name="Straight Connector 56"/>
            <p:cNvCxnSpPr>
              <a:stCxn id="53" idx="6"/>
              <a:endCxn id="52" idx="3"/>
            </p:cNvCxnSpPr>
            <p:nvPr/>
          </p:nvCxnSpPr>
          <p:spPr>
            <a:xfrm flipV="1">
              <a:off x="4267200" y="5083590"/>
              <a:ext cx="2014678" cy="833578"/>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58" name="Straight Connector 57"/>
            <p:cNvCxnSpPr>
              <a:stCxn id="50" idx="5"/>
              <a:endCxn id="55" idx="1"/>
            </p:cNvCxnSpPr>
            <p:nvPr/>
          </p:nvCxnSpPr>
          <p:spPr>
            <a:xfrm>
              <a:off x="4081322" y="4931190"/>
              <a:ext cx="1743356" cy="981356"/>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cxnSp>
          <p:nvCxnSpPr>
            <p:cNvPr id="60" name="Straight Connector 59"/>
            <p:cNvCxnSpPr>
              <a:endCxn id="55" idx="7"/>
            </p:cNvCxnSpPr>
            <p:nvPr/>
          </p:nvCxnSpPr>
          <p:spPr>
            <a:xfrm flipH="1">
              <a:off x="5986322" y="5117068"/>
              <a:ext cx="414478" cy="795478"/>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cxnSp>
          <p:nvCxnSpPr>
            <p:cNvPr id="61" name="Straight Connector 60"/>
            <p:cNvCxnSpPr>
              <a:stCxn id="51" idx="6"/>
              <a:endCxn id="52" idx="2"/>
            </p:cNvCxnSpPr>
            <p:nvPr/>
          </p:nvCxnSpPr>
          <p:spPr>
            <a:xfrm>
              <a:off x="5562600" y="5002768"/>
              <a:ext cx="685800" cy="0"/>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62" name="Straight Connector 61"/>
            <p:cNvCxnSpPr/>
            <p:nvPr/>
          </p:nvCxnSpPr>
          <p:spPr>
            <a:xfrm>
              <a:off x="5486400" y="5117068"/>
              <a:ext cx="457200" cy="762000"/>
            </a:xfrm>
            <a:prstGeom prst="line">
              <a:avLst/>
            </a:prstGeom>
            <a:ln>
              <a:solidFill>
                <a:schemeClr val="accent4">
                  <a:lumMod val="75000"/>
                </a:schemeClr>
              </a:solidFill>
              <a:headEnd type="none"/>
              <a:tailEnd type="arrow"/>
            </a:ln>
          </p:spPr>
          <p:style>
            <a:lnRef idx="2">
              <a:schemeClr val="accent2"/>
            </a:lnRef>
            <a:fillRef idx="0">
              <a:schemeClr val="accent2"/>
            </a:fillRef>
            <a:effectRef idx="1">
              <a:schemeClr val="accent2"/>
            </a:effectRef>
            <a:fontRef idx="minor">
              <a:schemeClr val="tx1"/>
            </a:fontRef>
          </p:style>
        </p:cxnSp>
        <p:sp>
          <p:nvSpPr>
            <p:cNvPr id="63" name="TextBox 62"/>
            <p:cNvSpPr txBox="1"/>
            <p:nvPr/>
          </p:nvSpPr>
          <p:spPr>
            <a:xfrm>
              <a:off x="3276600" y="4355068"/>
              <a:ext cx="1905000" cy="369332"/>
            </a:xfrm>
            <a:prstGeom prst="rect">
              <a:avLst/>
            </a:prstGeom>
            <a:noFill/>
          </p:spPr>
          <p:txBody>
            <a:bodyPr wrap="square" rtlCol="0">
              <a:spAutoFit/>
            </a:bodyPr>
            <a:lstStyle/>
            <a:p>
              <a:r>
                <a:rPr lang="en-US" dirty="0" err="1" smtClean="0"/>
                <a:t>Kiindul</a:t>
              </a:r>
              <a:r>
                <a:rPr lang="hu-HU" dirty="0" smtClean="0"/>
                <a:t>ó csúcs</a:t>
              </a:r>
              <a:endParaRPr lang="en-US" dirty="0"/>
            </a:p>
          </p:txBody>
        </p:sp>
        <p:sp>
          <p:nvSpPr>
            <p:cNvPr id="64" name="TextBox 63"/>
            <p:cNvSpPr txBox="1"/>
            <p:nvPr/>
          </p:nvSpPr>
          <p:spPr>
            <a:xfrm>
              <a:off x="5486400" y="6107668"/>
              <a:ext cx="1524000" cy="369332"/>
            </a:xfrm>
            <a:prstGeom prst="rect">
              <a:avLst/>
            </a:prstGeom>
            <a:noFill/>
          </p:spPr>
          <p:txBody>
            <a:bodyPr wrap="square" rtlCol="0">
              <a:spAutoFit/>
            </a:bodyPr>
            <a:lstStyle/>
            <a:p>
              <a:r>
                <a:rPr lang="hu-HU" dirty="0" smtClean="0"/>
                <a:t>Cél csúcs</a:t>
              </a:r>
              <a:endParaRPr lang="en-US" dirty="0"/>
            </a:p>
          </p:txBody>
        </p:sp>
      </p:grpSp>
      <p:grpSp>
        <p:nvGrpSpPr>
          <p:cNvPr id="49" name="Group 48"/>
          <p:cNvGrpSpPr/>
          <p:nvPr/>
        </p:nvGrpSpPr>
        <p:grpSpPr>
          <a:xfrm>
            <a:off x="1447800" y="2133600"/>
            <a:ext cx="3733800" cy="2121932"/>
            <a:chOff x="228600" y="4191000"/>
            <a:chExt cx="3733800" cy="2121932"/>
          </a:xfrm>
        </p:grpSpPr>
        <p:sp>
          <p:nvSpPr>
            <p:cNvPr id="34" name="Oval 33"/>
            <p:cNvSpPr/>
            <p:nvPr/>
          </p:nvSpPr>
          <p:spPr>
            <a:xfrm>
              <a:off x="838200" y="45720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35" name="Oval 34"/>
            <p:cNvSpPr/>
            <p:nvPr/>
          </p:nvSpPr>
          <p:spPr>
            <a:xfrm>
              <a:off x="2286000" y="47244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36" name="Oval 35"/>
            <p:cNvSpPr/>
            <p:nvPr/>
          </p:nvSpPr>
          <p:spPr>
            <a:xfrm>
              <a:off x="3200400" y="47244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sp>
          <p:nvSpPr>
            <p:cNvPr id="37" name="Oval 36"/>
            <p:cNvSpPr/>
            <p:nvPr/>
          </p:nvSpPr>
          <p:spPr>
            <a:xfrm>
              <a:off x="990600" y="56388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38" name="Oval 37"/>
            <p:cNvSpPr/>
            <p:nvPr/>
          </p:nvSpPr>
          <p:spPr>
            <a:xfrm>
              <a:off x="2057400" y="58674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39" name="Oval 38"/>
            <p:cNvSpPr/>
            <p:nvPr/>
          </p:nvSpPr>
          <p:spPr>
            <a:xfrm>
              <a:off x="2743200" y="57150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cxnSp>
          <p:nvCxnSpPr>
            <p:cNvPr id="40" name="Straight Connector 39"/>
            <p:cNvCxnSpPr>
              <a:stCxn id="34" idx="6"/>
              <a:endCxn id="35" idx="2"/>
            </p:cNvCxnSpPr>
            <p:nvPr/>
          </p:nvCxnSpPr>
          <p:spPr>
            <a:xfrm>
              <a:off x="1066800" y="4686300"/>
              <a:ext cx="1219200" cy="152400"/>
            </a:xfrm>
            <a:prstGeom prst="line">
              <a:avLst/>
            </a:prstGeom>
            <a:ln>
              <a:solidFill>
                <a:schemeClr val="accent6">
                  <a:lumMod val="75000"/>
                </a:schemeClr>
              </a:solidFill>
              <a:tailEnd type="arrow"/>
            </a:ln>
          </p:spPr>
          <p:style>
            <a:lnRef idx="2">
              <a:schemeClr val="accent2"/>
            </a:lnRef>
            <a:fillRef idx="0">
              <a:schemeClr val="accent2"/>
            </a:fillRef>
            <a:effectRef idx="1">
              <a:schemeClr val="accent2"/>
            </a:effectRef>
            <a:fontRef idx="minor">
              <a:schemeClr val="tx1"/>
            </a:fontRef>
          </p:style>
        </p:cxnSp>
        <p:cxnSp>
          <p:nvCxnSpPr>
            <p:cNvPr id="41" name="Straight Connector 40"/>
            <p:cNvCxnSpPr>
              <a:stCxn id="37" idx="6"/>
              <a:endCxn id="36" idx="3"/>
            </p:cNvCxnSpPr>
            <p:nvPr/>
          </p:nvCxnSpPr>
          <p:spPr>
            <a:xfrm flipV="1">
              <a:off x="1219200" y="4919522"/>
              <a:ext cx="2014678" cy="833578"/>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2" name="Straight Connector 41"/>
            <p:cNvCxnSpPr>
              <a:stCxn id="34" idx="5"/>
              <a:endCxn id="39" idx="1"/>
            </p:cNvCxnSpPr>
            <p:nvPr/>
          </p:nvCxnSpPr>
          <p:spPr>
            <a:xfrm>
              <a:off x="1033322" y="4767122"/>
              <a:ext cx="1743356" cy="981356"/>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cxnSp>
          <p:nvCxnSpPr>
            <p:cNvPr id="44" name="Straight Connector 43"/>
            <p:cNvCxnSpPr>
              <a:endCxn id="39" idx="7"/>
            </p:cNvCxnSpPr>
            <p:nvPr/>
          </p:nvCxnSpPr>
          <p:spPr>
            <a:xfrm flipH="1">
              <a:off x="2938322" y="4953000"/>
              <a:ext cx="414478" cy="795478"/>
            </a:xfrm>
            <a:prstGeom prst="line">
              <a:avLst/>
            </a:prstGeom>
            <a:ln>
              <a:solidFill>
                <a:schemeClr val="accent6">
                  <a:lumMod val="75000"/>
                </a:schemeClr>
              </a:solidFill>
              <a:headEnd type="none"/>
              <a:tailEnd type="arrow"/>
            </a:ln>
          </p:spPr>
          <p:style>
            <a:lnRef idx="2">
              <a:schemeClr val="accent2"/>
            </a:lnRef>
            <a:fillRef idx="0">
              <a:schemeClr val="accent2"/>
            </a:fillRef>
            <a:effectRef idx="1">
              <a:schemeClr val="accent2"/>
            </a:effectRef>
            <a:fontRef idx="minor">
              <a:schemeClr val="tx1"/>
            </a:fontRef>
          </p:style>
        </p:cxnSp>
        <p:cxnSp>
          <p:nvCxnSpPr>
            <p:cNvPr id="45" name="Straight Connector 44"/>
            <p:cNvCxnSpPr>
              <a:stCxn id="35" idx="6"/>
              <a:endCxn id="36" idx="2"/>
            </p:cNvCxnSpPr>
            <p:nvPr/>
          </p:nvCxnSpPr>
          <p:spPr>
            <a:xfrm>
              <a:off x="2514600" y="4838700"/>
              <a:ext cx="685800" cy="0"/>
            </a:xfrm>
            <a:prstGeom prst="line">
              <a:avLst/>
            </a:prstGeom>
            <a:ln>
              <a:solidFill>
                <a:schemeClr val="accent6">
                  <a:lumMod val="75000"/>
                </a:schemeClr>
              </a:solidFill>
              <a:tailEnd type="arrow"/>
            </a:ln>
          </p:spPr>
          <p:style>
            <a:lnRef idx="2">
              <a:schemeClr val="accent2"/>
            </a:lnRef>
            <a:fillRef idx="0">
              <a:schemeClr val="accent2"/>
            </a:fillRef>
            <a:effectRef idx="1">
              <a:schemeClr val="accent2"/>
            </a:effectRef>
            <a:fontRef idx="minor">
              <a:schemeClr val="tx1"/>
            </a:fontRef>
          </p:style>
        </p:cxnSp>
        <p:cxnSp>
          <p:nvCxnSpPr>
            <p:cNvPr id="46" name="Straight Connector 45"/>
            <p:cNvCxnSpPr/>
            <p:nvPr/>
          </p:nvCxnSpPr>
          <p:spPr>
            <a:xfrm>
              <a:off x="2438400" y="4953000"/>
              <a:ext cx="457200" cy="762000"/>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sp>
          <p:nvSpPr>
            <p:cNvPr id="47" name="TextBox 46"/>
            <p:cNvSpPr txBox="1"/>
            <p:nvPr/>
          </p:nvSpPr>
          <p:spPr>
            <a:xfrm>
              <a:off x="228600" y="4191000"/>
              <a:ext cx="1905000" cy="369332"/>
            </a:xfrm>
            <a:prstGeom prst="rect">
              <a:avLst/>
            </a:prstGeom>
            <a:noFill/>
          </p:spPr>
          <p:txBody>
            <a:bodyPr wrap="square" rtlCol="0">
              <a:spAutoFit/>
            </a:bodyPr>
            <a:lstStyle/>
            <a:p>
              <a:r>
                <a:rPr lang="en-US" dirty="0" err="1" smtClean="0"/>
                <a:t>Kiindul</a:t>
              </a:r>
              <a:r>
                <a:rPr lang="hu-HU" dirty="0" smtClean="0"/>
                <a:t>ó csúcs</a:t>
              </a:r>
              <a:endParaRPr lang="en-US" dirty="0"/>
            </a:p>
          </p:txBody>
        </p:sp>
        <p:sp>
          <p:nvSpPr>
            <p:cNvPr id="48" name="TextBox 47"/>
            <p:cNvSpPr txBox="1"/>
            <p:nvPr/>
          </p:nvSpPr>
          <p:spPr>
            <a:xfrm>
              <a:off x="2438400" y="5943600"/>
              <a:ext cx="1524000" cy="369332"/>
            </a:xfrm>
            <a:prstGeom prst="rect">
              <a:avLst/>
            </a:prstGeom>
            <a:noFill/>
          </p:spPr>
          <p:txBody>
            <a:bodyPr wrap="square" rtlCol="0">
              <a:spAutoFit/>
            </a:bodyPr>
            <a:lstStyle/>
            <a:p>
              <a:r>
                <a:rPr lang="hu-HU" dirty="0" smtClean="0"/>
                <a:t>Cél csúcs</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mph" presetSubtype="2" fill="hold" nodeType="clickEffect">
                                  <p:stCondLst>
                                    <p:cond delay="0"/>
                                  </p:stCondLst>
                                  <p:childTnLst>
                                    <p:animClr clrSpc="rgb">
                                      <p:cBhvr>
                                        <p:cTn id="6" dur="2000" fill="hold"/>
                                        <p:tgtEl>
                                          <p:spTgt spid="13"/>
                                        </p:tgtEl>
                                        <p:attrNameLst>
                                          <p:attrName>stroke.color</p:attrName>
                                        </p:attrNameLst>
                                      </p:cBhvr>
                                      <p:to>
                                        <a:srgbClr val="E9F915"/>
                                      </p:to>
                                    </p:animClr>
                                    <p:set>
                                      <p:cBhvr>
                                        <p:cTn id="7" dur="2000" fill="hold"/>
                                        <p:tgtEl>
                                          <p:spTgt spid="13"/>
                                        </p:tgtEl>
                                        <p:attrNameLst>
                                          <p:attrName>stroke.on</p:attrName>
                                        </p:attrNameLst>
                                      </p:cBhvr>
                                      <p:to>
                                        <p:strVal val="true"/>
                                      </p:to>
                                    </p:set>
                                  </p:childTnLst>
                                </p:cTn>
                              </p:par>
                              <p:par>
                                <p:cTn id="8" presetID="7" presetClass="emph" presetSubtype="2" fill="hold" nodeType="withEffect">
                                  <p:stCondLst>
                                    <p:cond delay="0"/>
                                  </p:stCondLst>
                                  <p:childTnLst>
                                    <p:animClr clrSpc="rgb">
                                      <p:cBhvr>
                                        <p:cTn id="9" dur="2000" fill="hold"/>
                                        <p:tgtEl>
                                          <p:spTgt spid="15"/>
                                        </p:tgtEl>
                                        <p:attrNameLst>
                                          <p:attrName>stroke.color</p:attrName>
                                        </p:attrNameLst>
                                      </p:cBhvr>
                                      <p:to>
                                        <a:schemeClr val="accent1"/>
                                      </p:to>
                                    </p:animClr>
                                    <p:set>
                                      <p:cBhvr>
                                        <p:cTn id="10" dur="2000" fill="hold"/>
                                        <p:tgtEl>
                                          <p:spTgt spid="15"/>
                                        </p:tgtEl>
                                        <p:attrNameLst>
                                          <p:attrName>stroke.on</p:attrName>
                                        </p:attrNameLst>
                                      </p:cBhvr>
                                      <p:to>
                                        <p:strVal val="true"/>
                                      </p:to>
                                    </p:set>
                                  </p:childTnLst>
                                </p:cTn>
                              </p:par>
                              <p:par>
                                <p:cTn id="11" presetID="7" presetClass="emph" presetSubtype="2" fill="hold" nodeType="withEffect">
                                  <p:stCondLst>
                                    <p:cond delay="2000"/>
                                  </p:stCondLst>
                                  <p:childTnLst>
                                    <p:animClr clrSpc="rgb">
                                      <p:cBhvr>
                                        <p:cTn id="12" dur="2000" fill="hold"/>
                                        <p:tgtEl>
                                          <p:spTgt spid="14"/>
                                        </p:tgtEl>
                                        <p:attrNameLst>
                                          <p:attrName>stroke.color</p:attrName>
                                        </p:attrNameLst>
                                      </p:cBhvr>
                                      <p:to>
                                        <a:schemeClr val="accent1"/>
                                      </p:to>
                                    </p:animClr>
                                    <p:set>
                                      <p:cBhvr>
                                        <p:cTn id="13" dur="2000" fill="hold"/>
                                        <p:tgtEl>
                                          <p:spTgt spid="14"/>
                                        </p:tgtEl>
                                        <p:attrNameLst>
                                          <p:attrName>stroke.on</p:attrName>
                                        </p:attrNameLst>
                                      </p:cBhvr>
                                      <p:to>
                                        <p:strVal val="true"/>
                                      </p:to>
                                    </p:set>
                                  </p:childTnLst>
                                </p:cTn>
                              </p:par>
                            </p:childTnLst>
                          </p:cTn>
                        </p:par>
                        <p:par>
                          <p:cTn id="14" fill="hold">
                            <p:stCondLst>
                              <p:cond delay="4000"/>
                            </p:stCondLst>
                            <p:childTnLst>
                              <p:par>
                                <p:cTn id="15" presetID="10" presetClass="exit" presetSubtype="0" fill="hold" nodeType="afterEffect">
                                  <p:stCondLst>
                                    <p:cond delay="2000"/>
                                  </p:stCondLst>
                                  <p:childTnLst>
                                    <p:animEffect transition="out" filter="fade">
                                      <p:cBhvr>
                                        <p:cTn id="16" dur="2000"/>
                                        <p:tgtEl>
                                          <p:spTgt spid="13"/>
                                        </p:tgtEl>
                                      </p:cBhvr>
                                    </p:animEffect>
                                    <p:set>
                                      <p:cBhvr>
                                        <p:cTn id="17" dur="1" fill="hold">
                                          <p:stCondLst>
                                            <p:cond delay="1999"/>
                                          </p:stCondLst>
                                        </p:cTn>
                                        <p:tgtEl>
                                          <p:spTgt spid="13"/>
                                        </p:tgtEl>
                                        <p:attrNameLst>
                                          <p:attrName>style.visibility</p:attrName>
                                        </p:attrNameLst>
                                      </p:cBhvr>
                                      <p:to>
                                        <p:strVal val="hidden"/>
                                      </p:to>
                                    </p:set>
                                  </p:childTnLst>
                                </p:cTn>
                              </p:par>
                            </p:childTnLst>
                          </p:cTn>
                        </p:par>
                        <p:par>
                          <p:cTn id="18" fill="hold">
                            <p:stCondLst>
                              <p:cond delay="8000"/>
                            </p:stCondLst>
                            <p:childTnLst>
                              <p:par>
                                <p:cTn id="19" presetID="10" presetClass="entr" presetSubtype="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2000"/>
                                        <p:tgtEl>
                                          <p:spTgt spid="16"/>
                                        </p:tgtEl>
                                      </p:cBhvr>
                                    </p:animEffect>
                                  </p:childTnLst>
                                </p:cTn>
                              </p:par>
                            </p:childTnLst>
                          </p:cTn>
                        </p:par>
                        <p:par>
                          <p:cTn id="22" fill="hold">
                            <p:stCondLst>
                              <p:cond delay="10000"/>
                            </p:stCondLst>
                            <p:childTnLst>
                              <p:par>
                                <p:cTn id="23" presetID="1" presetClass="emph" presetSubtype="2" fill="hold" nodeType="afterEffect">
                                  <p:stCondLst>
                                    <p:cond delay="0"/>
                                  </p:stCondLst>
                                  <p:childTnLst>
                                    <p:animClr clrSpc="rgb">
                                      <p:cBhvr>
                                        <p:cTn id="24" dur="2000" fill="hold"/>
                                        <p:tgtEl>
                                          <p:spTgt spid="4"/>
                                        </p:tgtEl>
                                        <p:attrNameLst>
                                          <p:attrName>fillcolor</p:attrName>
                                        </p:attrNameLst>
                                      </p:cBhvr>
                                      <p:to>
                                        <a:schemeClr val="accent2"/>
                                      </p:to>
                                    </p:animClr>
                                    <p:set>
                                      <p:cBhvr>
                                        <p:cTn id="25" dur="2000" fill="hold"/>
                                        <p:tgtEl>
                                          <p:spTgt spid="4"/>
                                        </p:tgtEl>
                                        <p:attrNameLst>
                                          <p:attrName>fill.type</p:attrName>
                                        </p:attrNameLst>
                                      </p:cBhvr>
                                      <p:to>
                                        <p:strVal val="solid"/>
                                      </p:to>
                                    </p:set>
                                    <p:set>
                                      <p:cBhvr>
                                        <p:cTn id="26" dur="2000" fill="hold"/>
                                        <p:tgtEl>
                                          <p:spTgt spid="4"/>
                                        </p:tgtEl>
                                        <p:attrNameLst>
                                          <p:attrName>fill.on</p:attrName>
                                        </p:attrNameLst>
                                      </p:cBhvr>
                                      <p:to>
                                        <p:strVal val="true"/>
                                      </p:to>
                                    </p:set>
                                  </p:childTnLst>
                                </p:cTn>
                              </p:par>
                            </p:childTnLst>
                          </p:cTn>
                        </p:par>
                        <p:par>
                          <p:cTn id="27" fill="hold">
                            <p:stCondLst>
                              <p:cond delay="12000"/>
                            </p:stCondLst>
                            <p:childTnLst>
                              <p:par>
                                <p:cTn id="28" presetID="1" presetClass="emph" presetSubtype="2" fill="hold" nodeType="afterEffect">
                                  <p:stCondLst>
                                    <p:cond delay="0"/>
                                  </p:stCondLst>
                                  <p:childTnLst>
                                    <p:animClr clrSpc="rgb">
                                      <p:cBhvr>
                                        <p:cTn id="29" dur="2000" fill="hold"/>
                                        <p:tgtEl>
                                          <p:spTgt spid="9"/>
                                        </p:tgtEl>
                                        <p:attrNameLst>
                                          <p:attrName>fillcolor</p:attrName>
                                        </p:attrNameLst>
                                      </p:cBhvr>
                                      <p:to>
                                        <a:srgbClr val="5A8C80"/>
                                      </p:to>
                                    </p:animClr>
                                    <p:set>
                                      <p:cBhvr>
                                        <p:cTn id="30" dur="2000" fill="hold"/>
                                        <p:tgtEl>
                                          <p:spTgt spid="9"/>
                                        </p:tgtEl>
                                        <p:attrNameLst>
                                          <p:attrName>fill.type</p:attrName>
                                        </p:attrNameLst>
                                      </p:cBhvr>
                                      <p:to>
                                        <p:strVal val="solid"/>
                                      </p:to>
                                    </p:set>
                                    <p:set>
                                      <p:cBhvr>
                                        <p:cTn id="31" dur="2000" fill="hold"/>
                                        <p:tgtEl>
                                          <p:spTgt spid="9"/>
                                        </p:tgtEl>
                                        <p:attrNameLst>
                                          <p:attrName>fill.on</p:attrName>
                                        </p:attrNameLst>
                                      </p:cBhvr>
                                      <p:to>
                                        <p:strVal val="true"/>
                                      </p:to>
                                    </p:set>
                                  </p:childTnLst>
                                </p:cTn>
                              </p:par>
                            </p:childTnLst>
                          </p:cTn>
                        </p:par>
                        <p:par>
                          <p:cTn id="32" fill="hold">
                            <p:stCondLst>
                              <p:cond delay="14000"/>
                            </p:stCondLst>
                            <p:childTnLst>
                              <p:par>
                                <p:cTn id="33" presetID="26" presetClass="emph" presetSubtype="0" repeatCount="indefinite" fill="hold" grpId="0" nodeType="afterEffect">
                                  <p:stCondLst>
                                    <p:cond delay="0"/>
                                  </p:stCondLst>
                                  <p:endCondLst>
                                    <p:cond evt="onNext" delay="0">
                                      <p:tgtEl>
                                        <p:sldTgt/>
                                      </p:tgtEl>
                                    </p:cond>
                                  </p:endCondLst>
                                  <p:childTnLst>
                                    <p:animEffect transition="out" filter="fade">
                                      <p:cBhvr>
                                        <p:cTn id="34" dur="500" tmFilter="0, 0; .2, .5; .8, .5; 1, 0"/>
                                        <p:tgtEl>
                                          <p:spTgt spid="4"/>
                                        </p:tgtEl>
                                      </p:cBhvr>
                                    </p:animEffect>
                                    <p:animScale>
                                      <p:cBhvr>
                                        <p:cTn id="35" dur="250" autoRev="1" fill="hold"/>
                                        <p:tgtEl>
                                          <p:spTgt spid="4"/>
                                        </p:tgtEl>
                                      </p:cBhvr>
                                      <p:by x="105000" y="105000"/>
                                    </p:animScale>
                                  </p:childTnLst>
                                </p:cTn>
                              </p:par>
                              <p:par>
                                <p:cTn id="36" presetID="26" presetClass="emph" presetSubtype="0" repeatCount="indefinite" fill="hold" grpId="0" nodeType="withEffect">
                                  <p:stCondLst>
                                    <p:cond delay="0"/>
                                  </p:stCondLst>
                                  <p:endCondLst>
                                    <p:cond evt="onNext" delay="0">
                                      <p:tgtEl>
                                        <p:sldTgt/>
                                      </p:tgtEl>
                                    </p:cond>
                                  </p:endCondLst>
                                  <p:childTnLst>
                                    <p:animEffect transition="out" filter="fade">
                                      <p:cBhvr>
                                        <p:cTn id="37" dur="500" tmFilter="0, 0; .2, .5; .8, .5; 1, 0"/>
                                        <p:tgtEl>
                                          <p:spTgt spid="9"/>
                                        </p:tgtEl>
                                      </p:cBhvr>
                                    </p:animEffect>
                                    <p:animScale>
                                      <p:cBhvr>
                                        <p:cTn id="38" dur="250" autoRev="1" fill="hold"/>
                                        <p:tgtEl>
                                          <p:spTgt spid="9"/>
                                        </p:tgtEl>
                                      </p:cBhvr>
                                      <p:by x="105000" y="105000"/>
                                    </p:animScale>
                                  </p:childTnLst>
                                </p:cTn>
                              </p:par>
                              <p:par>
                                <p:cTn id="39" presetID="10"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2000"/>
                                        <p:tgtEl>
                                          <p:spTgt spid="1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12"/>
                    </p:tgtEl>
                  </p:cond>
                </p:stCondLst>
                <p:endSync evt="end" delay="0">
                  <p:rtn val="all"/>
                </p:endSync>
                <p:childTnLst>
                  <p:par>
                    <p:cTn id="46" fill="hold">
                      <p:stCondLst>
                        <p:cond delay="0"/>
                      </p:stCondLst>
                      <p:childTnLst>
                        <p:par>
                          <p:cTn id="47" fill="hold">
                            <p:stCondLst>
                              <p:cond delay="0"/>
                            </p:stCondLst>
                            <p:childTnLst>
                              <p:par>
                                <p:cTn id="48" presetID="7" presetClass="emph" presetSubtype="2" fill="hold" nodeType="clickEffect">
                                  <p:stCondLst>
                                    <p:cond delay="0"/>
                                  </p:stCondLst>
                                  <p:childTnLst>
                                    <p:animClr clrSpc="rgb">
                                      <p:cBhvr>
                                        <p:cTn id="49" dur="2000" fill="hold"/>
                                        <p:tgtEl>
                                          <p:spTgt spid="12"/>
                                        </p:tgtEl>
                                        <p:attrNameLst>
                                          <p:attrName>stroke.color</p:attrName>
                                        </p:attrNameLst>
                                      </p:cBhvr>
                                      <p:to>
                                        <a:srgbClr val="348DF8"/>
                                      </p:to>
                                    </p:animClr>
                                    <p:set>
                                      <p:cBhvr>
                                        <p:cTn id="50" dur="2000" fill="hold"/>
                                        <p:tgtEl>
                                          <p:spTgt spid="12"/>
                                        </p:tgtEl>
                                        <p:attrNameLst>
                                          <p:attrName>stroke.on</p:attrName>
                                        </p:attrNameLst>
                                      </p:cBhvr>
                                      <p:to>
                                        <p:strVal val="true"/>
                                      </p:to>
                                    </p:set>
                                  </p:childTnLst>
                                </p:cTn>
                              </p:par>
                            </p:childTnLst>
                          </p:cTn>
                        </p:par>
                        <p:par>
                          <p:cTn id="51" fill="hold">
                            <p:stCondLst>
                              <p:cond delay="4000"/>
                            </p:stCondLst>
                            <p:childTnLst>
                              <p:par>
                                <p:cTn id="52" presetID="10" presetClass="entr" presetSubtype="0" fill="hold"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2000"/>
                                        <p:tgtEl>
                                          <p:spTgt spid="66"/>
                                        </p:tgtEl>
                                      </p:cBhvr>
                                    </p:animEffect>
                                  </p:childTnLst>
                                </p:cTn>
                              </p:par>
                            </p:childTnLst>
                          </p:cTn>
                        </p:par>
                        <p:par>
                          <p:cTn id="55" fill="hold">
                            <p:stCondLst>
                              <p:cond delay="6000"/>
                            </p:stCondLst>
                            <p:childTnLst>
                              <p:par>
                                <p:cTn id="56" presetID="42" presetClass="path" presetSubtype="0" accel="50000" decel="50000" fill="hold" nodeType="afterEffect">
                                  <p:stCondLst>
                                    <p:cond delay="0"/>
                                  </p:stCondLst>
                                  <p:childTnLst>
                                    <p:animMotion origin="layout" path="M -3.33333E-6 4.44444E-6 L 0.00556 0.46736 " pathEditMode="relative" rAng="0" ptsTypes="AA">
                                      <p:cBhvr>
                                        <p:cTn id="57" dur="2000" fill="hold"/>
                                        <p:tgtEl>
                                          <p:spTgt spid="66"/>
                                        </p:tgtEl>
                                        <p:attrNameLst>
                                          <p:attrName>ppt_x</p:attrName>
                                          <p:attrName>ppt_y</p:attrName>
                                        </p:attrNameLst>
                                      </p:cBhvr>
                                      <p:rCtr x="3" y="234"/>
                                    </p:animMotion>
                                  </p:childTnLst>
                                </p:cTn>
                              </p:par>
                            </p:childTnLst>
                          </p:cTn>
                        </p:par>
                      </p:childTnLst>
                    </p:cTn>
                  </p:par>
                </p:childTnLst>
              </p:cTn>
              <p:nextCondLst>
                <p:cond evt="onClick" delay="0">
                  <p:tgtEl>
                    <p:spTgt spid="12"/>
                  </p:tgtEl>
                </p:cond>
              </p:nextCondLst>
            </p:seq>
            <p:seq concurrent="1" nextAc="seek">
              <p:cTn id="58" restart="whenNotActive" fill="hold" evtFilter="cancelBubble" nodeType="interactiveSeq">
                <p:stCondLst>
                  <p:cond evt="onClick" delay="0">
                    <p:tgtEl>
                      <p:spTgt spid="10"/>
                    </p:tgtEl>
                  </p:cond>
                </p:stCondLst>
                <p:endSync evt="end" delay="0">
                  <p:rtn val="all"/>
                </p:endSync>
                <p:childTnLst>
                  <p:par>
                    <p:cTn id="59" fill="hold">
                      <p:stCondLst>
                        <p:cond delay="0"/>
                      </p:stCondLst>
                      <p:childTnLst>
                        <p:par>
                          <p:cTn id="60" fill="hold">
                            <p:stCondLst>
                              <p:cond delay="0"/>
                            </p:stCondLst>
                            <p:childTnLst>
                              <p:par>
                                <p:cTn id="61" presetID="7" presetClass="emph" presetSubtype="2" fill="hold" nodeType="clickEffect">
                                  <p:stCondLst>
                                    <p:cond delay="0"/>
                                  </p:stCondLst>
                                  <p:childTnLst>
                                    <p:animClr clrSpc="rgb">
                                      <p:cBhvr>
                                        <p:cTn id="62" dur="2000" fill="hold"/>
                                        <p:tgtEl>
                                          <p:spTgt spid="10"/>
                                        </p:tgtEl>
                                        <p:attrNameLst>
                                          <p:attrName>stroke.color</p:attrName>
                                        </p:attrNameLst>
                                      </p:cBhvr>
                                      <p:to>
                                        <a:srgbClr val="AF378D"/>
                                      </p:to>
                                    </p:animClr>
                                    <p:set>
                                      <p:cBhvr>
                                        <p:cTn id="63" dur="2000" fill="hold"/>
                                        <p:tgtEl>
                                          <p:spTgt spid="10"/>
                                        </p:tgtEl>
                                        <p:attrNameLst>
                                          <p:attrName>stroke.on</p:attrName>
                                        </p:attrNameLst>
                                      </p:cBhvr>
                                      <p:to>
                                        <p:strVal val="true"/>
                                      </p:to>
                                    </p:set>
                                  </p:childTnLst>
                                </p:cTn>
                              </p:par>
                              <p:par>
                                <p:cTn id="64" presetID="7" presetClass="emph" presetSubtype="2" fill="hold" nodeType="withEffect">
                                  <p:stCondLst>
                                    <p:cond delay="0"/>
                                  </p:stCondLst>
                                  <p:childTnLst>
                                    <p:animClr clrSpc="rgb">
                                      <p:cBhvr>
                                        <p:cTn id="65" dur="2000" fill="hold"/>
                                        <p:tgtEl>
                                          <p:spTgt spid="15"/>
                                        </p:tgtEl>
                                        <p:attrNameLst>
                                          <p:attrName>stroke.color</p:attrName>
                                        </p:attrNameLst>
                                      </p:cBhvr>
                                      <p:to>
                                        <a:srgbClr val="AF378D"/>
                                      </p:to>
                                    </p:animClr>
                                    <p:set>
                                      <p:cBhvr>
                                        <p:cTn id="66" dur="2000" fill="hold"/>
                                        <p:tgtEl>
                                          <p:spTgt spid="15"/>
                                        </p:tgtEl>
                                        <p:attrNameLst>
                                          <p:attrName>stroke.on</p:attrName>
                                        </p:attrNameLst>
                                      </p:cBhvr>
                                      <p:to>
                                        <p:strVal val="true"/>
                                      </p:to>
                                    </p:set>
                                  </p:childTnLst>
                                </p:cTn>
                              </p:par>
                              <p:par>
                                <p:cTn id="67" presetID="7" presetClass="emph" presetSubtype="2" fill="hold" nodeType="withEffect">
                                  <p:stCondLst>
                                    <p:cond delay="0"/>
                                  </p:stCondLst>
                                  <p:childTnLst>
                                    <p:animClr clrSpc="rgb">
                                      <p:cBhvr>
                                        <p:cTn id="68" dur="2000" fill="hold"/>
                                        <p:tgtEl>
                                          <p:spTgt spid="14"/>
                                        </p:tgtEl>
                                        <p:attrNameLst>
                                          <p:attrName>stroke.color</p:attrName>
                                        </p:attrNameLst>
                                      </p:cBhvr>
                                      <p:to>
                                        <a:srgbClr val="AF378D"/>
                                      </p:to>
                                    </p:animClr>
                                    <p:set>
                                      <p:cBhvr>
                                        <p:cTn id="69" dur="2000" fill="hold"/>
                                        <p:tgtEl>
                                          <p:spTgt spid="14"/>
                                        </p:tgtEl>
                                        <p:attrNameLst>
                                          <p:attrName>stroke.on</p:attrName>
                                        </p:attrNameLst>
                                      </p:cBhvr>
                                      <p:to>
                                        <p:strVal val="true"/>
                                      </p:to>
                                    </p:set>
                                  </p:childTnLst>
                                </p:cTn>
                              </p:par>
                            </p:childTnLst>
                          </p:cTn>
                        </p:par>
                        <p:par>
                          <p:cTn id="70" fill="hold">
                            <p:stCondLst>
                              <p:cond delay="2000"/>
                            </p:stCondLst>
                            <p:childTnLst>
                              <p:par>
                                <p:cTn id="71" presetID="10" presetClass="entr" presetSubtype="0" fill="hold" nodeType="after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2000"/>
                                        <p:tgtEl>
                                          <p:spTgt spid="49"/>
                                        </p:tgtEl>
                                      </p:cBhvr>
                                    </p:animEffect>
                                  </p:childTnLst>
                                </p:cTn>
                              </p:par>
                            </p:childTnLst>
                          </p:cTn>
                        </p:par>
                        <p:par>
                          <p:cTn id="74" fill="hold">
                            <p:stCondLst>
                              <p:cond delay="4000"/>
                            </p:stCondLst>
                            <p:childTnLst>
                              <p:par>
                                <p:cTn id="75" presetID="42" presetClass="path" presetSubtype="0" accel="50000" decel="50000" fill="hold" nodeType="afterEffect">
                                  <p:stCondLst>
                                    <p:cond delay="0"/>
                                  </p:stCondLst>
                                  <p:childTnLst>
                                    <p:animMotion origin="layout" path="M -3.33333E-6 4.44444E-6 L -0.21666 0.23402 " pathEditMode="relative" rAng="0" ptsTypes="AA">
                                      <p:cBhvr>
                                        <p:cTn id="76" dur="2000" fill="hold"/>
                                        <p:tgtEl>
                                          <p:spTgt spid="49"/>
                                        </p:tgtEl>
                                        <p:attrNameLst>
                                          <p:attrName>ppt_x</p:attrName>
                                          <p:attrName>ppt_y</p:attrName>
                                        </p:attrNameLst>
                                      </p:cBhvr>
                                      <p:rCtr x="-108" y="117"/>
                                    </p:animMotion>
                                  </p:childTnLst>
                                </p:cTn>
                              </p:par>
                            </p:childTnLst>
                          </p:cTn>
                        </p:par>
                        <p:par>
                          <p:cTn id="77" fill="hold">
                            <p:stCondLst>
                              <p:cond delay="6000"/>
                            </p:stCondLst>
                            <p:childTnLst>
                              <p:par>
                                <p:cTn id="78" presetID="7" presetClass="emph" presetSubtype="2" fill="hold" nodeType="afterEffect">
                                  <p:stCondLst>
                                    <p:cond delay="0"/>
                                  </p:stCondLst>
                                  <p:childTnLst>
                                    <p:animClr clrSpc="rgb">
                                      <p:cBhvr>
                                        <p:cTn id="79" dur="2000" fill="hold"/>
                                        <p:tgtEl>
                                          <p:spTgt spid="10"/>
                                        </p:tgtEl>
                                        <p:attrNameLst>
                                          <p:attrName>stroke.color</p:attrName>
                                        </p:attrNameLst>
                                      </p:cBhvr>
                                      <p:to>
                                        <a:srgbClr val="4AC044"/>
                                      </p:to>
                                    </p:animClr>
                                    <p:set>
                                      <p:cBhvr>
                                        <p:cTn id="80" dur="2000" fill="hold"/>
                                        <p:tgtEl>
                                          <p:spTgt spid="10"/>
                                        </p:tgtEl>
                                        <p:attrNameLst>
                                          <p:attrName>stroke.on</p:attrName>
                                        </p:attrNameLst>
                                      </p:cBhvr>
                                      <p:to>
                                        <p:strVal val="true"/>
                                      </p:to>
                                    </p:set>
                                  </p:childTnLst>
                                </p:cTn>
                              </p:par>
                            </p:childTnLst>
                          </p:cTn>
                        </p:par>
                        <p:par>
                          <p:cTn id="81" fill="hold">
                            <p:stCondLst>
                              <p:cond delay="8000"/>
                            </p:stCondLst>
                            <p:childTnLst>
                              <p:par>
                                <p:cTn id="82" presetID="7" presetClass="emph" presetSubtype="2" fill="hold" nodeType="afterEffect">
                                  <p:stCondLst>
                                    <p:cond delay="0"/>
                                  </p:stCondLst>
                                  <p:childTnLst>
                                    <p:animClr clrSpc="rgb">
                                      <p:cBhvr>
                                        <p:cTn id="83" dur="2000" fill="hold"/>
                                        <p:tgtEl>
                                          <p:spTgt spid="16"/>
                                        </p:tgtEl>
                                        <p:attrNameLst>
                                          <p:attrName>stroke.color</p:attrName>
                                        </p:attrNameLst>
                                      </p:cBhvr>
                                      <p:to>
                                        <a:srgbClr val="4AC044"/>
                                      </p:to>
                                    </p:animClr>
                                    <p:set>
                                      <p:cBhvr>
                                        <p:cTn id="84" dur="2000" fill="hold"/>
                                        <p:tgtEl>
                                          <p:spTgt spid="16"/>
                                        </p:tgtEl>
                                        <p:attrNameLst>
                                          <p:attrName>stroke.on</p:attrName>
                                        </p:attrNameLst>
                                      </p:cBhvr>
                                      <p:to>
                                        <p:strVal val="true"/>
                                      </p:to>
                                    </p:set>
                                  </p:childTnLst>
                                </p:cTn>
                              </p:par>
                            </p:childTnLst>
                          </p:cTn>
                        </p:par>
                        <p:par>
                          <p:cTn id="85" fill="hold">
                            <p:stCondLst>
                              <p:cond delay="10000"/>
                            </p:stCondLst>
                            <p:childTnLst>
                              <p:par>
                                <p:cTn id="86" presetID="10" presetClass="entr" presetSubtype="0" fill="hold" nodeType="afterEffect">
                                  <p:stCondLst>
                                    <p:cond delay="0"/>
                                  </p:stCondLst>
                                  <p:childTnLst>
                                    <p:set>
                                      <p:cBhvr>
                                        <p:cTn id="87" dur="1" fill="hold">
                                          <p:stCondLst>
                                            <p:cond delay="0"/>
                                          </p:stCondLst>
                                        </p:cTn>
                                        <p:tgtEl>
                                          <p:spTgt spid="65"/>
                                        </p:tgtEl>
                                        <p:attrNameLst>
                                          <p:attrName>style.visibility</p:attrName>
                                        </p:attrNameLst>
                                      </p:cBhvr>
                                      <p:to>
                                        <p:strVal val="visible"/>
                                      </p:to>
                                    </p:set>
                                    <p:animEffect transition="in" filter="fade">
                                      <p:cBhvr>
                                        <p:cTn id="88" dur="2000"/>
                                        <p:tgtEl>
                                          <p:spTgt spid="65"/>
                                        </p:tgtEl>
                                      </p:cBhvr>
                                    </p:animEffect>
                                  </p:childTnLst>
                                </p:cTn>
                              </p:par>
                            </p:childTnLst>
                          </p:cTn>
                        </p:par>
                        <p:par>
                          <p:cTn id="89" fill="hold">
                            <p:stCondLst>
                              <p:cond delay="12000"/>
                            </p:stCondLst>
                            <p:childTnLst>
                              <p:par>
                                <p:cTn id="90" presetID="42" presetClass="path" presetSubtype="0" accel="50000" decel="50000" fill="hold" nodeType="afterEffect">
                                  <p:stCondLst>
                                    <p:cond delay="0"/>
                                  </p:stCondLst>
                                  <p:childTnLst>
                                    <p:animMotion origin="layout" path="M -3.33333E-6 4.44444E-6 L 0.25 0.25069 " pathEditMode="relative" rAng="0" ptsTypes="AA">
                                      <p:cBhvr>
                                        <p:cTn id="91" dur="2000" fill="hold"/>
                                        <p:tgtEl>
                                          <p:spTgt spid="65"/>
                                        </p:tgtEl>
                                        <p:attrNameLst>
                                          <p:attrName>ppt_x</p:attrName>
                                          <p:attrName>ppt_y</p:attrName>
                                        </p:attrNameLst>
                                      </p:cBhvr>
                                      <p:rCtr x="125" y="125"/>
                                    </p:animMotion>
                                  </p:childTnLst>
                                </p:cTn>
                              </p:par>
                            </p:childTnLst>
                          </p:cTn>
                        </p:par>
                      </p:childTnLst>
                    </p:cTn>
                  </p:par>
                </p:childTnLst>
              </p:cTn>
              <p:nextCondLst>
                <p:cond evt="onClick" delay="0">
                  <p:tgtEl>
                    <p:spTgt spid="10"/>
                  </p:tgtEl>
                </p:cond>
              </p:nextCondLst>
            </p:seq>
          </p:childTnLst>
        </p:cTn>
      </p:par>
    </p:tnLst>
    <p:bldLst>
      <p:bldP spid="4" grpId="0" animBg="1"/>
      <p:bldP spid="9" grpId="0" animBg="1"/>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hu-HU" i="1" dirty="0" smtClean="0"/>
              <a:t>A minimális irányított az adott kiinduló csúcsból az adott cél csúcsig </a:t>
            </a:r>
            <a:endParaRPr lang="en-US" i="1" dirty="0"/>
          </a:p>
        </p:txBody>
      </p:sp>
      <p:sp>
        <p:nvSpPr>
          <p:cNvPr id="4" name="Oval 3"/>
          <p:cNvSpPr/>
          <p:nvPr/>
        </p:nvSpPr>
        <p:spPr>
          <a:xfrm>
            <a:off x="2057400" y="25146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5" name="Oval 4"/>
          <p:cNvSpPr/>
          <p:nvPr/>
        </p:nvSpPr>
        <p:spPr>
          <a:xfrm>
            <a:off x="3505200" y="26670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6" name="Oval 5"/>
          <p:cNvSpPr/>
          <p:nvPr/>
        </p:nvSpPr>
        <p:spPr>
          <a:xfrm>
            <a:off x="4419600" y="26670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sp>
        <p:nvSpPr>
          <p:cNvPr id="7" name="Oval 6"/>
          <p:cNvSpPr/>
          <p:nvPr/>
        </p:nvSpPr>
        <p:spPr>
          <a:xfrm>
            <a:off x="2209800" y="35814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8" name="Oval 7"/>
          <p:cNvSpPr/>
          <p:nvPr/>
        </p:nvSpPr>
        <p:spPr>
          <a:xfrm>
            <a:off x="3276600" y="38100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9" name="Oval 8"/>
          <p:cNvSpPr/>
          <p:nvPr/>
        </p:nvSpPr>
        <p:spPr>
          <a:xfrm>
            <a:off x="3962400" y="36576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cxnSp>
        <p:nvCxnSpPr>
          <p:cNvPr id="10" name="Straight Connector 9"/>
          <p:cNvCxnSpPr>
            <a:stCxn id="4" idx="6"/>
            <a:endCxn id="5" idx="2"/>
          </p:cNvCxnSpPr>
          <p:nvPr/>
        </p:nvCxnSpPr>
        <p:spPr>
          <a:xfrm>
            <a:off x="2286000" y="2628900"/>
            <a:ext cx="1219200" cy="152400"/>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1" name="Straight Connector 10"/>
          <p:cNvCxnSpPr>
            <a:stCxn id="7" idx="6"/>
            <a:endCxn id="6" idx="3"/>
          </p:cNvCxnSpPr>
          <p:nvPr/>
        </p:nvCxnSpPr>
        <p:spPr>
          <a:xfrm flipV="1">
            <a:off x="2438400" y="2862122"/>
            <a:ext cx="2014678" cy="833578"/>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2" name="Straight Connector 11"/>
          <p:cNvCxnSpPr>
            <a:stCxn id="4" idx="5"/>
            <a:endCxn id="9" idx="1"/>
          </p:cNvCxnSpPr>
          <p:nvPr/>
        </p:nvCxnSpPr>
        <p:spPr>
          <a:xfrm>
            <a:off x="2252522" y="2709722"/>
            <a:ext cx="1743356" cy="981356"/>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cxnSp>
        <p:nvCxnSpPr>
          <p:cNvPr id="13" name="Straight Connector 12"/>
          <p:cNvCxnSpPr>
            <a:stCxn id="5" idx="4"/>
            <a:endCxn id="9" idx="0"/>
          </p:cNvCxnSpPr>
          <p:nvPr/>
        </p:nvCxnSpPr>
        <p:spPr>
          <a:xfrm>
            <a:off x="3619500" y="2895600"/>
            <a:ext cx="457200" cy="762000"/>
          </a:xfrm>
          <a:prstGeom prst="line">
            <a:avLst/>
          </a:prstGeom>
          <a:ln>
            <a:headEnd type="arrow"/>
            <a:tailEnd type="arrow"/>
          </a:ln>
        </p:spPr>
        <p:style>
          <a:lnRef idx="2">
            <a:schemeClr val="accent2"/>
          </a:lnRef>
          <a:fillRef idx="0">
            <a:schemeClr val="accent2"/>
          </a:fillRef>
          <a:effectRef idx="1">
            <a:schemeClr val="accent2"/>
          </a:effectRef>
          <a:fontRef idx="minor">
            <a:schemeClr val="tx1"/>
          </a:fontRef>
        </p:style>
      </p:cxnSp>
      <p:cxnSp>
        <p:nvCxnSpPr>
          <p:cNvPr id="14" name="Straight Connector 13"/>
          <p:cNvCxnSpPr>
            <a:endCxn id="9" idx="7"/>
          </p:cNvCxnSpPr>
          <p:nvPr/>
        </p:nvCxnSpPr>
        <p:spPr>
          <a:xfrm flipH="1">
            <a:off x="4157522" y="2895600"/>
            <a:ext cx="414478" cy="795478"/>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cxnSp>
        <p:nvCxnSpPr>
          <p:cNvPr id="15" name="Straight Connector 14"/>
          <p:cNvCxnSpPr>
            <a:stCxn id="5" idx="6"/>
            <a:endCxn id="6" idx="2"/>
          </p:cNvCxnSpPr>
          <p:nvPr/>
        </p:nvCxnSpPr>
        <p:spPr>
          <a:xfrm>
            <a:off x="3733800" y="2781300"/>
            <a:ext cx="685800" cy="0"/>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6" name="Straight Connector 15"/>
          <p:cNvCxnSpPr/>
          <p:nvPr/>
        </p:nvCxnSpPr>
        <p:spPr>
          <a:xfrm>
            <a:off x="3657600" y="2895600"/>
            <a:ext cx="457200" cy="762000"/>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sp>
        <p:nvSpPr>
          <p:cNvPr id="17" name="TextBox 16"/>
          <p:cNvSpPr txBox="1"/>
          <p:nvPr/>
        </p:nvSpPr>
        <p:spPr>
          <a:xfrm>
            <a:off x="1447800" y="2133600"/>
            <a:ext cx="1905000" cy="369332"/>
          </a:xfrm>
          <a:prstGeom prst="rect">
            <a:avLst/>
          </a:prstGeom>
          <a:noFill/>
        </p:spPr>
        <p:txBody>
          <a:bodyPr wrap="square" rtlCol="0">
            <a:spAutoFit/>
          </a:bodyPr>
          <a:lstStyle/>
          <a:p>
            <a:r>
              <a:rPr lang="en-US" dirty="0" err="1" smtClean="0"/>
              <a:t>Kiindul</a:t>
            </a:r>
            <a:r>
              <a:rPr lang="hu-HU" dirty="0" smtClean="0"/>
              <a:t>ó csúcs</a:t>
            </a:r>
            <a:endParaRPr lang="en-US" dirty="0"/>
          </a:p>
        </p:txBody>
      </p:sp>
      <p:sp>
        <p:nvSpPr>
          <p:cNvPr id="18" name="TextBox 17"/>
          <p:cNvSpPr txBox="1"/>
          <p:nvPr/>
        </p:nvSpPr>
        <p:spPr>
          <a:xfrm>
            <a:off x="3657600" y="3886200"/>
            <a:ext cx="1524000" cy="369332"/>
          </a:xfrm>
          <a:prstGeom prst="rect">
            <a:avLst/>
          </a:prstGeom>
          <a:noFill/>
        </p:spPr>
        <p:txBody>
          <a:bodyPr wrap="square" rtlCol="0">
            <a:spAutoFit/>
          </a:bodyPr>
          <a:lstStyle/>
          <a:p>
            <a:r>
              <a:rPr lang="hu-HU" dirty="0" smtClean="0"/>
              <a:t>Cél csúcs</a:t>
            </a:r>
            <a:endParaRPr lang="en-US" dirty="0"/>
          </a:p>
        </p:txBody>
      </p:sp>
      <p:grpSp>
        <p:nvGrpSpPr>
          <p:cNvPr id="3" name="Group 65"/>
          <p:cNvGrpSpPr/>
          <p:nvPr/>
        </p:nvGrpSpPr>
        <p:grpSpPr>
          <a:xfrm>
            <a:off x="1447800" y="2133600"/>
            <a:ext cx="3733800" cy="2121932"/>
            <a:chOff x="1676400" y="6869668"/>
            <a:chExt cx="3733800" cy="2121932"/>
          </a:xfrm>
        </p:grpSpPr>
        <p:sp>
          <p:nvSpPr>
            <p:cNvPr id="19" name="Oval 18"/>
            <p:cNvSpPr/>
            <p:nvPr/>
          </p:nvSpPr>
          <p:spPr>
            <a:xfrm>
              <a:off x="2286000" y="72506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20" name="Oval 19"/>
            <p:cNvSpPr/>
            <p:nvPr/>
          </p:nvSpPr>
          <p:spPr>
            <a:xfrm>
              <a:off x="3733800" y="74030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21" name="Oval 20"/>
            <p:cNvSpPr/>
            <p:nvPr/>
          </p:nvSpPr>
          <p:spPr>
            <a:xfrm>
              <a:off x="4648200" y="74030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sp>
          <p:nvSpPr>
            <p:cNvPr id="22" name="Oval 21"/>
            <p:cNvSpPr/>
            <p:nvPr/>
          </p:nvSpPr>
          <p:spPr>
            <a:xfrm>
              <a:off x="2438400" y="83174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23" name="Oval 22"/>
            <p:cNvSpPr/>
            <p:nvPr/>
          </p:nvSpPr>
          <p:spPr>
            <a:xfrm>
              <a:off x="3505200" y="85460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24" name="Oval 23"/>
            <p:cNvSpPr/>
            <p:nvPr/>
          </p:nvSpPr>
          <p:spPr>
            <a:xfrm>
              <a:off x="4191000" y="83936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cxnSp>
          <p:nvCxnSpPr>
            <p:cNvPr id="25" name="Straight Connector 24"/>
            <p:cNvCxnSpPr>
              <a:stCxn id="19" idx="6"/>
              <a:endCxn id="20" idx="2"/>
            </p:cNvCxnSpPr>
            <p:nvPr/>
          </p:nvCxnSpPr>
          <p:spPr>
            <a:xfrm>
              <a:off x="2514600" y="7364968"/>
              <a:ext cx="1219200" cy="152400"/>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6" name="Straight Connector 25"/>
            <p:cNvCxnSpPr>
              <a:stCxn id="22" idx="6"/>
              <a:endCxn id="21" idx="3"/>
            </p:cNvCxnSpPr>
            <p:nvPr/>
          </p:nvCxnSpPr>
          <p:spPr>
            <a:xfrm flipV="1">
              <a:off x="2667000" y="7598190"/>
              <a:ext cx="2014678" cy="833578"/>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7" name="Straight Connector 26"/>
            <p:cNvCxnSpPr>
              <a:stCxn id="19" idx="5"/>
              <a:endCxn id="24" idx="1"/>
            </p:cNvCxnSpPr>
            <p:nvPr/>
          </p:nvCxnSpPr>
          <p:spPr>
            <a:xfrm>
              <a:off x="2481122" y="7445790"/>
              <a:ext cx="1743356" cy="981356"/>
            </a:xfrm>
            <a:prstGeom prst="line">
              <a:avLst/>
            </a:prstGeom>
            <a:ln>
              <a:solidFill>
                <a:srgbClr val="00B0F0"/>
              </a:solidFill>
              <a:headEnd type="none"/>
              <a:tailEnd type="arrow"/>
            </a:ln>
          </p:spPr>
          <p:style>
            <a:lnRef idx="2">
              <a:schemeClr val="accent2"/>
            </a:lnRef>
            <a:fillRef idx="0">
              <a:schemeClr val="accent2"/>
            </a:fillRef>
            <a:effectRef idx="1">
              <a:schemeClr val="accent2"/>
            </a:effectRef>
            <a:fontRef idx="minor">
              <a:schemeClr val="tx1"/>
            </a:fontRef>
          </p:style>
        </p:cxnSp>
        <p:cxnSp>
          <p:nvCxnSpPr>
            <p:cNvPr id="29" name="Straight Connector 28"/>
            <p:cNvCxnSpPr>
              <a:endCxn id="24" idx="7"/>
            </p:cNvCxnSpPr>
            <p:nvPr/>
          </p:nvCxnSpPr>
          <p:spPr>
            <a:xfrm flipH="1">
              <a:off x="4386122" y="7631668"/>
              <a:ext cx="414478" cy="795478"/>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cxnSp>
          <p:nvCxnSpPr>
            <p:cNvPr id="30" name="Straight Connector 29"/>
            <p:cNvCxnSpPr>
              <a:stCxn id="20" idx="6"/>
              <a:endCxn id="21" idx="2"/>
            </p:cNvCxnSpPr>
            <p:nvPr/>
          </p:nvCxnSpPr>
          <p:spPr>
            <a:xfrm>
              <a:off x="3962400" y="7517368"/>
              <a:ext cx="685800" cy="0"/>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1" name="Straight Connector 30"/>
            <p:cNvCxnSpPr/>
            <p:nvPr/>
          </p:nvCxnSpPr>
          <p:spPr>
            <a:xfrm>
              <a:off x="3886200" y="7631668"/>
              <a:ext cx="457200" cy="762000"/>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sp>
          <p:nvSpPr>
            <p:cNvPr id="32" name="TextBox 31"/>
            <p:cNvSpPr txBox="1"/>
            <p:nvPr/>
          </p:nvSpPr>
          <p:spPr>
            <a:xfrm>
              <a:off x="1676400" y="6869668"/>
              <a:ext cx="1905000" cy="369332"/>
            </a:xfrm>
            <a:prstGeom prst="rect">
              <a:avLst/>
            </a:prstGeom>
            <a:noFill/>
          </p:spPr>
          <p:txBody>
            <a:bodyPr wrap="square" rtlCol="0">
              <a:spAutoFit/>
            </a:bodyPr>
            <a:lstStyle/>
            <a:p>
              <a:r>
                <a:rPr lang="en-US" dirty="0" err="1" smtClean="0"/>
                <a:t>Kiindul</a:t>
              </a:r>
              <a:r>
                <a:rPr lang="hu-HU" dirty="0" smtClean="0"/>
                <a:t>ó csúcs</a:t>
              </a:r>
              <a:endParaRPr lang="en-US" dirty="0"/>
            </a:p>
          </p:txBody>
        </p:sp>
        <p:sp>
          <p:nvSpPr>
            <p:cNvPr id="33" name="TextBox 32"/>
            <p:cNvSpPr txBox="1"/>
            <p:nvPr/>
          </p:nvSpPr>
          <p:spPr>
            <a:xfrm>
              <a:off x="3886200" y="8622268"/>
              <a:ext cx="1524000" cy="369332"/>
            </a:xfrm>
            <a:prstGeom prst="rect">
              <a:avLst/>
            </a:prstGeom>
            <a:noFill/>
          </p:spPr>
          <p:txBody>
            <a:bodyPr wrap="square" rtlCol="0">
              <a:spAutoFit/>
            </a:bodyPr>
            <a:lstStyle/>
            <a:p>
              <a:r>
                <a:rPr lang="hu-HU" dirty="0" smtClean="0"/>
                <a:t>Cél csúcs</a:t>
              </a:r>
              <a:endParaRPr lang="en-US" dirty="0"/>
            </a:p>
          </p:txBody>
        </p:sp>
      </p:grpSp>
      <p:grpSp>
        <p:nvGrpSpPr>
          <p:cNvPr id="28" name="Group 64"/>
          <p:cNvGrpSpPr/>
          <p:nvPr/>
        </p:nvGrpSpPr>
        <p:grpSpPr>
          <a:xfrm>
            <a:off x="1447800" y="2133600"/>
            <a:ext cx="3733800" cy="2121932"/>
            <a:chOff x="3276600" y="4355068"/>
            <a:chExt cx="3733800" cy="2121932"/>
          </a:xfrm>
        </p:grpSpPr>
        <p:sp>
          <p:nvSpPr>
            <p:cNvPr id="50" name="Oval 49"/>
            <p:cNvSpPr/>
            <p:nvPr/>
          </p:nvSpPr>
          <p:spPr>
            <a:xfrm>
              <a:off x="3886200" y="47360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51" name="Oval 50"/>
            <p:cNvSpPr/>
            <p:nvPr/>
          </p:nvSpPr>
          <p:spPr>
            <a:xfrm>
              <a:off x="5334000" y="48884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52" name="Oval 51"/>
            <p:cNvSpPr/>
            <p:nvPr/>
          </p:nvSpPr>
          <p:spPr>
            <a:xfrm>
              <a:off x="6248400" y="48884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sp>
          <p:nvSpPr>
            <p:cNvPr id="53" name="Oval 52"/>
            <p:cNvSpPr/>
            <p:nvPr/>
          </p:nvSpPr>
          <p:spPr>
            <a:xfrm>
              <a:off x="4038600" y="58028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54" name="Oval 53"/>
            <p:cNvSpPr/>
            <p:nvPr/>
          </p:nvSpPr>
          <p:spPr>
            <a:xfrm>
              <a:off x="5105400" y="60314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55" name="Oval 54"/>
            <p:cNvSpPr/>
            <p:nvPr/>
          </p:nvSpPr>
          <p:spPr>
            <a:xfrm>
              <a:off x="5791200" y="58790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cxnSp>
          <p:nvCxnSpPr>
            <p:cNvPr id="56" name="Straight Connector 55"/>
            <p:cNvCxnSpPr>
              <a:stCxn id="50" idx="6"/>
              <a:endCxn id="51" idx="2"/>
            </p:cNvCxnSpPr>
            <p:nvPr/>
          </p:nvCxnSpPr>
          <p:spPr>
            <a:xfrm>
              <a:off x="4114800" y="4850368"/>
              <a:ext cx="1219200" cy="152400"/>
            </a:xfrm>
            <a:prstGeom prst="line">
              <a:avLst/>
            </a:prstGeom>
            <a:ln>
              <a:solidFill>
                <a:schemeClr val="accent4">
                  <a:lumMod val="75000"/>
                </a:schemeClr>
              </a:solidFill>
              <a:tailEnd type="arrow"/>
            </a:ln>
          </p:spPr>
          <p:style>
            <a:lnRef idx="2">
              <a:schemeClr val="accent2"/>
            </a:lnRef>
            <a:fillRef idx="0">
              <a:schemeClr val="accent2"/>
            </a:fillRef>
            <a:effectRef idx="1">
              <a:schemeClr val="accent2"/>
            </a:effectRef>
            <a:fontRef idx="minor">
              <a:schemeClr val="tx1"/>
            </a:fontRef>
          </p:style>
        </p:cxnSp>
        <p:cxnSp>
          <p:nvCxnSpPr>
            <p:cNvPr id="57" name="Straight Connector 56"/>
            <p:cNvCxnSpPr>
              <a:stCxn id="53" idx="6"/>
              <a:endCxn id="52" idx="3"/>
            </p:cNvCxnSpPr>
            <p:nvPr/>
          </p:nvCxnSpPr>
          <p:spPr>
            <a:xfrm flipV="1">
              <a:off x="4267200" y="5083590"/>
              <a:ext cx="2014678" cy="833578"/>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58" name="Straight Connector 57"/>
            <p:cNvCxnSpPr>
              <a:stCxn id="50" idx="5"/>
              <a:endCxn id="55" idx="1"/>
            </p:cNvCxnSpPr>
            <p:nvPr/>
          </p:nvCxnSpPr>
          <p:spPr>
            <a:xfrm>
              <a:off x="4081322" y="4931190"/>
              <a:ext cx="1743356" cy="981356"/>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cxnSp>
          <p:nvCxnSpPr>
            <p:cNvPr id="60" name="Straight Connector 59"/>
            <p:cNvCxnSpPr>
              <a:endCxn id="55" idx="7"/>
            </p:cNvCxnSpPr>
            <p:nvPr/>
          </p:nvCxnSpPr>
          <p:spPr>
            <a:xfrm flipH="1">
              <a:off x="5986322" y="5117068"/>
              <a:ext cx="414478" cy="795478"/>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cxnSp>
          <p:nvCxnSpPr>
            <p:cNvPr id="61" name="Straight Connector 60"/>
            <p:cNvCxnSpPr>
              <a:stCxn id="51" idx="6"/>
              <a:endCxn id="52" idx="2"/>
            </p:cNvCxnSpPr>
            <p:nvPr/>
          </p:nvCxnSpPr>
          <p:spPr>
            <a:xfrm>
              <a:off x="5562600" y="5002768"/>
              <a:ext cx="685800" cy="0"/>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62" name="Straight Connector 61"/>
            <p:cNvCxnSpPr/>
            <p:nvPr/>
          </p:nvCxnSpPr>
          <p:spPr>
            <a:xfrm>
              <a:off x="5486400" y="5117068"/>
              <a:ext cx="457200" cy="762000"/>
            </a:xfrm>
            <a:prstGeom prst="line">
              <a:avLst/>
            </a:prstGeom>
            <a:ln>
              <a:solidFill>
                <a:schemeClr val="accent4">
                  <a:lumMod val="75000"/>
                </a:schemeClr>
              </a:solidFill>
              <a:headEnd type="none"/>
              <a:tailEnd type="arrow"/>
            </a:ln>
          </p:spPr>
          <p:style>
            <a:lnRef idx="2">
              <a:schemeClr val="accent2"/>
            </a:lnRef>
            <a:fillRef idx="0">
              <a:schemeClr val="accent2"/>
            </a:fillRef>
            <a:effectRef idx="1">
              <a:schemeClr val="accent2"/>
            </a:effectRef>
            <a:fontRef idx="minor">
              <a:schemeClr val="tx1"/>
            </a:fontRef>
          </p:style>
        </p:cxnSp>
        <p:sp>
          <p:nvSpPr>
            <p:cNvPr id="63" name="TextBox 62"/>
            <p:cNvSpPr txBox="1"/>
            <p:nvPr/>
          </p:nvSpPr>
          <p:spPr>
            <a:xfrm>
              <a:off x="3276600" y="4355068"/>
              <a:ext cx="1905000" cy="369332"/>
            </a:xfrm>
            <a:prstGeom prst="rect">
              <a:avLst/>
            </a:prstGeom>
            <a:noFill/>
          </p:spPr>
          <p:txBody>
            <a:bodyPr wrap="square" rtlCol="0">
              <a:spAutoFit/>
            </a:bodyPr>
            <a:lstStyle/>
            <a:p>
              <a:r>
                <a:rPr lang="en-US" dirty="0" err="1" smtClean="0"/>
                <a:t>Kiindul</a:t>
              </a:r>
              <a:r>
                <a:rPr lang="hu-HU" dirty="0" smtClean="0"/>
                <a:t>ó csúcs</a:t>
              </a:r>
              <a:endParaRPr lang="en-US" dirty="0"/>
            </a:p>
          </p:txBody>
        </p:sp>
        <p:sp>
          <p:nvSpPr>
            <p:cNvPr id="64" name="TextBox 63"/>
            <p:cNvSpPr txBox="1"/>
            <p:nvPr/>
          </p:nvSpPr>
          <p:spPr>
            <a:xfrm>
              <a:off x="5486400" y="6107668"/>
              <a:ext cx="1524000" cy="369332"/>
            </a:xfrm>
            <a:prstGeom prst="rect">
              <a:avLst/>
            </a:prstGeom>
            <a:noFill/>
          </p:spPr>
          <p:txBody>
            <a:bodyPr wrap="square" rtlCol="0">
              <a:spAutoFit/>
            </a:bodyPr>
            <a:lstStyle/>
            <a:p>
              <a:r>
                <a:rPr lang="hu-HU" dirty="0" smtClean="0"/>
                <a:t>Cél csúcs</a:t>
              </a:r>
              <a:endParaRPr lang="en-US" dirty="0"/>
            </a:p>
          </p:txBody>
        </p:sp>
      </p:grpSp>
      <p:grpSp>
        <p:nvGrpSpPr>
          <p:cNvPr id="43" name="Group 48"/>
          <p:cNvGrpSpPr/>
          <p:nvPr/>
        </p:nvGrpSpPr>
        <p:grpSpPr>
          <a:xfrm>
            <a:off x="1447800" y="2133600"/>
            <a:ext cx="3733800" cy="2121932"/>
            <a:chOff x="228600" y="4191000"/>
            <a:chExt cx="3733800" cy="2121932"/>
          </a:xfrm>
        </p:grpSpPr>
        <p:sp>
          <p:nvSpPr>
            <p:cNvPr id="34" name="Oval 33"/>
            <p:cNvSpPr/>
            <p:nvPr/>
          </p:nvSpPr>
          <p:spPr>
            <a:xfrm>
              <a:off x="838200" y="45720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35" name="Oval 34"/>
            <p:cNvSpPr/>
            <p:nvPr/>
          </p:nvSpPr>
          <p:spPr>
            <a:xfrm>
              <a:off x="2286000" y="47244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36" name="Oval 35"/>
            <p:cNvSpPr/>
            <p:nvPr/>
          </p:nvSpPr>
          <p:spPr>
            <a:xfrm>
              <a:off x="3200400" y="47244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sp>
          <p:nvSpPr>
            <p:cNvPr id="37" name="Oval 36"/>
            <p:cNvSpPr/>
            <p:nvPr/>
          </p:nvSpPr>
          <p:spPr>
            <a:xfrm>
              <a:off x="990600" y="56388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38" name="Oval 37"/>
            <p:cNvSpPr/>
            <p:nvPr/>
          </p:nvSpPr>
          <p:spPr>
            <a:xfrm>
              <a:off x="2057400" y="58674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39" name="Oval 38"/>
            <p:cNvSpPr/>
            <p:nvPr/>
          </p:nvSpPr>
          <p:spPr>
            <a:xfrm>
              <a:off x="2743200" y="57150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cxnSp>
          <p:nvCxnSpPr>
            <p:cNvPr id="40" name="Straight Connector 39"/>
            <p:cNvCxnSpPr>
              <a:stCxn id="34" idx="6"/>
              <a:endCxn id="35" idx="2"/>
            </p:cNvCxnSpPr>
            <p:nvPr/>
          </p:nvCxnSpPr>
          <p:spPr>
            <a:xfrm>
              <a:off x="1066800" y="4686300"/>
              <a:ext cx="1219200" cy="152400"/>
            </a:xfrm>
            <a:prstGeom prst="line">
              <a:avLst/>
            </a:prstGeom>
            <a:ln>
              <a:solidFill>
                <a:schemeClr val="accent6">
                  <a:lumMod val="75000"/>
                </a:schemeClr>
              </a:solidFill>
              <a:tailEnd type="arrow"/>
            </a:ln>
          </p:spPr>
          <p:style>
            <a:lnRef idx="2">
              <a:schemeClr val="accent2"/>
            </a:lnRef>
            <a:fillRef idx="0">
              <a:schemeClr val="accent2"/>
            </a:fillRef>
            <a:effectRef idx="1">
              <a:schemeClr val="accent2"/>
            </a:effectRef>
            <a:fontRef idx="minor">
              <a:schemeClr val="tx1"/>
            </a:fontRef>
          </p:style>
        </p:cxnSp>
        <p:cxnSp>
          <p:nvCxnSpPr>
            <p:cNvPr id="41" name="Straight Connector 40"/>
            <p:cNvCxnSpPr>
              <a:stCxn id="37" idx="6"/>
              <a:endCxn id="36" idx="3"/>
            </p:cNvCxnSpPr>
            <p:nvPr/>
          </p:nvCxnSpPr>
          <p:spPr>
            <a:xfrm flipV="1">
              <a:off x="1219200" y="4919522"/>
              <a:ext cx="2014678" cy="833578"/>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2" name="Straight Connector 41"/>
            <p:cNvCxnSpPr>
              <a:stCxn id="34" idx="5"/>
              <a:endCxn id="39" idx="1"/>
            </p:cNvCxnSpPr>
            <p:nvPr/>
          </p:nvCxnSpPr>
          <p:spPr>
            <a:xfrm>
              <a:off x="1033322" y="4767122"/>
              <a:ext cx="1743356" cy="981356"/>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cxnSp>
          <p:nvCxnSpPr>
            <p:cNvPr id="44" name="Straight Connector 43"/>
            <p:cNvCxnSpPr>
              <a:endCxn id="39" idx="7"/>
            </p:cNvCxnSpPr>
            <p:nvPr/>
          </p:nvCxnSpPr>
          <p:spPr>
            <a:xfrm flipH="1">
              <a:off x="2938322" y="4953000"/>
              <a:ext cx="414478" cy="795478"/>
            </a:xfrm>
            <a:prstGeom prst="line">
              <a:avLst/>
            </a:prstGeom>
            <a:ln>
              <a:solidFill>
                <a:schemeClr val="accent6">
                  <a:lumMod val="75000"/>
                </a:schemeClr>
              </a:solidFill>
              <a:headEnd type="none"/>
              <a:tailEnd type="arrow"/>
            </a:ln>
          </p:spPr>
          <p:style>
            <a:lnRef idx="2">
              <a:schemeClr val="accent2"/>
            </a:lnRef>
            <a:fillRef idx="0">
              <a:schemeClr val="accent2"/>
            </a:fillRef>
            <a:effectRef idx="1">
              <a:schemeClr val="accent2"/>
            </a:effectRef>
            <a:fontRef idx="minor">
              <a:schemeClr val="tx1"/>
            </a:fontRef>
          </p:style>
        </p:cxnSp>
        <p:cxnSp>
          <p:nvCxnSpPr>
            <p:cNvPr id="45" name="Straight Connector 44"/>
            <p:cNvCxnSpPr>
              <a:stCxn id="35" idx="6"/>
              <a:endCxn id="36" idx="2"/>
            </p:cNvCxnSpPr>
            <p:nvPr/>
          </p:nvCxnSpPr>
          <p:spPr>
            <a:xfrm>
              <a:off x="2514600" y="4838700"/>
              <a:ext cx="685800" cy="0"/>
            </a:xfrm>
            <a:prstGeom prst="line">
              <a:avLst/>
            </a:prstGeom>
            <a:ln>
              <a:solidFill>
                <a:schemeClr val="accent6">
                  <a:lumMod val="75000"/>
                </a:schemeClr>
              </a:solidFill>
              <a:tailEnd type="arrow"/>
            </a:ln>
          </p:spPr>
          <p:style>
            <a:lnRef idx="2">
              <a:schemeClr val="accent2"/>
            </a:lnRef>
            <a:fillRef idx="0">
              <a:schemeClr val="accent2"/>
            </a:fillRef>
            <a:effectRef idx="1">
              <a:schemeClr val="accent2"/>
            </a:effectRef>
            <a:fontRef idx="minor">
              <a:schemeClr val="tx1"/>
            </a:fontRef>
          </p:style>
        </p:cxnSp>
        <p:cxnSp>
          <p:nvCxnSpPr>
            <p:cNvPr id="46" name="Straight Connector 45"/>
            <p:cNvCxnSpPr/>
            <p:nvPr/>
          </p:nvCxnSpPr>
          <p:spPr>
            <a:xfrm>
              <a:off x="2438400" y="4953000"/>
              <a:ext cx="457200" cy="762000"/>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sp>
          <p:nvSpPr>
            <p:cNvPr id="47" name="TextBox 46"/>
            <p:cNvSpPr txBox="1"/>
            <p:nvPr/>
          </p:nvSpPr>
          <p:spPr>
            <a:xfrm>
              <a:off x="228600" y="4191000"/>
              <a:ext cx="1905000" cy="369332"/>
            </a:xfrm>
            <a:prstGeom prst="rect">
              <a:avLst/>
            </a:prstGeom>
            <a:noFill/>
          </p:spPr>
          <p:txBody>
            <a:bodyPr wrap="square" rtlCol="0">
              <a:spAutoFit/>
            </a:bodyPr>
            <a:lstStyle/>
            <a:p>
              <a:r>
                <a:rPr lang="en-US" dirty="0" err="1" smtClean="0"/>
                <a:t>Kiindul</a:t>
              </a:r>
              <a:r>
                <a:rPr lang="hu-HU" dirty="0" smtClean="0"/>
                <a:t>ó csúcs</a:t>
              </a:r>
              <a:endParaRPr lang="en-US" dirty="0"/>
            </a:p>
          </p:txBody>
        </p:sp>
        <p:sp>
          <p:nvSpPr>
            <p:cNvPr id="48" name="TextBox 47"/>
            <p:cNvSpPr txBox="1"/>
            <p:nvPr/>
          </p:nvSpPr>
          <p:spPr>
            <a:xfrm>
              <a:off x="2438400" y="5943600"/>
              <a:ext cx="1524000" cy="369332"/>
            </a:xfrm>
            <a:prstGeom prst="rect">
              <a:avLst/>
            </a:prstGeom>
            <a:noFill/>
          </p:spPr>
          <p:txBody>
            <a:bodyPr wrap="square" rtlCol="0">
              <a:spAutoFit/>
            </a:bodyPr>
            <a:lstStyle/>
            <a:p>
              <a:r>
                <a:rPr lang="hu-HU" dirty="0" smtClean="0"/>
                <a:t>Cél csúcs</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mph" presetSubtype="2" fill="hold" nodeType="clickEffect">
                                  <p:stCondLst>
                                    <p:cond delay="0"/>
                                  </p:stCondLst>
                                  <p:childTnLst>
                                    <p:animClr clrSpc="rgb">
                                      <p:cBhvr>
                                        <p:cTn id="6" dur="2000" fill="hold"/>
                                        <p:tgtEl>
                                          <p:spTgt spid="13"/>
                                        </p:tgtEl>
                                        <p:attrNameLst>
                                          <p:attrName>stroke.color</p:attrName>
                                        </p:attrNameLst>
                                      </p:cBhvr>
                                      <p:to>
                                        <a:srgbClr val="E9F915"/>
                                      </p:to>
                                    </p:animClr>
                                    <p:set>
                                      <p:cBhvr>
                                        <p:cTn id="7" dur="2000" fill="hold"/>
                                        <p:tgtEl>
                                          <p:spTgt spid="13"/>
                                        </p:tgtEl>
                                        <p:attrNameLst>
                                          <p:attrName>stroke.on</p:attrName>
                                        </p:attrNameLst>
                                      </p:cBhvr>
                                      <p:to>
                                        <p:strVal val="true"/>
                                      </p:to>
                                    </p:set>
                                  </p:childTnLst>
                                </p:cTn>
                              </p:par>
                              <p:par>
                                <p:cTn id="8" presetID="7" presetClass="emph" presetSubtype="2" fill="hold" nodeType="withEffect">
                                  <p:stCondLst>
                                    <p:cond delay="0"/>
                                  </p:stCondLst>
                                  <p:childTnLst>
                                    <p:animClr clrSpc="rgb">
                                      <p:cBhvr>
                                        <p:cTn id="9" dur="2000" fill="hold"/>
                                        <p:tgtEl>
                                          <p:spTgt spid="15"/>
                                        </p:tgtEl>
                                        <p:attrNameLst>
                                          <p:attrName>stroke.color</p:attrName>
                                        </p:attrNameLst>
                                      </p:cBhvr>
                                      <p:to>
                                        <a:schemeClr val="accent1"/>
                                      </p:to>
                                    </p:animClr>
                                    <p:set>
                                      <p:cBhvr>
                                        <p:cTn id="10" dur="2000" fill="hold"/>
                                        <p:tgtEl>
                                          <p:spTgt spid="15"/>
                                        </p:tgtEl>
                                        <p:attrNameLst>
                                          <p:attrName>stroke.on</p:attrName>
                                        </p:attrNameLst>
                                      </p:cBhvr>
                                      <p:to>
                                        <p:strVal val="true"/>
                                      </p:to>
                                    </p:set>
                                  </p:childTnLst>
                                </p:cTn>
                              </p:par>
                              <p:par>
                                <p:cTn id="11" presetID="7" presetClass="emph" presetSubtype="2" fill="hold" nodeType="withEffect">
                                  <p:stCondLst>
                                    <p:cond delay="2000"/>
                                  </p:stCondLst>
                                  <p:childTnLst>
                                    <p:animClr clrSpc="rgb">
                                      <p:cBhvr>
                                        <p:cTn id="12" dur="2000" fill="hold"/>
                                        <p:tgtEl>
                                          <p:spTgt spid="14"/>
                                        </p:tgtEl>
                                        <p:attrNameLst>
                                          <p:attrName>stroke.color</p:attrName>
                                        </p:attrNameLst>
                                      </p:cBhvr>
                                      <p:to>
                                        <a:schemeClr val="accent1"/>
                                      </p:to>
                                    </p:animClr>
                                    <p:set>
                                      <p:cBhvr>
                                        <p:cTn id="13" dur="2000" fill="hold"/>
                                        <p:tgtEl>
                                          <p:spTgt spid="14"/>
                                        </p:tgtEl>
                                        <p:attrNameLst>
                                          <p:attrName>stroke.on</p:attrName>
                                        </p:attrNameLst>
                                      </p:cBhvr>
                                      <p:to>
                                        <p:strVal val="true"/>
                                      </p:to>
                                    </p:set>
                                  </p:childTnLst>
                                </p:cTn>
                              </p:par>
                            </p:childTnLst>
                          </p:cTn>
                        </p:par>
                        <p:par>
                          <p:cTn id="14" fill="hold">
                            <p:stCondLst>
                              <p:cond delay="4000"/>
                            </p:stCondLst>
                            <p:childTnLst>
                              <p:par>
                                <p:cTn id="15" presetID="10" presetClass="exit" presetSubtype="0" fill="hold" nodeType="afterEffect">
                                  <p:stCondLst>
                                    <p:cond delay="2000"/>
                                  </p:stCondLst>
                                  <p:childTnLst>
                                    <p:animEffect transition="out" filter="fade">
                                      <p:cBhvr>
                                        <p:cTn id="16" dur="2000"/>
                                        <p:tgtEl>
                                          <p:spTgt spid="13"/>
                                        </p:tgtEl>
                                      </p:cBhvr>
                                    </p:animEffect>
                                    <p:set>
                                      <p:cBhvr>
                                        <p:cTn id="17" dur="1" fill="hold">
                                          <p:stCondLst>
                                            <p:cond delay="1999"/>
                                          </p:stCondLst>
                                        </p:cTn>
                                        <p:tgtEl>
                                          <p:spTgt spid="13"/>
                                        </p:tgtEl>
                                        <p:attrNameLst>
                                          <p:attrName>style.visibility</p:attrName>
                                        </p:attrNameLst>
                                      </p:cBhvr>
                                      <p:to>
                                        <p:strVal val="hidden"/>
                                      </p:to>
                                    </p:set>
                                  </p:childTnLst>
                                </p:cTn>
                              </p:par>
                            </p:childTnLst>
                          </p:cTn>
                        </p:par>
                        <p:par>
                          <p:cTn id="18" fill="hold">
                            <p:stCondLst>
                              <p:cond delay="8000"/>
                            </p:stCondLst>
                            <p:childTnLst>
                              <p:par>
                                <p:cTn id="19" presetID="10" presetClass="entr" presetSubtype="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2000"/>
                                        <p:tgtEl>
                                          <p:spTgt spid="16"/>
                                        </p:tgtEl>
                                      </p:cBhvr>
                                    </p:animEffect>
                                  </p:childTnLst>
                                </p:cTn>
                              </p:par>
                            </p:childTnLst>
                          </p:cTn>
                        </p:par>
                        <p:par>
                          <p:cTn id="22" fill="hold">
                            <p:stCondLst>
                              <p:cond delay="10000"/>
                            </p:stCondLst>
                            <p:childTnLst>
                              <p:par>
                                <p:cTn id="23" presetID="1" presetClass="emph" presetSubtype="2" fill="hold" nodeType="afterEffect">
                                  <p:stCondLst>
                                    <p:cond delay="0"/>
                                  </p:stCondLst>
                                  <p:childTnLst>
                                    <p:animClr clrSpc="rgb">
                                      <p:cBhvr>
                                        <p:cTn id="24" dur="2000" fill="hold"/>
                                        <p:tgtEl>
                                          <p:spTgt spid="4"/>
                                        </p:tgtEl>
                                        <p:attrNameLst>
                                          <p:attrName>fillcolor</p:attrName>
                                        </p:attrNameLst>
                                      </p:cBhvr>
                                      <p:to>
                                        <a:schemeClr val="accent2"/>
                                      </p:to>
                                    </p:animClr>
                                    <p:set>
                                      <p:cBhvr>
                                        <p:cTn id="25" dur="2000" fill="hold"/>
                                        <p:tgtEl>
                                          <p:spTgt spid="4"/>
                                        </p:tgtEl>
                                        <p:attrNameLst>
                                          <p:attrName>fill.type</p:attrName>
                                        </p:attrNameLst>
                                      </p:cBhvr>
                                      <p:to>
                                        <p:strVal val="solid"/>
                                      </p:to>
                                    </p:set>
                                    <p:set>
                                      <p:cBhvr>
                                        <p:cTn id="26" dur="2000" fill="hold"/>
                                        <p:tgtEl>
                                          <p:spTgt spid="4"/>
                                        </p:tgtEl>
                                        <p:attrNameLst>
                                          <p:attrName>fill.on</p:attrName>
                                        </p:attrNameLst>
                                      </p:cBhvr>
                                      <p:to>
                                        <p:strVal val="true"/>
                                      </p:to>
                                    </p:set>
                                  </p:childTnLst>
                                </p:cTn>
                              </p:par>
                            </p:childTnLst>
                          </p:cTn>
                        </p:par>
                        <p:par>
                          <p:cTn id="27" fill="hold">
                            <p:stCondLst>
                              <p:cond delay="12000"/>
                            </p:stCondLst>
                            <p:childTnLst>
                              <p:par>
                                <p:cTn id="28" presetID="1" presetClass="emph" presetSubtype="2" fill="hold" nodeType="afterEffect">
                                  <p:stCondLst>
                                    <p:cond delay="0"/>
                                  </p:stCondLst>
                                  <p:childTnLst>
                                    <p:animClr clrSpc="rgb">
                                      <p:cBhvr>
                                        <p:cTn id="29" dur="2000" fill="hold"/>
                                        <p:tgtEl>
                                          <p:spTgt spid="9"/>
                                        </p:tgtEl>
                                        <p:attrNameLst>
                                          <p:attrName>fillcolor</p:attrName>
                                        </p:attrNameLst>
                                      </p:cBhvr>
                                      <p:to>
                                        <a:srgbClr val="5A8C80"/>
                                      </p:to>
                                    </p:animClr>
                                    <p:set>
                                      <p:cBhvr>
                                        <p:cTn id="30" dur="2000" fill="hold"/>
                                        <p:tgtEl>
                                          <p:spTgt spid="9"/>
                                        </p:tgtEl>
                                        <p:attrNameLst>
                                          <p:attrName>fill.type</p:attrName>
                                        </p:attrNameLst>
                                      </p:cBhvr>
                                      <p:to>
                                        <p:strVal val="solid"/>
                                      </p:to>
                                    </p:set>
                                    <p:set>
                                      <p:cBhvr>
                                        <p:cTn id="31" dur="2000" fill="hold"/>
                                        <p:tgtEl>
                                          <p:spTgt spid="9"/>
                                        </p:tgtEl>
                                        <p:attrNameLst>
                                          <p:attrName>fill.on</p:attrName>
                                        </p:attrNameLst>
                                      </p:cBhvr>
                                      <p:to>
                                        <p:strVal val="true"/>
                                      </p:to>
                                    </p:set>
                                  </p:childTnLst>
                                </p:cTn>
                              </p:par>
                            </p:childTnLst>
                          </p:cTn>
                        </p:par>
                        <p:par>
                          <p:cTn id="32" fill="hold">
                            <p:stCondLst>
                              <p:cond delay="14000"/>
                            </p:stCondLst>
                            <p:childTnLst>
                              <p:par>
                                <p:cTn id="33" presetID="26" presetClass="emph" presetSubtype="0" repeatCount="indefinite" fill="hold" grpId="0" nodeType="afterEffect">
                                  <p:stCondLst>
                                    <p:cond delay="0"/>
                                  </p:stCondLst>
                                  <p:endCondLst>
                                    <p:cond evt="onNext" delay="0">
                                      <p:tgtEl>
                                        <p:sldTgt/>
                                      </p:tgtEl>
                                    </p:cond>
                                  </p:endCondLst>
                                  <p:childTnLst>
                                    <p:animEffect transition="out" filter="fade">
                                      <p:cBhvr>
                                        <p:cTn id="34" dur="500" tmFilter="0, 0; .2, .5; .8, .5; 1, 0"/>
                                        <p:tgtEl>
                                          <p:spTgt spid="4"/>
                                        </p:tgtEl>
                                      </p:cBhvr>
                                    </p:animEffect>
                                    <p:animScale>
                                      <p:cBhvr>
                                        <p:cTn id="35" dur="250" autoRev="1" fill="hold"/>
                                        <p:tgtEl>
                                          <p:spTgt spid="4"/>
                                        </p:tgtEl>
                                      </p:cBhvr>
                                      <p:by x="105000" y="105000"/>
                                    </p:animScale>
                                  </p:childTnLst>
                                </p:cTn>
                              </p:par>
                              <p:par>
                                <p:cTn id="36" presetID="26" presetClass="emph" presetSubtype="0" repeatCount="indefinite" fill="hold" grpId="0" nodeType="withEffect">
                                  <p:stCondLst>
                                    <p:cond delay="0"/>
                                  </p:stCondLst>
                                  <p:endCondLst>
                                    <p:cond evt="onNext" delay="0">
                                      <p:tgtEl>
                                        <p:sldTgt/>
                                      </p:tgtEl>
                                    </p:cond>
                                  </p:endCondLst>
                                  <p:childTnLst>
                                    <p:animEffect transition="out" filter="fade">
                                      <p:cBhvr>
                                        <p:cTn id="37" dur="500" tmFilter="0, 0; .2, .5; .8, .5; 1, 0"/>
                                        <p:tgtEl>
                                          <p:spTgt spid="9"/>
                                        </p:tgtEl>
                                      </p:cBhvr>
                                    </p:animEffect>
                                    <p:animScale>
                                      <p:cBhvr>
                                        <p:cTn id="38" dur="250" autoRev="1" fill="hold"/>
                                        <p:tgtEl>
                                          <p:spTgt spid="9"/>
                                        </p:tgtEl>
                                      </p:cBhvr>
                                      <p:by x="105000" y="105000"/>
                                    </p:animScale>
                                  </p:childTnLst>
                                </p:cTn>
                              </p:par>
                              <p:par>
                                <p:cTn id="39" presetID="10"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2000"/>
                                        <p:tgtEl>
                                          <p:spTgt spid="1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12"/>
                    </p:tgtEl>
                  </p:cond>
                </p:stCondLst>
                <p:endSync evt="end" delay="0">
                  <p:rtn val="all"/>
                </p:endSync>
                <p:childTnLst>
                  <p:par>
                    <p:cTn id="46" fill="hold">
                      <p:stCondLst>
                        <p:cond delay="0"/>
                      </p:stCondLst>
                      <p:childTnLst>
                        <p:par>
                          <p:cTn id="47" fill="hold">
                            <p:stCondLst>
                              <p:cond delay="0"/>
                            </p:stCondLst>
                            <p:childTnLst>
                              <p:par>
                                <p:cTn id="48" presetID="7" presetClass="emph" presetSubtype="2" fill="hold" nodeType="clickEffect">
                                  <p:stCondLst>
                                    <p:cond delay="0"/>
                                  </p:stCondLst>
                                  <p:childTnLst>
                                    <p:animClr clrSpc="rgb">
                                      <p:cBhvr>
                                        <p:cTn id="49" dur="2000" fill="hold"/>
                                        <p:tgtEl>
                                          <p:spTgt spid="12"/>
                                        </p:tgtEl>
                                        <p:attrNameLst>
                                          <p:attrName>stroke.color</p:attrName>
                                        </p:attrNameLst>
                                      </p:cBhvr>
                                      <p:to>
                                        <a:srgbClr val="348DF8"/>
                                      </p:to>
                                    </p:animClr>
                                    <p:set>
                                      <p:cBhvr>
                                        <p:cTn id="50" dur="2000" fill="hold"/>
                                        <p:tgtEl>
                                          <p:spTgt spid="12"/>
                                        </p:tgtEl>
                                        <p:attrNameLst>
                                          <p:attrName>stroke.on</p:attrName>
                                        </p:attrNameLst>
                                      </p:cBhvr>
                                      <p:to>
                                        <p:strVal val="true"/>
                                      </p:to>
                                    </p:set>
                                  </p:childTnLst>
                                </p:cTn>
                              </p:par>
                            </p:childTnLst>
                          </p:cTn>
                        </p:par>
                        <p:par>
                          <p:cTn id="51" fill="hold">
                            <p:stCondLst>
                              <p:cond delay="4000"/>
                            </p:stCondLst>
                            <p:childTnLst>
                              <p:par>
                                <p:cTn id="52" presetID="10"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2000"/>
                                        <p:tgtEl>
                                          <p:spTgt spid="3"/>
                                        </p:tgtEl>
                                      </p:cBhvr>
                                    </p:animEffect>
                                  </p:childTnLst>
                                </p:cTn>
                              </p:par>
                            </p:childTnLst>
                          </p:cTn>
                        </p:par>
                        <p:par>
                          <p:cTn id="55" fill="hold">
                            <p:stCondLst>
                              <p:cond delay="6000"/>
                            </p:stCondLst>
                            <p:childTnLst>
                              <p:par>
                                <p:cTn id="56" presetID="42" presetClass="path" presetSubtype="0" accel="50000" decel="50000" fill="hold" nodeType="afterEffect">
                                  <p:stCondLst>
                                    <p:cond delay="0"/>
                                  </p:stCondLst>
                                  <p:childTnLst>
                                    <p:animMotion origin="layout" path="M -3.33333E-6 4.44444E-6 L 0.00556 0.46736 " pathEditMode="relative" rAng="0" ptsTypes="AA">
                                      <p:cBhvr>
                                        <p:cTn id="57" dur="2000" fill="hold"/>
                                        <p:tgtEl>
                                          <p:spTgt spid="3"/>
                                        </p:tgtEl>
                                        <p:attrNameLst>
                                          <p:attrName>ppt_x</p:attrName>
                                          <p:attrName>ppt_y</p:attrName>
                                        </p:attrNameLst>
                                      </p:cBhvr>
                                      <p:rCtr x="3" y="234"/>
                                    </p:animMotion>
                                  </p:childTnLst>
                                </p:cTn>
                              </p:par>
                            </p:childTnLst>
                          </p:cTn>
                        </p:par>
                      </p:childTnLst>
                    </p:cTn>
                  </p:par>
                </p:childTnLst>
              </p:cTn>
              <p:nextCondLst>
                <p:cond evt="onClick" delay="0">
                  <p:tgtEl>
                    <p:spTgt spid="12"/>
                  </p:tgtEl>
                </p:cond>
              </p:nextCondLst>
            </p:seq>
            <p:seq concurrent="1" nextAc="seek">
              <p:cTn id="58" restart="whenNotActive" fill="hold" evtFilter="cancelBubble" nodeType="interactiveSeq">
                <p:stCondLst>
                  <p:cond evt="onClick" delay="0">
                    <p:tgtEl>
                      <p:spTgt spid="10"/>
                    </p:tgtEl>
                  </p:cond>
                </p:stCondLst>
                <p:endSync evt="end" delay="0">
                  <p:rtn val="all"/>
                </p:endSync>
                <p:childTnLst>
                  <p:par>
                    <p:cTn id="59" fill="hold">
                      <p:stCondLst>
                        <p:cond delay="0"/>
                      </p:stCondLst>
                      <p:childTnLst>
                        <p:par>
                          <p:cTn id="60" fill="hold">
                            <p:stCondLst>
                              <p:cond delay="0"/>
                            </p:stCondLst>
                            <p:childTnLst>
                              <p:par>
                                <p:cTn id="61" presetID="7" presetClass="emph" presetSubtype="2" fill="hold" nodeType="clickEffect">
                                  <p:stCondLst>
                                    <p:cond delay="0"/>
                                  </p:stCondLst>
                                  <p:childTnLst>
                                    <p:animClr clrSpc="rgb">
                                      <p:cBhvr>
                                        <p:cTn id="62" dur="2000" fill="hold"/>
                                        <p:tgtEl>
                                          <p:spTgt spid="10"/>
                                        </p:tgtEl>
                                        <p:attrNameLst>
                                          <p:attrName>stroke.color</p:attrName>
                                        </p:attrNameLst>
                                      </p:cBhvr>
                                      <p:to>
                                        <a:srgbClr val="AF378D"/>
                                      </p:to>
                                    </p:animClr>
                                    <p:set>
                                      <p:cBhvr>
                                        <p:cTn id="63" dur="2000" fill="hold"/>
                                        <p:tgtEl>
                                          <p:spTgt spid="10"/>
                                        </p:tgtEl>
                                        <p:attrNameLst>
                                          <p:attrName>stroke.on</p:attrName>
                                        </p:attrNameLst>
                                      </p:cBhvr>
                                      <p:to>
                                        <p:strVal val="true"/>
                                      </p:to>
                                    </p:set>
                                  </p:childTnLst>
                                </p:cTn>
                              </p:par>
                              <p:par>
                                <p:cTn id="64" presetID="7" presetClass="emph" presetSubtype="2" fill="hold" nodeType="withEffect">
                                  <p:stCondLst>
                                    <p:cond delay="0"/>
                                  </p:stCondLst>
                                  <p:childTnLst>
                                    <p:animClr clrSpc="rgb">
                                      <p:cBhvr>
                                        <p:cTn id="65" dur="2000" fill="hold"/>
                                        <p:tgtEl>
                                          <p:spTgt spid="15"/>
                                        </p:tgtEl>
                                        <p:attrNameLst>
                                          <p:attrName>stroke.color</p:attrName>
                                        </p:attrNameLst>
                                      </p:cBhvr>
                                      <p:to>
                                        <a:srgbClr val="AF378D"/>
                                      </p:to>
                                    </p:animClr>
                                    <p:set>
                                      <p:cBhvr>
                                        <p:cTn id="66" dur="2000" fill="hold"/>
                                        <p:tgtEl>
                                          <p:spTgt spid="15"/>
                                        </p:tgtEl>
                                        <p:attrNameLst>
                                          <p:attrName>stroke.on</p:attrName>
                                        </p:attrNameLst>
                                      </p:cBhvr>
                                      <p:to>
                                        <p:strVal val="true"/>
                                      </p:to>
                                    </p:set>
                                  </p:childTnLst>
                                </p:cTn>
                              </p:par>
                              <p:par>
                                <p:cTn id="67" presetID="7" presetClass="emph" presetSubtype="2" fill="hold" nodeType="withEffect">
                                  <p:stCondLst>
                                    <p:cond delay="0"/>
                                  </p:stCondLst>
                                  <p:childTnLst>
                                    <p:animClr clrSpc="rgb">
                                      <p:cBhvr>
                                        <p:cTn id="68" dur="2000" fill="hold"/>
                                        <p:tgtEl>
                                          <p:spTgt spid="14"/>
                                        </p:tgtEl>
                                        <p:attrNameLst>
                                          <p:attrName>stroke.color</p:attrName>
                                        </p:attrNameLst>
                                      </p:cBhvr>
                                      <p:to>
                                        <a:srgbClr val="AF378D"/>
                                      </p:to>
                                    </p:animClr>
                                    <p:set>
                                      <p:cBhvr>
                                        <p:cTn id="69" dur="2000" fill="hold"/>
                                        <p:tgtEl>
                                          <p:spTgt spid="14"/>
                                        </p:tgtEl>
                                        <p:attrNameLst>
                                          <p:attrName>stroke.on</p:attrName>
                                        </p:attrNameLst>
                                      </p:cBhvr>
                                      <p:to>
                                        <p:strVal val="true"/>
                                      </p:to>
                                    </p:set>
                                  </p:childTnLst>
                                </p:cTn>
                              </p:par>
                            </p:childTnLst>
                          </p:cTn>
                        </p:par>
                        <p:par>
                          <p:cTn id="70" fill="hold">
                            <p:stCondLst>
                              <p:cond delay="2000"/>
                            </p:stCondLst>
                            <p:childTnLst>
                              <p:par>
                                <p:cTn id="71" presetID="10" presetClass="entr" presetSubtype="0" fill="hold" nodeType="after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2000"/>
                                        <p:tgtEl>
                                          <p:spTgt spid="43"/>
                                        </p:tgtEl>
                                      </p:cBhvr>
                                    </p:animEffect>
                                  </p:childTnLst>
                                </p:cTn>
                              </p:par>
                            </p:childTnLst>
                          </p:cTn>
                        </p:par>
                        <p:par>
                          <p:cTn id="74" fill="hold">
                            <p:stCondLst>
                              <p:cond delay="4000"/>
                            </p:stCondLst>
                            <p:childTnLst>
                              <p:par>
                                <p:cTn id="75" presetID="42" presetClass="path" presetSubtype="0" accel="50000" decel="50000" fill="hold" nodeType="afterEffect">
                                  <p:stCondLst>
                                    <p:cond delay="0"/>
                                  </p:stCondLst>
                                  <p:childTnLst>
                                    <p:animMotion origin="layout" path="M -3.33333E-6 4.44444E-6 L -0.21666 0.23402 " pathEditMode="relative" rAng="0" ptsTypes="AA">
                                      <p:cBhvr>
                                        <p:cTn id="76" dur="2000" fill="hold"/>
                                        <p:tgtEl>
                                          <p:spTgt spid="43"/>
                                        </p:tgtEl>
                                        <p:attrNameLst>
                                          <p:attrName>ppt_x</p:attrName>
                                          <p:attrName>ppt_y</p:attrName>
                                        </p:attrNameLst>
                                      </p:cBhvr>
                                      <p:rCtr x="-108" y="117"/>
                                    </p:animMotion>
                                  </p:childTnLst>
                                </p:cTn>
                              </p:par>
                            </p:childTnLst>
                          </p:cTn>
                        </p:par>
                        <p:par>
                          <p:cTn id="77" fill="hold">
                            <p:stCondLst>
                              <p:cond delay="6000"/>
                            </p:stCondLst>
                            <p:childTnLst>
                              <p:par>
                                <p:cTn id="78" presetID="7" presetClass="emph" presetSubtype="2" fill="hold" nodeType="afterEffect">
                                  <p:stCondLst>
                                    <p:cond delay="0"/>
                                  </p:stCondLst>
                                  <p:childTnLst>
                                    <p:animClr clrSpc="rgb">
                                      <p:cBhvr>
                                        <p:cTn id="79" dur="2000" fill="hold"/>
                                        <p:tgtEl>
                                          <p:spTgt spid="10"/>
                                        </p:tgtEl>
                                        <p:attrNameLst>
                                          <p:attrName>stroke.color</p:attrName>
                                        </p:attrNameLst>
                                      </p:cBhvr>
                                      <p:to>
                                        <a:srgbClr val="4AC044"/>
                                      </p:to>
                                    </p:animClr>
                                    <p:set>
                                      <p:cBhvr>
                                        <p:cTn id="80" dur="2000" fill="hold"/>
                                        <p:tgtEl>
                                          <p:spTgt spid="10"/>
                                        </p:tgtEl>
                                        <p:attrNameLst>
                                          <p:attrName>stroke.on</p:attrName>
                                        </p:attrNameLst>
                                      </p:cBhvr>
                                      <p:to>
                                        <p:strVal val="true"/>
                                      </p:to>
                                    </p:set>
                                  </p:childTnLst>
                                </p:cTn>
                              </p:par>
                            </p:childTnLst>
                          </p:cTn>
                        </p:par>
                        <p:par>
                          <p:cTn id="81" fill="hold">
                            <p:stCondLst>
                              <p:cond delay="8000"/>
                            </p:stCondLst>
                            <p:childTnLst>
                              <p:par>
                                <p:cTn id="82" presetID="7" presetClass="emph" presetSubtype="2" fill="hold" nodeType="afterEffect">
                                  <p:stCondLst>
                                    <p:cond delay="0"/>
                                  </p:stCondLst>
                                  <p:childTnLst>
                                    <p:animClr clrSpc="rgb">
                                      <p:cBhvr>
                                        <p:cTn id="83" dur="2000" fill="hold"/>
                                        <p:tgtEl>
                                          <p:spTgt spid="16"/>
                                        </p:tgtEl>
                                        <p:attrNameLst>
                                          <p:attrName>stroke.color</p:attrName>
                                        </p:attrNameLst>
                                      </p:cBhvr>
                                      <p:to>
                                        <a:srgbClr val="4AC044"/>
                                      </p:to>
                                    </p:animClr>
                                    <p:set>
                                      <p:cBhvr>
                                        <p:cTn id="84" dur="2000" fill="hold"/>
                                        <p:tgtEl>
                                          <p:spTgt spid="16"/>
                                        </p:tgtEl>
                                        <p:attrNameLst>
                                          <p:attrName>stroke.on</p:attrName>
                                        </p:attrNameLst>
                                      </p:cBhvr>
                                      <p:to>
                                        <p:strVal val="true"/>
                                      </p:to>
                                    </p:set>
                                  </p:childTnLst>
                                </p:cTn>
                              </p:par>
                            </p:childTnLst>
                          </p:cTn>
                        </p:par>
                        <p:par>
                          <p:cTn id="85" fill="hold">
                            <p:stCondLst>
                              <p:cond delay="10000"/>
                            </p:stCondLst>
                            <p:childTnLst>
                              <p:par>
                                <p:cTn id="86" presetID="10" presetClass="entr" presetSubtype="0" fill="hold" nodeType="after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2000"/>
                                        <p:tgtEl>
                                          <p:spTgt spid="28"/>
                                        </p:tgtEl>
                                      </p:cBhvr>
                                    </p:animEffect>
                                  </p:childTnLst>
                                </p:cTn>
                              </p:par>
                            </p:childTnLst>
                          </p:cTn>
                        </p:par>
                        <p:par>
                          <p:cTn id="89" fill="hold">
                            <p:stCondLst>
                              <p:cond delay="12000"/>
                            </p:stCondLst>
                            <p:childTnLst>
                              <p:par>
                                <p:cTn id="90" presetID="42" presetClass="path" presetSubtype="0" accel="50000" decel="50000" fill="hold" nodeType="afterEffect">
                                  <p:stCondLst>
                                    <p:cond delay="0"/>
                                  </p:stCondLst>
                                  <p:childTnLst>
                                    <p:animMotion origin="layout" path="M -3.33333E-6 4.44444E-6 L 0.25 0.25069 " pathEditMode="relative" rAng="0" ptsTypes="AA">
                                      <p:cBhvr>
                                        <p:cTn id="91" dur="2000" fill="hold"/>
                                        <p:tgtEl>
                                          <p:spTgt spid="28"/>
                                        </p:tgtEl>
                                        <p:attrNameLst>
                                          <p:attrName>ppt_x</p:attrName>
                                          <p:attrName>ppt_y</p:attrName>
                                        </p:attrNameLst>
                                      </p:cBhvr>
                                      <p:rCtr x="125" y="125"/>
                                    </p:animMotion>
                                  </p:childTnLst>
                                </p:cTn>
                              </p:par>
                            </p:childTnLst>
                          </p:cTn>
                        </p:par>
                      </p:childTnLst>
                    </p:cTn>
                  </p:par>
                </p:childTnLst>
              </p:cTn>
              <p:nextCondLst>
                <p:cond evt="onClick" delay="0">
                  <p:tgtEl>
                    <p:spTgt spid="10"/>
                  </p:tgtEl>
                </p:cond>
              </p:nextCondLst>
            </p:seq>
          </p:childTnLst>
        </p:cTn>
      </p:par>
    </p:tnLst>
    <p:bldLst>
      <p:bldP spid="4" grpId="0" animBg="1"/>
      <p:bldP spid="9" grpId="0" animBg="1"/>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hu-HU" i="1" dirty="0" smtClean="0"/>
              <a:t>A minimális irányított út az adott kiinduló csúcsból az adott cél csúcsig </a:t>
            </a:r>
            <a:endParaRPr lang="en-US" i="1" dirty="0"/>
          </a:p>
        </p:txBody>
      </p:sp>
      <p:grpSp>
        <p:nvGrpSpPr>
          <p:cNvPr id="3" name="Group 65"/>
          <p:cNvGrpSpPr/>
          <p:nvPr/>
        </p:nvGrpSpPr>
        <p:grpSpPr>
          <a:xfrm>
            <a:off x="152400" y="3886200"/>
            <a:ext cx="3276600" cy="1846422"/>
            <a:chOff x="1676400" y="7022068"/>
            <a:chExt cx="3276600" cy="1846422"/>
          </a:xfrm>
        </p:grpSpPr>
        <p:sp>
          <p:nvSpPr>
            <p:cNvPr id="19" name="Oval 18"/>
            <p:cNvSpPr/>
            <p:nvPr/>
          </p:nvSpPr>
          <p:spPr>
            <a:xfrm>
              <a:off x="2286000" y="7250668"/>
              <a:ext cx="228600" cy="228600"/>
            </a:xfrm>
            <a:prstGeom prst="ellipse">
              <a:avLst/>
            </a:prstGeom>
            <a:solidFill>
              <a:schemeClr val="accent2">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20" name="Oval 19"/>
            <p:cNvSpPr/>
            <p:nvPr/>
          </p:nvSpPr>
          <p:spPr>
            <a:xfrm>
              <a:off x="3733800" y="74030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21" name="Oval 20"/>
            <p:cNvSpPr/>
            <p:nvPr/>
          </p:nvSpPr>
          <p:spPr>
            <a:xfrm>
              <a:off x="4648200" y="74030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sp>
          <p:nvSpPr>
            <p:cNvPr id="22" name="Oval 21"/>
            <p:cNvSpPr/>
            <p:nvPr/>
          </p:nvSpPr>
          <p:spPr>
            <a:xfrm>
              <a:off x="2438400" y="83174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23" name="Oval 22"/>
            <p:cNvSpPr/>
            <p:nvPr/>
          </p:nvSpPr>
          <p:spPr>
            <a:xfrm>
              <a:off x="3505200" y="85460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24" name="Oval 23"/>
            <p:cNvSpPr/>
            <p:nvPr/>
          </p:nvSpPr>
          <p:spPr>
            <a:xfrm>
              <a:off x="4191000" y="8393668"/>
              <a:ext cx="228600" cy="228600"/>
            </a:xfrm>
            <a:prstGeom prst="ellipse">
              <a:avLst/>
            </a:prstGeom>
            <a:solidFill>
              <a:schemeClr val="accent4">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cxnSp>
          <p:nvCxnSpPr>
            <p:cNvPr id="25" name="Straight Connector 24"/>
            <p:cNvCxnSpPr>
              <a:stCxn id="19" idx="6"/>
              <a:endCxn id="20" idx="2"/>
            </p:cNvCxnSpPr>
            <p:nvPr/>
          </p:nvCxnSpPr>
          <p:spPr>
            <a:xfrm>
              <a:off x="2514600" y="7364968"/>
              <a:ext cx="1219200" cy="152400"/>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6" name="Straight Connector 25"/>
            <p:cNvCxnSpPr>
              <a:stCxn id="22" idx="6"/>
              <a:endCxn id="21" idx="3"/>
            </p:cNvCxnSpPr>
            <p:nvPr/>
          </p:nvCxnSpPr>
          <p:spPr>
            <a:xfrm flipV="1">
              <a:off x="2667000" y="7598190"/>
              <a:ext cx="2014678" cy="833578"/>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7" name="Straight Connector 26"/>
            <p:cNvCxnSpPr>
              <a:stCxn id="19" idx="5"/>
              <a:endCxn id="24" idx="1"/>
            </p:cNvCxnSpPr>
            <p:nvPr/>
          </p:nvCxnSpPr>
          <p:spPr>
            <a:xfrm>
              <a:off x="2481122" y="7445790"/>
              <a:ext cx="1743356" cy="981356"/>
            </a:xfrm>
            <a:prstGeom prst="line">
              <a:avLst/>
            </a:prstGeom>
            <a:ln>
              <a:solidFill>
                <a:srgbClr val="00B0F0"/>
              </a:solidFill>
              <a:headEnd type="none"/>
              <a:tailEnd type="arrow"/>
            </a:ln>
          </p:spPr>
          <p:style>
            <a:lnRef idx="2">
              <a:schemeClr val="accent2"/>
            </a:lnRef>
            <a:fillRef idx="0">
              <a:schemeClr val="accent2"/>
            </a:fillRef>
            <a:effectRef idx="1">
              <a:schemeClr val="accent2"/>
            </a:effectRef>
            <a:fontRef idx="minor">
              <a:schemeClr val="tx1"/>
            </a:fontRef>
          </p:style>
        </p:cxnSp>
        <p:cxnSp>
          <p:nvCxnSpPr>
            <p:cNvPr id="29" name="Straight Connector 28"/>
            <p:cNvCxnSpPr>
              <a:endCxn id="24" idx="7"/>
            </p:cNvCxnSpPr>
            <p:nvPr/>
          </p:nvCxnSpPr>
          <p:spPr>
            <a:xfrm flipH="1">
              <a:off x="4386122" y="7631668"/>
              <a:ext cx="414478" cy="795478"/>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cxnSp>
          <p:nvCxnSpPr>
            <p:cNvPr id="30" name="Straight Connector 29"/>
            <p:cNvCxnSpPr>
              <a:stCxn id="20" idx="6"/>
              <a:endCxn id="21" idx="2"/>
            </p:cNvCxnSpPr>
            <p:nvPr/>
          </p:nvCxnSpPr>
          <p:spPr>
            <a:xfrm>
              <a:off x="3962400" y="7517368"/>
              <a:ext cx="685800" cy="0"/>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1" name="Straight Connector 30"/>
            <p:cNvCxnSpPr/>
            <p:nvPr/>
          </p:nvCxnSpPr>
          <p:spPr>
            <a:xfrm>
              <a:off x="3886200" y="7631668"/>
              <a:ext cx="457200" cy="762000"/>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sp>
          <p:nvSpPr>
            <p:cNvPr id="32" name="TextBox 31"/>
            <p:cNvSpPr txBox="1"/>
            <p:nvPr/>
          </p:nvSpPr>
          <p:spPr>
            <a:xfrm>
              <a:off x="1676400" y="7022068"/>
              <a:ext cx="1905000" cy="246221"/>
            </a:xfrm>
            <a:prstGeom prst="rect">
              <a:avLst/>
            </a:prstGeom>
            <a:noFill/>
          </p:spPr>
          <p:txBody>
            <a:bodyPr wrap="square" rtlCol="0">
              <a:spAutoFit/>
            </a:bodyPr>
            <a:lstStyle/>
            <a:p>
              <a:r>
                <a:rPr lang="en-US" sz="1000" dirty="0" err="1" smtClean="0"/>
                <a:t>Kiindul</a:t>
              </a:r>
              <a:r>
                <a:rPr lang="hu-HU" sz="1000" dirty="0" smtClean="0"/>
                <a:t>ó csúcs</a:t>
              </a:r>
              <a:endParaRPr lang="en-US" sz="1000" dirty="0"/>
            </a:p>
          </p:txBody>
        </p:sp>
        <p:sp>
          <p:nvSpPr>
            <p:cNvPr id="33" name="TextBox 32"/>
            <p:cNvSpPr txBox="1"/>
            <p:nvPr/>
          </p:nvSpPr>
          <p:spPr>
            <a:xfrm>
              <a:off x="3886200" y="8622269"/>
              <a:ext cx="1066800" cy="246221"/>
            </a:xfrm>
            <a:prstGeom prst="rect">
              <a:avLst/>
            </a:prstGeom>
            <a:noFill/>
          </p:spPr>
          <p:txBody>
            <a:bodyPr wrap="square" rtlCol="0">
              <a:spAutoFit/>
            </a:bodyPr>
            <a:lstStyle/>
            <a:p>
              <a:r>
                <a:rPr lang="hu-HU" sz="1000" dirty="0" smtClean="0"/>
                <a:t>Cél csúcs</a:t>
              </a:r>
              <a:endParaRPr lang="en-US" sz="1000" dirty="0"/>
            </a:p>
          </p:txBody>
        </p:sp>
      </p:grpSp>
      <p:grpSp>
        <p:nvGrpSpPr>
          <p:cNvPr id="28" name="Group 64"/>
          <p:cNvGrpSpPr/>
          <p:nvPr/>
        </p:nvGrpSpPr>
        <p:grpSpPr>
          <a:xfrm>
            <a:off x="3200400" y="4876800"/>
            <a:ext cx="3733800" cy="1998821"/>
            <a:chOff x="3276600" y="4355068"/>
            <a:chExt cx="3733800" cy="1998821"/>
          </a:xfrm>
        </p:grpSpPr>
        <p:sp>
          <p:nvSpPr>
            <p:cNvPr id="50" name="Oval 49"/>
            <p:cNvSpPr/>
            <p:nvPr/>
          </p:nvSpPr>
          <p:spPr>
            <a:xfrm>
              <a:off x="3886200" y="4736068"/>
              <a:ext cx="228600" cy="228600"/>
            </a:xfrm>
            <a:prstGeom prst="ellipse">
              <a:avLst/>
            </a:prstGeom>
            <a:solidFill>
              <a:schemeClr val="accent2">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51" name="Oval 50"/>
            <p:cNvSpPr/>
            <p:nvPr/>
          </p:nvSpPr>
          <p:spPr>
            <a:xfrm>
              <a:off x="5334000" y="48884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52" name="Oval 51"/>
            <p:cNvSpPr/>
            <p:nvPr/>
          </p:nvSpPr>
          <p:spPr>
            <a:xfrm>
              <a:off x="6248400" y="48884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sp>
          <p:nvSpPr>
            <p:cNvPr id="53" name="Oval 52"/>
            <p:cNvSpPr/>
            <p:nvPr/>
          </p:nvSpPr>
          <p:spPr>
            <a:xfrm>
              <a:off x="4038600" y="58028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54" name="Oval 53"/>
            <p:cNvSpPr/>
            <p:nvPr/>
          </p:nvSpPr>
          <p:spPr>
            <a:xfrm>
              <a:off x="5105400" y="6031468"/>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55" name="Oval 54"/>
            <p:cNvSpPr/>
            <p:nvPr/>
          </p:nvSpPr>
          <p:spPr>
            <a:xfrm>
              <a:off x="5791200" y="5879068"/>
              <a:ext cx="228600" cy="228600"/>
            </a:xfrm>
            <a:prstGeom prst="ellipse">
              <a:avLst/>
            </a:prstGeom>
            <a:solidFill>
              <a:schemeClr val="accent4">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cxnSp>
          <p:nvCxnSpPr>
            <p:cNvPr id="56" name="Straight Connector 55"/>
            <p:cNvCxnSpPr>
              <a:stCxn id="50" idx="6"/>
              <a:endCxn id="51" idx="2"/>
            </p:cNvCxnSpPr>
            <p:nvPr/>
          </p:nvCxnSpPr>
          <p:spPr>
            <a:xfrm>
              <a:off x="4114800" y="4850368"/>
              <a:ext cx="1219200" cy="152400"/>
            </a:xfrm>
            <a:prstGeom prst="line">
              <a:avLst/>
            </a:prstGeom>
            <a:ln>
              <a:solidFill>
                <a:schemeClr val="accent4">
                  <a:lumMod val="75000"/>
                </a:schemeClr>
              </a:solidFill>
              <a:tailEnd type="arrow"/>
            </a:ln>
          </p:spPr>
          <p:style>
            <a:lnRef idx="2">
              <a:schemeClr val="accent2"/>
            </a:lnRef>
            <a:fillRef idx="0">
              <a:schemeClr val="accent2"/>
            </a:fillRef>
            <a:effectRef idx="1">
              <a:schemeClr val="accent2"/>
            </a:effectRef>
            <a:fontRef idx="minor">
              <a:schemeClr val="tx1"/>
            </a:fontRef>
          </p:style>
        </p:cxnSp>
        <p:cxnSp>
          <p:nvCxnSpPr>
            <p:cNvPr id="57" name="Straight Connector 56"/>
            <p:cNvCxnSpPr>
              <a:stCxn id="53" idx="6"/>
              <a:endCxn id="52" idx="3"/>
            </p:cNvCxnSpPr>
            <p:nvPr/>
          </p:nvCxnSpPr>
          <p:spPr>
            <a:xfrm flipV="1">
              <a:off x="4267200" y="5083590"/>
              <a:ext cx="2014678" cy="833578"/>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58" name="Straight Connector 57"/>
            <p:cNvCxnSpPr>
              <a:stCxn id="50" idx="5"/>
              <a:endCxn id="55" idx="1"/>
            </p:cNvCxnSpPr>
            <p:nvPr/>
          </p:nvCxnSpPr>
          <p:spPr>
            <a:xfrm>
              <a:off x="4081322" y="4931190"/>
              <a:ext cx="1743356" cy="981356"/>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cxnSp>
          <p:nvCxnSpPr>
            <p:cNvPr id="60" name="Straight Connector 59"/>
            <p:cNvCxnSpPr>
              <a:endCxn id="55" idx="7"/>
            </p:cNvCxnSpPr>
            <p:nvPr/>
          </p:nvCxnSpPr>
          <p:spPr>
            <a:xfrm flipH="1">
              <a:off x="5986322" y="5117068"/>
              <a:ext cx="414478" cy="795478"/>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cxnSp>
          <p:nvCxnSpPr>
            <p:cNvPr id="61" name="Straight Connector 60"/>
            <p:cNvCxnSpPr>
              <a:stCxn id="51" idx="6"/>
              <a:endCxn id="52" idx="2"/>
            </p:cNvCxnSpPr>
            <p:nvPr/>
          </p:nvCxnSpPr>
          <p:spPr>
            <a:xfrm>
              <a:off x="5562600" y="5002768"/>
              <a:ext cx="685800" cy="0"/>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62" name="Straight Connector 61"/>
            <p:cNvCxnSpPr/>
            <p:nvPr/>
          </p:nvCxnSpPr>
          <p:spPr>
            <a:xfrm>
              <a:off x="5486400" y="5117068"/>
              <a:ext cx="457200" cy="762000"/>
            </a:xfrm>
            <a:prstGeom prst="line">
              <a:avLst/>
            </a:prstGeom>
            <a:ln>
              <a:solidFill>
                <a:schemeClr val="accent4">
                  <a:lumMod val="75000"/>
                </a:schemeClr>
              </a:solidFill>
              <a:headEnd type="none"/>
              <a:tailEnd type="arrow"/>
            </a:ln>
          </p:spPr>
          <p:style>
            <a:lnRef idx="2">
              <a:schemeClr val="accent2"/>
            </a:lnRef>
            <a:fillRef idx="0">
              <a:schemeClr val="accent2"/>
            </a:fillRef>
            <a:effectRef idx="1">
              <a:schemeClr val="accent2"/>
            </a:effectRef>
            <a:fontRef idx="minor">
              <a:schemeClr val="tx1"/>
            </a:fontRef>
          </p:style>
        </p:cxnSp>
        <p:sp>
          <p:nvSpPr>
            <p:cNvPr id="63" name="TextBox 62"/>
            <p:cNvSpPr txBox="1"/>
            <p:nvPr/>
          </p:nvSpPr>
          <p:spPr>
            <a:xfrm>
              <a:off x="3276600" y="4355068"/>
              <a:ext cx="1905000" cy="246221"/>
            </a:xfrm>
            <a:prstGeom prst="rect">
              <a:avLst/>
            </a:prstGeom>
            <a:noFill/>
          </p:spPr>
          <p:txBody>
            <a:bodyPr wrap="square" rtlCol="0">
              <a:spAutoFit/>
            </a:bodyPr>
            <a:lstStyle/>
            <a:p>
              <a:r>
                <a:rPr lang="en-US" sz="1000" dirty="0" err="1" smtClean="0"/>
                <a:t>Kiindul</a:t>
              </a:r>
              <a:r>
                <a:rPr lang="hu-HU" sz="1000" dirty="0" smtClean="0"/>
                <a:t>ó csúcs</a:t>
              </a:r>
              <a:endParaRPr lang="en-US" sz="1000" dirty="0"/>
            </a:p>
          </p:txBody>
        </p:sp>
        <p:sp>
          <p:nvSpPr>
            <p:cNvPr id="64" name="TextBox 63"/>
            <p:cNvSpPr txBox="1"/>
            <p:nvPr/>
          </p:nvSpPr>
          <p:spPr>
            <a:xfrm>
              <a:off x="5486400" y="6107668"/>
              <a:ext cx="1524000" cy="246221"/>
            </a:xfrm>
            <a:prstGeom prst="rect">
              <a:avLst/>
            </a:prstGeom>
            <a:noFill/>
          </p:spPr>
          <p:txBody>
            <a:bodyPr wrap="square" rtlCol="0">
              <a:spAutoFit/>
            </a:bodyPr>
            <a:lstStyle/>
            <a:p>
              <a:r>
                <a:rPr lang="hu-HU" sz="1000" dirty="0" smtClean="0"/>
                <a:t>Cél csúcs</a:t>
              </a:r>
              <a:endParaRPr lang="en-US" sz="1000" dirty="0"/>
            </a:p>
          </p:txBody>
        </p:sp>
      </p:grpSp>
      <p:grpSp>
        <p:nvGrpSpPr>
          <p:cNvPr id="43" name="Group 48"/>
          <p:cNvGrpSpPr/>
          <p:nvPr/>
        </p:nvGrpSpPr>
        <p:grpSpPr>
          <a:xfrm>
            <a:off x="152400" y="1981200"/>
            <a:ext cx="3733800" cy="1864042"/>
            <a:chOff x="228600" y="4325779"/>
            <a:chExt cx="3733800" cy="1864042"/>
          </a:xfrm>
        </p:grpSpPr>
        <p:sp>
          <p:nvSpPr>
            <p:cNvPr id="34" name="Oval 33"/>
            <p:cNvSpPr/>
            <p:nvPr/>
          </p:nvSpPr>
          <p:spPr>
            <a:xfrm>
              <a:off x="838200" y="4572000"/>
              <a:ext cx="228600" cy="228600"/>
            </a:xfrm>
            <a:prstGeom prst="ellipse">
              <a:avLst/>
            </a:prstGeom>
            <a:solidFill>
              <a:schemeClr val="accent2">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35" name="Oval 34"/>
            <p:cNvSpPr/>
            <p:nvPr/>
          </p:nvSpPr>
          <p:spPr>
            <a:xfrm>
              <a:off x="2286000" y="47244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36" name="Oval 35"/>
            <p:cNvSpPr/>
            <p:nvPr/>
          </p:nvSpPr>
          <p:spPr>
            <a:xfrm>
              <a:off x="3200400" y="47244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sp>
          <p:nvSpPr>
            <p:cNvPr id="37" name="Oval 36"/>
            <p:cNvSpPr/>
            <p:nvPr/>
          </p:nvSpPr>
          <p:spPr>
            <a:xfrm>
              <a:off x="990600" y="56388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38" name="Oval 37"/>
            <p:cNvSpPr/>
            <p:nvPr/>
          </p:nvSpPr>
          <p:spPr>
            <a:xfrm>
              <a:off x="2057400" y="5867400"/>
              <a:ext cx="228600" cy="228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39" name="Oval 38"/>
            <p:cNvSpPr/>
            <p:nvPr/>
          </p:nvSpPr>
          <p:spPr>
            <a:xfrm>
              <a:off x="2743200" y="5715000"/>
              <a:ext cx="228600" cy="228600"/>
            </a:xfrm>
            <a:prstGeom prst="ellipse">
              <a:avLst/>
            </a:prstGeom>
            <a:solidFill>
              <a:schemeClr val="accent4">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cxnSp>
          <p:nvCxnSpPr>
            <p:cNvPr id="40" name="Straight Connector 39"/>
            <p:cNvCxnSpPr>
              <a:stCxn id="34" idx="6"/>
              <a:endCxn id="35" idx="2"/>
            </p:cNvCxnSpPr>
            <p:nvPr/>
          </p:nvCxnSpPr>
          <p:spPr>
            <a:xfrm>
              <a:off x="1066800" y="4686300"/>
              <a:ext cx="1219200" cy="152400"/>
            </a:xfrm>
            <a:prstGeom prst="line">
              <a:avLst/>
            </a:prstGeom>
            <a:ln>
              <a:solidFill>
                <a:schemeClr val="accent6">
                  <a:lumMod val="75000"/>
                </a:schemeClr>
              </a:solidFill>
              <a:tailEnd type="arrow"/>
            </a:ln>
          </p:spPr>
          <p:style>
            <a:lnRef idx="2">
              <a:schemeClr val="accent2"/>
            </a:lnRef>
            <a:fillRef idx="0">
              <a:schemeClr val="accent2"/>
            </a:fillRef>
            <a:effectRef idx="1">
              <a:schemeClr val="accent2"/>
            </a:effectRef>
            <a:fontRef idx="minor">
              <a:schemeClr val="tx1"/>
            </a:fontRef>
          </p:style>
        </p:cxnSp>
        <p:cxnSp>
          <p:nvCxnSpPr>
            <p:cNvPr id="41" name="Straight Connector 40"/>
            <p:cNvCxnSpPr>
              <a:stCxn id="37" idx="6"/>
              <a:endCxn id="36" idx="3"/>
            </p:cNvCxnSpPr>
            <p:nvPr/>
          </p:nvCxnSpPr>
          <p:spPr>
            <a:xfrm flipV="1">
              <a:off x="1219200" y="4919522"/>
              <a:ext cx="2014678" cy="833578"/>
            </a:xfrm>
            <a:prstGeom prst="line">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2" name="Straight Connector 41"/>
            <p:cNvCxnSpPr>
              <a:stCxn id="34" idx="5"/>
              <a:endCxn id="39" idx="1"/>
            </p:cNvCxnSpPr>
            <p:nvPr/>
          </p:nvCxnSpPr>
          <p:spPr>
            <a:xfrm>
              <a:off x="1033322" y="4767122"/>
              <a:ext cx="1743356" cy="981356"/>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cxnSp>
          <p:nvCxnSpPr>
            <p:cNvPr id="44" name="Straight Connector 43"/>
            <p:cNvCxnSpPr>
              <a:endCxn id="39" idx="7"/>
            </p:cNvCxnSpPr>
            <p:nvPr/>
          </p:nvCxnSpPr>
          <p:spPr>
            <a:xfrm flipH="1">
              <a:off x="2938322" y="4953000"/>
              <a:ext cx="414478" cy="795478"/>
            </a:xfrm>
            <a:prstGeom prst="line">
              <a:avLst/>
            </a:prstGeom>
            <a:ln>
              <a:solidFill>
                <a:schemeClr val="accent6">
                  <a:lumMod val="75000"/>
                </a:schemeClr>
              </a:solidFill>
              <a:headEnd type="none"/>
              <a:tailEnd type="arrow"/>
            </a:ln>
          </p:spPr>
          <p:style>
            <a:lnRef idx="2">
              <a:schemeClr val="accent2"/>
            </a:lnRef>
            <a:fillRef idx="0">
              <a:schemeClr val="accent2"/>
            </a:fillRef>
            <a:effectRef idx="1">
              <a:schemeClr val="accent2"/>
            </a:effectRef>
            <a:fontRef idx="minor">
              <a:schemeClr val="tx1"/>
            </a:fontRef>
          </p:style>
        </p:cxnSp>
        <p:cxnSp>
          <p:nvCxnSpPr>
            <p:cNvPr id="45" name="Straight Connector 44"/>
            <p:cNvCxnSpPr>
              <a:stCxn id="35" idx="6"/>
              <a:endCxn id="36" idx="2"/>
            </p:cNvCxnSpPr>
            <p:nvPr/>
          </p:nvCxnSpPr>
          <p:spPr>
            <a:xfrm>
              <a:off x="2514600" y="4838700"/>
              <a:ext cx="685800" cy="0"/>
            </a:xfrm>
            <a:prstGeom prst="line">
              <a:avLst/>
            </a:prstGeom>
            <a:ln>
              <a:solidFill>
                <a:schemeClr val="accent6">
                  <a:lumMod val="75000"/>
                </a:schemeClr>
              </a:solidFill>
              <a:tailEnd type="arrow"/>
            </a:ln>
          </p:spPr>
          <p:style>
            <a:lnRef idx="2">
              <a:schemeClr val="accent2"/>
            </a:lnRef>
            <a:fillRef idx="0">
              <a:schemeClr val="accent2"/>
            </a:fillRef>
            <a:effectRef idx="1">
              <a:schemeClr val="accent2"/>
            </a:effectRef>
            <a:fontRef idx="minor">
              <a:schemeClr val="tx1"/>
            </a:fontRef>
          </p:style>
        </p:cxnSp>
        <p:cxnSp>
          <p:nvCxnSpPr>
            <p:cNvPr id="46" name="Straight Connector 45"/>
            <p:cNvCxnSpPr/>
            <p:nvPr/>
          </p:nvCxnSpPr>
          <p:spPr>
            <a:xfrm>
              <a:off x="2438400" y="4953000"/>
              <a:ext cx="457200" cy="762000"/>
            </a:xfrm>
            <a:prstGeom prst="line">
              <a:avLst/>
            </a:prstGeom>
            <a:ln>
              <a:headEnd type="none"/>
              <a:tailEnd type="arrow"/>
            </a:ln>
          </p:spPr>
          <p:style>
            <a:lnRef idx="2">
              <a:schemeClr val="accent2"/>
            </a:lnRef>
            <a:fillRef idx="0">
              <a:schemeClr val="accent2"/>
            </a:fillRef>
            <a:effectRef idx="1">
              <a:schemeClr val="accent2"/>
            </a:effectRef>
            <a:fontRef idx="minor">
              <a:schemeClr val="tx1"/>
            </a:fontRef>
          </p:style>
        </p:cxnSp>
        <p:sp>
          <p:nvSpPr>
            <p:cNvPr id="47" name="TextBox 46"/>
            <p:cNvSpPr txBox="1"/>
            <p:nvPr/>
          </p:nvSpPr>
          <p:spPr>
            <a:xfrm>
              <a:off x="228600" y="4325779"/>
              <a:ext cx="1905000" cy="246221"/>
            </a:xfrm>
            <a:prstGeom prst="rect">
              <a:avLst/>
            </a:prstGeom>
            <a:noFill/>
          </p:spPr>
          <p:txBody>
            <a:bodyPr wrap="square" rtlCol="0">
              <a:spAutoFit/>
            </a:bodyPr>
            <a:lstStyle/>
            <a:p>
              <a:r>
                <a:rPr lang="en-US" sz="1000" dirty="0" err="1" smtClean="0"/>
                <a:t>Kiindul</a:t>
              </a:r>
              <a:r>
                <a:rPr lang="hu-HU" sz="1000" dirty="0" smtClean="0"/>
                <a:t>ó csúcs</a:t>
              </a:r>
              <a:endParaRPr lang="en-US" sz="1000" dirty="0"/>
            </a:p>
          </p:txBody>
        </p:sp>
        <p:sp>
          <p:nvSpPr>
            <p:cNvPr id="48" name="TextBox 47"/>
            <p:cNvSpPr txBox="1"/>
            <p:nvPr/>
          </p:nvSpPr>
          <p:spPr>
            <a:xfrm>
              <a:off x="2438400" y="5943600"/>
              <a:ext cx="1524000" cy="246221"/>
            </a:xfrm>
            <a:prstGeom prst="rect">
              <a:avLst/>
            </a:prstGeom>
            <a:noFill/>
          </p:spPr>
          <p:txBody>
            <a:bodyPr wrap="square" rtlCol="0">
              <a:spAutoFit/>
            </a:bodyPr>
            <a:lstStyle/>
            <a:p>
              <a:r>
                <a:rPr lang="hu-HU" sz="1000" dirty="0" smtClean="0"/>
                <a:t>Cél csúcs</a:t>
              </a:r>
              <a:endParaRPr lang="en-US" sz="1000" dirty="0"/>
            </a:p>
          </p:txBody>
        </p:sp>
      </p:grpSp>
      <p:sp>
        <p:nvSpPr>
          <p:cNvPr id="65" name="TextBox 64"/>
          <p:cNvSpPr txBox="1"/>
          <p:nvPr/>
        </p:nvSpPr>
        <p:spPr>
          <a:xfrm>
            <a:off x="3429000" y="2743200"/>
            <a:ext cx="2971800" cy="1200329"/>
          </a:xfrm>
          <a:prstGeom prst="rect">
            <a:avLst/>
          </a:prstGeom>
          <a:solidFill>
            <a:schemeClr val="accent3">
              <a:lumMod val="40000"/>
              <a:lumOff val="60000"/>
            </a:schemeClr>
          </a:solidFill>
        </p:spPr>
        <p:txBody>
          <a:bodyPr wrap="square" rtlCol="0">
            <a:spAutoFit/>
          </a:bodyPr>
          <a:lstStyle/>
          <a:p>
            <a:pPr algn="ctr"/>
            <a:r>
              <a:rPr lang="hu-HU" dirty="0" smtClean="0"/>
              <a:t>Bármelyik lehet a minimális! Mitől függ az, hogy melyik lesz kiválasztva?</a:t>
            </a:r>
            <a:endParaRPr lang="en-US" dirty="0"/>
          </a:p>
        </p:txBody>
      </p:sp>
      <p:sp>
        <p:nvSpPr>
          <p:cNvPr id="66" name="TextBox 65"/>
          <p:cNvSpPr txBox="1"/>
          <p:nvPr/>
        </p:nvSpPr>
        <p:spPr>
          <a:xfrm>
            <a:off x="1600200" y="2133600"/>
            <a:ext cx="533400" cy="246221"/>
          </a:xfrm>
          <a:prstGeom prst="rect">
            <a:avLst/>
          </a:prstGeom>
          <a:noFill/>
        </p:spPr>
        <p:txBody>
          <a:bodyPr wrap="square" rtlCol="0">
            <a:spAutoFit/>
          </a:bodyPr>
          <a:lstStyle/>
          <a:p>
            <a:r>
              <a:rPr lang="hu-HU" sz="1000" dirty="0" smtClean="0"/>
              <a:t>l(u)</a:t>
            </a:r>
            <a:endParaRPr lang="en-US" sz="1000" dirty="0"/>
          </a:p>
        </p:txBody>
      </p:sp>
      <p:sp>
        <p:nvSpPr>
          <p:cNvPr id="67" name="Freeform 66"/>
          <p:cNvSpPr/>
          <p:nvPr/>
        </p:nvSpPr>
        <p:spPr>
          <a:xfrm>
            <a:off x="0" y="2514600"/>
            <a:ext cx="1828800" cy="3505200"/>
          </a:xfrm>
          <a:custGeom>
            <a:avLst/>
            <a:gdLst>
              <a:gd name="connsiteX0" fmla="*/ 679621 w 679621"/>
              <a:gd name="connsiteY0" fmla="*/ 0 h 2879124"/>
              <a:gd name="connsiteX1" fmla="*/ 642551 w 679621"/>
              <a:gd name="connsiteY1" fmla="*/ 86497 h 2879124"/>
              <a:gd name="connsiteX2" fmla="*/ 617837 w 679621"/>
              <a:gd name="connsiteY2" fmla="*/ 160638 h 2879124"/>
              <a:gd name="connsiteX3" fmla="*/ 605481 w 679621"/>
              <a:gd name="connsiteY3" fmla="*/ 284205 h 2879124"/>
              <a:gd name="connsiteX4" fmla="*/ 593124 w 679621"/>
              <a:gd name="connsiteY4" fmla="*/ 395416 h 2879124"/>
              <a:gd name="connsiteX5" fmla="*/ 580767 w 679621"/>
              <a:gd name="connsiteY5" fmla="*/ 556054 h 2879124"/>
              <a:gd name="connsiteX6" fmla="*/ 531340 w 679621"/>
              <a:gd name="connsiteY6" fmla="*/ 654908 h 2879124"/>
              <a:gd name="connsiteX7" fmla="*/ 469556 w 679621"/>
              <a:gd name="connsiteY7" fmla="*/ 741405 h 2879124"/>
              <a:gd name="connsiteX8" fmla="*/ 444843 w 679621"/>
              <a:gd name="connsiteY8" fmla="*/ 778476 h 2879124"/>
              <a:gd name="connsiteX9" fmla="*/ 432486 w 679621"/>
              <a:gd name="connsiteY9" fmla="*/ 815546 h 2879124"/>
              <a:gd name="connsiteX10" fmla="*/ 383059 w 679621"/>
              <a:gd name="connsiteY10" fmla="*/ 852616 h 2879124"/>
              <a:gd name="connsiteX11" fmla="*/ 358345 w 679621"/>
              <a:gd name="connsiteY11" fmla="*/ 902043 h 2879124"/>
              <a:gd name="connsiteX12" fmla="*/ 321275 w 679621"/>
              <a:gd name="connsiteY12" fmla="*/ 939114 h 2879124"/>
              <a:gd name="connsiteX13" fmla="*/ 259491 w 679621"/>
              <a:gd name="connsiteY13" fmla="*/ 1025611 h 2879124"/>
              <a:gd name="connsiteX14" fmla="*/ 222421 w 679621"/>
              <a:gd name="connsiteY14" fmla="*/ 1124465 h 2879124"/>
              <a:gd name="connsiteX15" fmla="*/ 234778 w 679621"/>
              <a:gd name="connsiteY15" fmla="*/ 1396314 h 2879124"/>
              <a:gd name="connsiteX16" fmla="*/ 259491 w 679621"/>
              <a:gd name="connsiteY16" fmla="*/ 1482811 h 2879124"/>
              <a:gd name="connsiteX17" fmla="*/ 308918 w 679621"/>
              <a:gd name="connsiteY17" fmla="*/ 1618735 h 2879124"/>
              <a:gd name="connsiteX18" fmla="*/ 296562 w 679621"/>
              <a:gd name="connsiteY18" fmla="*/ 1729946 h 2879124"/>
              <a:gd name="connsiteX19" fmla="*/ 222421 w 679621"/>
              <a:gd name="connsiteY19" fmla="*/ 1878227 h 2879124"/>
              <a:gd name="connsiteX20" fmla="*/ 135924 w 679621"/>
              <a:gd name="connsiteY20" fmla="*/ 2001795 h 2879124"/>
              <a:gd name="connsiteX21" fmla="*/ 86497 w 679621"/>
              <a:gd name="connsiteY21" fmla="*/ 2075935 h 2879124"/>
              <a:gd name="connsiteX22" fmla="*/ 74140 w 679621"/>
              <a:gd name="connsiteY22" fmla="*/ 2125362 h 2879124"/>
              <a:gd name="connsiteX23" fmla="*/ 49427 w 679621"/>
              <a:gd name="connsiteY23" fmla="*/ 2174789 h 2879124"/>
              <a:gd name="connsiteX24" fmla="*/ 24713 w 679621"/>
              <a:gd name="connsiteY24" fmla="*/ 2273643 h 2879124"/>
              <a:gd name="connsiteX25" fmla="*/ 0 w 679621"/>
              <a:gd name="connsiteY25" fmla="*/ 2335427 h 2879124"/>
              <a:gd name="connsiteX26" fmla="*/ 12356 w 679621"/>
              <a:gd name="connsiteY26" fmla="*/ 2471351 h 2879124"/>
              <a:gd name="connsiteX27" fmla="*/ 61783 w 679621"/>
              <a:gd name="connsiteY27" fmla="*/ 2557849 h 2879124"/>
              <a:gd name="connsiteX28" fmla="*/ 74140 w 679621"/>
              <a:gd name="connsiteY28" fmla="*/ 2594919 h 2879124"/>
              <a:gd name="connsiteX29" fmla="*/ 74140 w 679621"/>
              <a:gd name="connsiteY29" fmla="*/ 2879124 h 287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79621" h="2879124">
                <a:moveTo>
                  <a:pt x="679621" y="0"/>
                </a:moveTo>
                <a:cubicBezTo>
                  <a:pt x="640413" y="58813"/>
                  <a:pt x="664313" y="13958"/>
                  <a:pt x="642551" y="86497"/>
                </a:cubicBezTo>
                <a:cubicBezTo>
                  <a:pt x="635065" y="111449"/>
                  <a:pt x="617837" y="160638"/>
                  <a:pt x="617837" y="160638"/>
                </a:cubicBezTo>
                <a:cubicBezTo>
                  <a:pt x="613718" y="201827"/>
                  <a:pt x="609814" y="243038"/>
                  <a:pt x="605481" y="284205"/>
                </a:cubicBezTo>
                <a:cubicBezTo>
                  <a:pt x="601576" y="321299"/>
                  <a:pt x="596501" y="358271"/>
                  <a:pt x="593124" y="395416"/>
                </a:cubicBezTo>
                <a:cubicBezTo>
                  <a:pt x="588262" y="448900"/>
                  <a:pt x="593206" y="503810"/>
                  <a:pt x="580767" y="556054"/>
                </a:cubicBezTo>
                <a:cubicBezTo>
                  <a:pt x="572234" y="591893"/>
                  <a:pt x="551775" y="624255"/>
                  <a:pt x="531340" y="654908"/>
                </a:cubicBezTo>
                <a:cubicBezTo>
                  <a:pt x="473090" y="742284"/>
                  <a:pt x="546203" y="634098"/>
                  <a:pt x="469556" y="741405"/>
                </a:cubicBezTo>
                <a:cubicBezTo>
                  <a:pt x="460924" y="753490"/>
                  <a:pt x="451485" y="765193"/>
                  <a:pt x="444843" y="778476"/>
                </a:cubicBezTo>
                <a:cubicBezTo>
                  <a:pt x="439018" y="790126"/>
                  <a:pt x="440825" y="805540"/>
                  <a:pt x="432486" y="815546"/>
                </a:cubicBezTo>
                <a:cubicBezTo>
                  <a:pt x="419302" y="831367"/>
                  <a:pt x="399535" y="840259"/>
                  <a:pt x="383059" y="852616"/>
                </a:cubicBezTo>
                <a:cubicBezTo>
                  <a:pt x="374821" y="869092"/>
                  <a:pt x="369052" y="887054"/>
                  <a:pt x="358345" y="902043"/>
                </a:cubicBezTo>
                <a:cubicBezTo>
                  <a:pt x="348188" y="916263"/>
                  <a:pt x="332648" y="925846"/>
                  <a:pt x="321275" y="939114"/>
                </a:cubicBezTo>
                <a:cubicBezTo>
                  <a:pt x="314562" y="946946"/>
                  <a:pt x="267313" y="1009967"/>
                  <a:pt x="259491" y="1025611"/>
                </a:cubicBezTo>
                <a:cubicBezTo>
                  <a:pt x="244719" y="1055155"/>
                  <a:pt x="233114" y="1092385"/>
                  <a:pt x="222421" y="1124465"/>
                </a:cubicBezTo>
                <a:cubicBezTo>
                  <a:pt x="226540" y="1215081"/>
                  <a:pt x="227821" y="1305871"/>
                  <a:pt x="234778" y="1396314"/>
                </a:cubicBezTo>
                <a:cubicBezTo>
                  <a:pt x="236983" y="1424973"/>
                  <a:pt x="251974" y="1455249"/>
                  <a:pt x="259491" y="1482811"/>
                </a:cubicBezTo>
                <a:cubicBezTo>
                  <a:pt x="292162" y="1602605"/>
                  <a:pt x="263460" y="1550548"/>
                  <a:pt x="308918" y="1618735"/>
                </a:cubicBezTo>
                <a:cubicBezTo>
                  <a:pt x="304799" y="1655805"/>
                  <a:pt x="303877" y="1693372"/>
                  <a:pt x="296562" y="1729946"/>
                </a:cubicBezTo>
                <a:cubicBezTo>
                  <a:pt x="281185" y="1806833"/>
                  <a:pt x="264943" y="1811406"/>
                  <a:pt x="222421" y="1878227"/>
                </a:cubicBezTo>
                <a:cubicBezTo>
                  <a:pt x="156777" y="1981382"/>
                  <a:pt x="216831" y="1900660"/>
                  <a:pt x="135924" y="2001795"/>
                </a:cubicBezTo>
                <a:cubicBezTo>
                  <a:pt x="97343" y="2117536"/>
                  <a:pt x="160547" y="1946348"/>
                  <a:pt x="86497" y="2075935"/>
                </a:cubicBezTo>
                <a:cubicBezTo>
                  <a:pt x="78071" y="2090680"/>
                  <a:pt x="80103" y="2109461"/>
                  <a:pt x="74140" y="2125362"/>
                </a:cubicBezTo>
                <a:cubicBezTo>
                  <a:pt x="67672" y="2142609"/>
                  <a:pt x="55252" y="2157314"/>
                  <a:pt x="49427" y="2174789"/>
                </a:cubicBezTo>
                <a:cubicBezTo>
                  <a:pt x="38686" y="2207012"/>
                  <a:pt x="37327" y="2242107"/>
                  <a:pt x="24713" y="2273643"/>
                </a:cubicBezTo>
                <a:lnTo>
                  <a:pt x="0" y="2335427"/>
                </a:lnTo>
                <a:cubicBezTo>
                  <a:pt x="4119" y="2380735"/>
                  <a:pt x="3434" y="2426740"/>
                  <a:pt x="12356" y="2471351"/>
                </a:cubicBezTo>
                <a:cubicBezTo>
                  <a:pt x="19576" y="2507450"/>
                  <a:pt x="46312" y="2526906"/>
                  <a:pt x="61783" y="2557849"/>
                </a:cubicBezTo>
                <a:cubicBezTo>
                  <a:pt x="67608" y="2569499"/>
                  <a:pt x="73639" y="2581904"/>
                  <a:pt x="74140" y="2594919"/>
                </a:cubicBezTo>
                <a:cubicBezTo>
                  <a:pt x="77781" y="2689584"/>
                  <a:pt x="74140" y="2784389"/>
                  <a:pt x="74140" y="2879124"/>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 name="Oval 67"/>
          <p:cNvSpPr/>
          <p:nvPr/>
        </p:nvSpPr>
        <p:spPr>
          <a:xfrm>
            <a:off x="1524000" y="1981200"/>
            <a:ext cx="533400"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p:cNvSpPr/>
          <p:nvPr/>
        </p:nvSpPr>
        <p:spPr>
          <a:xfrm>
            <a:off x="152400" y="6019800"/>
            <a:ext cx="2362200" cy="2819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sz="1400" dirty="0" smtClean="0"/>
              <a:t>Az </a:t>
            </a:r>
            <a:r>
              <a:rPr lang="hu-HU" sz="1400" i="1" dirty="0" smtClean="0"/>
              <a:t>l(u) </a:t>
            </a:r>
            <a:r>
              <a:rPr lang="hu-HU" sz="1400" dirty="0" smtClean="0"/>
              <a:t>jelentheti:</a:t>
            </a:r>
            <a:endParaRPr lang="en-US" sz="1400" dirty="0" smtClean="0"/>
          </a:p>
          <a:p>
            <a:pPr lvl="0">
              <a:buFont typeface="Arial" pitchFamily="34" charset="0"/>
              <a:buChar char="•"/>
            </a:pPr>
            <a:r>
              <a:rPr lang="hu-HU" sz="1400" dirty="0" smtClean="0">
                <a:solidFill>
                  <a:srgbClr val="FF0000"/>
                </a:solidFill>
              </a:rPr>
              <a:t>az </a:t>
            </a:r>
            <a:r>
              <a:rPr lang="hu-HU" sz="1400" i="1" dirty="0" smtClean="0">
                <a:solidFill>
                  <a:srgbClr val="FF0000"/>
                </a:solidFill>
              </a:rPr>
              <a:t>u irányított él </a:t>
            </a:r>
            <a:r>
              <a:rPr lang="hu-HU" sz="1400" dirty="0" smtClean="0">
                <a:solidFill>
                  <a:srgbClr val="FF0000"/>
                </a:solidFill>
              </a:rPr>
              <a:t>végpontjai közötti távolságot,</a:t>
            </a:r>
            <a:endParaRPr lang="en-US" sz="1400" dirty="0" smtClean="0">
              <a:solidFill>
                <a:srgbClr val="FF0000"/>
              </a:solidFill>
            </a:endParaRPr>
          </a:p>
          <a:p>
            <a:pPr lvl="0">
              <a:buFont typeface="Arial" pitchFamily="34" charset="0"/>
              <a:buChar char="•"/>
            </a:pPr>
            <a:r>
              <a:rPr lang="hu-HU" sz="1400" dirty="0" smtClean="0">
                <a:solidFill>
                  <a:schemeClr val="tx2">
                    <a:lumMod val="75000"/>
                  </a:schemeClr>
                </a:solidFill>
              </a:rPr>
              <a:t>az irányított él kiinduló és a végpontja közötti átjárást,</a:t>
            </a:r>
            <a:endParaRPr lang="en-US" sz="1400" dirty="0" smtClean="0">
              <a:solidFill>
                <a:schemeClr val="tx2">
                  <a:lumMod val="75000"/>
                </a:schemeClr>
              </a:solidFill>
            </a:endParaRPr>
          </a:p>
          <a:p>
            <a:pPr lvl="0">
              <a:buFont typeface="Arial" pitchFamily="34" charset="0"/>
              <a:buChar char="•"/>
            </a:pPr>
            <a:r>
              <a:rPr lang="hu-HU" sz="1400" dirty="0" smtClean="0">
                <a:solidFill>
                  <a:schemeClr val="tx2">
                    <a:lumMod val="75000"/>
                  </a:schemeClr>
                </a:solidFill>
              </a:rPr>
              <a:t>ennek az átjárásnak a költségét,</a:t>
            </a:r>
            <a:endParaRPr lang="en-US" sz="1400" dirty="0" smtClean="0">
              <a:solidFill>
                <a:schemeClr val="tx2">
                  <a:lumMod val="75000"/>
                </a:schemeClr>
              </a:solidFill>
            </a:endParaRPr>
          </a:p>
          <a:p>
            <a:pPr lvl="0">
              <a:buFont typeface="Arial" pitchFamily="34" charset="0"/>
              <a:buChar char="•"/>
            </a:pPr>
            <a:r>
              <a:rPr lang="hu-HU" sz="1400" dirty="0" smtClean="0">
                <a:solidFill>
                  <a:srgbClr val="C00000"/>
                </a:solidFill>
              </a:rPr>
              <a:t>a valószínűségét annak, hogy ezen az irányított élen átmegyünk,</a:t>
            </a:r>
            <a:endParaRPr lang="en-US" sz="1400" dirty="0" smtClean="0">
              <a:solidFill>
                <a:srgbClr val="C00000"/>
              </a:solidFill>
            </a:endParaRPr>
          </a:p>
          <a:p>
            <a:pPr>
              <a:buFont typeface="Arial" pitchFamily="34" charset="0"/>
              <a:buChar char="•"/>
            </a:pPr>
            <a:r>
              <a:rPr lang="hu-HU" sz="1400" dirty="0" smtClean="0">
                <a:solidFill>
                  <a:srgbClr val="C00000"/>
                </a:solidFill>
              </a:rPr>
              <a:t>az irányított él kapacitását</a:t>
            </a:r>
            <a:r>
              <a:rPr lang="hu-HU" sz="1400" dirty="0" smtClean="0"/>
              <a:t>, stb.</a:t>
            </a:r>
            <a:endParaRPr lang="en-US" sz="1400" dirty="0"/>
          </a:p>
        </p:txBody>
      </p:sp>
      <p:sp>
        <p:nvSpPr>
          <p:cNvPr id="70" name="Action Button: Back or Previous 69">
            <a:hlinkClick r:id="rId2" action="ppaction://hlinksldjump" highlightClick="1"/>
          </p:cNvPr>
          <p:cNvSpPr/>
          <p:nvPr/>
        </p:nvSpPr>
        <p:spPr>
          <a:xfrm>
            <a:off x="2743200" y="8229600"/>
            <a:ext cx="9144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ounded Rectangle 70"/>
          <p:cNvSpPr/>
          <p:nvPr/>
        </p:nvSpPr>
        <p:spPr>
          <a:xfrm>
            <a:off x="2590800" y="4495800"/>
            <a:ext cx="4038600" cy="3581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smtClean="0"/>
              <a:t>Azok az algoritmusok, melyek ezeket a problémákat oldják meg, alapozhatnak a gráf irányított éleihez rendelt értékek tulajdonságaira is. Ezen tulajdonságok közzé soroljuk: </a:t>
            </a:r>
          </a:p>
          <a:p>
            <a:r>
              <a:rPr lang="hu-HU" i="1" dirty="0" smtClean="0">
                <a:solidFill>
                  <a:srgbClr val="00B0F0"/>
                </a:solidFill>
              </a:rPr>
              <a:t>           az irányított él értékek pozitivitását</a:t>
            </a:r>
            <a:r>
              <a:rPr lang="hu-HU" i="1" dirty="0" smtClean="0">
                <a:solidFill>
                  <a:schemeClr val="accent1">
                    <a:lumMod val="50000"/>
                  </a:schemeClr>
                </a:solidFill>
              </a:rPr>
              <a:t>;</a:t>
            </a:r>
            <a:r>
              <a:rPr lang="hu-HU" dirty="0" smtClean="0"/>
              <a:t> </a:t>
            </a:r>
          </a:p>
          <a:p>
            <a:r>
              <a:rPr lang="hu-HU" dirty="0" smtClean="0">
                <a:solidFill>
                  <a:schemeClr val="accent3">
                    <a:lumMod val="75000"/>
                  </a:schemeClr>
                </a:solidFill>
              </a:rPr>
              <a:t>           l(u)=1</a:t>
            </a:r>
            <a:r>
              <a:rPr lang="hu-HU" i="1" dirty="0" smtClean="0">
                <a:solidFill>
                  <a:schemeClr val="accent3">
                    <a:lumMod val="75000"/>
                  </a:schemeClr>
                </a:solidFill>
              </a:rPr>
              <a:t>,</a:t>
            </a:r>
            <a:r>
              <a:rPr lang="hu-HU" dirty="0" smtClean="0">
                <a:solidFill>
                  <a:schemeClr val="accent3">
                    <a:lumMod val="75000"/>
                  </a:schemeClr>
                </a:solidFill>
              </a:rPr>
              <a:t> </a:t>
            </a:r>
            <a:r>
              <a:rPr lang="hu-HU" dirty="0" smtClean="0">
                <a:solidFill>
                  <a:schemeClr val="accent1">
                    <a:lumMod val="50000"/>
                  </a:schemeClr>
                </a:solidFill>
              </a:rPr>
              <a:t>;</a:t>
            </a:r>
          </a:p>
          <a:p>
            <a:r>
              <a:rPr lang="hu-HU" dirty="0" smtClean="0">
                <a:solidFill>
                  <a:schemeClr val="accent1">
                    <a:lumMod val="50000"/>
                  </a:schemeClr>
                </a:solidFill>
              </a:rPr>
              <a:t>           irányított körmentes a gráf.</a:t>
            </a:r>
            <a:endParaRPr lang="en-US" dirty="0">
              <a:solidFill>
                <a:schemeClr val="accent1">
                  <a:lumMod val="50000"/>
                </a:schemeClr>
              </a:solidFill>
            </a:endParaRPr>
          </a:p>
        </p:txBody>
      </p:sp>
      <p:sp>
        <p:nvSpPr>
          <p:cNvPr id="72" name="Rectangle 71"/>
          <p:cNvSpPr/>
          <p:nvPr/>
        </p:nvSpPr>
        <p:spPr>
          <a:xfrm>
            <a:off x="6019800" y="4724400"/>
            <a:ext cx="4572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2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65"/>
                    </p:tgtEl>
                  </p:cond>
                </p:stCondLst>
                <p:endSync evt="end" delay="0">
                  <p:rtn val="all"/>
                </p:endSync>
                <p:childTnLst>
                  <p:par>
                    <p:cTn id="9" fill="hold">
                      <p:stCondLst>
                        <p:cond delay="0"/>
                      </p:stCondLst>
                      <p:childTnLst>
                        <p:par>
                          <p:cTn id="10" fill="hold">
                            <p:stCondLst>
                              <p:cond delay="0"/>
                            </p:stCondLst>
                            <p:childTnLst>
                              <p:par>
                                <p:cTn id="11" presetID="26" presetClass="emph" presetSubtype="0" fill="hold" nodeType="withEffect">
                                  <p:stCondLst>
                                    <p:cond delay="0"/>
                                  </p:stCondLst>
                                  <p:childTnLst>
                                    <p:animEffect transition="out" filter="fade">
                                      <p:cBhvr>
                                        <p:cTn id="12" dur="500" tmFilter="0, 0; .2, .5; .8, .5; 1, 0"/>
                                        <p:tgtEl>
                                          <p:spTgt spid="43"/>
                                        </p:tgtEl>
                                      </p:cBhvr>
                                    </p:animEffect>
                                    <p:animScale>
                                      <p:cBhvr>
                                        <p:cTn id="13" dur="250" autoRev="1" fill="hold"/>
                                        <p:tgtEl>
                                          <p:spTgt spid="43"/>
                                        </p:tgtEl>
                                      </p:cBhvr>
                                      <p:by x="105000" y="105000"/>
                                    </p:animScale>
                                  </p:childTnLst>
                                </p:cTn>
                              </p:par>
                            </p:childTnLst>
                          </p:cTn>
                        </p:par>
                        <p:par>
                          <p:cTn id="14" fill="hold">
                            <p:stCondLst>
                              <p:cond delay="500"/>
                            </p:stCondLst>
                            <p:childTnLst>
                              <p:par>
                                <p:cTn id="15" presetID="26" presetClass="emph" presetSubtype="0" fill="hold" nodeType="afterEffect">
                                  <p:stCondLst>
                                    <p:cond delay="0"/>
                                  </p:stCondLst>
                                  <p:childTnLst>
                                    <p:animEffect transition="out" filter="fade">
                                      <p:cBhvr>
                                        <p:cTn id="16" dur="500" tmFilter="0, 0; .2, .5; .8, .5; 1, 0"/>
                                        <p:tgtEl>
                                          <p:spTgt spid="3"/>
                                        </p:tgtEl>
                                      </p:cBhvr>
                                    </p:animEffect>
                                    <p:animScale>
                                      <p:cBhvr>
                                        <p:cTn id="17" dur="250" autoRev="1" fill="hold"/>
                                        <p:tgtEl>
                                          <p:spTgt spid="3"/>
                                        </p:tgtEl>
                                      </p:cBhvr>
                                      <p:by x="105000" y="105000"/>
                                    </p:animScale>
                                  </p:childTnLst>
                                </p:cTn>
                              </p:par>
                            </p:childTnLst>
                          </p:cTn>
                        </p:par>
                        <p:par>
                          <p:cTn id="18" fill="hold">
                            <p:stCondLst>
                              <p:cond delay="1000"/>
                            </p:stCondLst>
                            <p:childTnLst>
                              <p:par>
                                <p:cTn id="19" presetID="26" presetClass="emph" presetSubtype="0" fill="hold" nodeType="afterEffect">
                                  <p:stCondLst>
                                    <p:cond delay="0"/>
                                  </p:stCondLst>
                                  <p:childTnLst>
                                    <p:animEffect transition="out" filter="fade">
                                      <p:cBhvr>
                                        <p:cTn id="20" dur="500" tmFilter="0, 0; .2, .5; .8, .5; 1, 0"/>
                                        <p:tgtEl>
                                          <p:spTgt spid="28"/>
                                        </p:tgtEl>
                                      </p:cBhvr>
                                    </p:animEffect>
                                    <p:animScale>
                                      <p:cBhvr>
                                        <p:cTn id="21" dur="250" autoRev="1" fill="hold"/>
                                        <p:tgtEl>
                                          <p:spTgt spid="28"/>
                                        </p:tgtEl>
                                      </p:cBhvr>
                                      <p:by x="105000" y="105000"/>
                                    </p:animScale>
                                  </p:childTnLst>
                                </p:cTn>
                              </p:par>
                            </p:childTnLst>
                          </p:cTn>
                        </p:par>
                        <p:par>
                          <p:cTn id="22" fill="hold">
                            <p:stCondLst>
                              <p:cond delay="1500"/>
                            </p:stCondLst>
                            <p:childTnLst>
                              <p:par>
                                <p:cTn id="23" presetID="10" presetClass="entr" presetSubtype="0" repeatCount="4000" fill="hold" grpId="0" nodeType="after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2000"/>
                                        <p:tgtEl>
                                          <p:spTgt spid="66"/>
                                        </p:tgtEl>
                                      </p:cBhvr>
                                    </p:animEffect>
                                  </p:childTnLst>
                                </p:cTn>
                              </p:par>
                            </p:childTnLst>
                          </p:cTn>
                        </p:par>
                        <p:par>
                          <p:cTn id="26" fill="hold">
                            <p:stCondLst>
                              <p:cond delay="9500"/>
                            </p:stCondLst>
                            <p:childTnLst>
                              <p:par>
                                <p:cTn id="27" presetID="10"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2000"/>
                                        <p:tgtEl>
                                          <p:spTgt spid="65"/>
                                        </p:tgtEl>
                                      </p:cBhvr>
                                    </p:animEffect>
                                  </p:childTnLst>
                                </p:cTn>
                              </p:par>
                            </p:childTnLst>
                          </p:cTn>
                        </p:par>
                        <p:par>
                          <p:cTn id="30" fill="hold">
                            <p:stCondLst>
                              <p:cond delay="11500"/>
                            </p:stCondLst>
                            <p:childTnLst>
                              <p:par>
                                <p:cTn id="31" presetID="10" presetClass="entr" presetSubtype="0" repeatCount="indefinite"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2000"/>
                                        <p:tgtEl>
                                          <p:spTgt spid="68"/>
                                        </p:tgtEl>
                                      </p:cBhvr>
                                    </p:animEffect>
                                  </p:childTnLst>
                                </p:cTn>
                              </p:par>
                            </p:childTnLst>
                          </p:cTn>
                        </p:par>
                        <p:par>
                          <p:cTn id="34" fill="hold">
                            <p:stCondLst>
                              <p:cond delay="13500"/>
                            </p:stCondLst>
                            <p:childTnLst>
                              <p:par>
                                <p:cTn id="35" presetID="22" presetClass="entr" presetSubtype="4" fill="hold" grpId="0" nodeType="after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wipe(down)">
                                      <p:cBhvr>
                                        <p:cTn id="37" dur="500"/>
                                        <p:tgtEl>
                                          <p:spTgt spid="67"/>
                                        </p:tgtEl>
                                      </p:cBhvr>
                                    </p:animEffect>
                                  </p:childTnLst>
                                </p:cTn>
                              </p:par>
                            </p:childTnLst>
                          </p:cTn>
                        </p:par>
                        <p:par>
                          <p:cTn id="38" fill="hold">
                            <p:stCondLst>
                              <p:cond delay="14000"/>
                            </p:stCondLst>
                            <p:childTnLst>
                              <p:par>
                                <p:cTn id="39" presetID="10" presetClass="entr" presetSubtype="0"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fade">
                                      <p:cBhvr>
                                        <p:cTn id="41" dur="2000"/>
                                        <p:tgtEl>
                                          <p:spTgt spid="69"/>
                                        </p:tgtEl>
                                      </p:cBhvr>
                                    </p:animEffect>
                                  </p:childTnLst>
                                </p:cTn>
                              </p:par>
                            </p:childTnLst>
                          </p:cTn>
                        </p:par>
                      </p:childTnLst>
                    </p:cTn>
                  </p:par>
                </p:childTnLst>
              </p:cTn>
              <p:nextCondLst>
                <p:cond evt="onClick" delay="0">
                  <p:tgtEl>
                    <p:spTgt spid="65"/>
                  </p:tgtEl>
                </p:cond>
              </p:nextCondLst>
            </p:seq>
            <p:seq concurrent="1" nextAc="seek">
              <p:cTn id="42" restart="whenNotActive" fill="hold" evtFilter="cancelBubble" nodeType="interactiveSeq">
                <p:stCondLst>
                  <p:cond evt="onClick" delay="0">
                    <p:tgtEl>
                      <p:spTgt spid="69"/>
                    </p:tgtEl>
                  </p:cond>
                </p:stCondLst>
                <p:endSync evt="end" delay="0">
                  <p:rtn val="all"/>
                </p:endSync>
                <p:childTnLst>
                  <p:par>
                    <p:cTn id="43" fill="hold">
                      <p:stCondLst>
                        <p:cond delay="0"/>
                      </p:stCondLst>
                      <p:childTnLst>
                        <p:par>
                          <p:cTn id="44" fill="hold">
                            <p:stCondLst>
                              <p:cond delay="0"/>
                            </p:stCondLst>
                            <p:childTnLst>
                              <p:par>
                                <p:cTn id="45" presetID="10" presetClass="entr" presetSubtype="0" fill="hold" grpId="1" nodeType="click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2000"/>
                                        <p:tgtEl>
                                          <p:spTgt spid="71"/>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72"/>
                                        </p:tgtEl>
                                        <p:attrNameLst>
                                          <p:attrName>style.visibility</p:attrName>
                                        </p:attrNameLst>
                                      </p:cBhvr>
                                      <p:to>
                                        <p:strVal val="visible"/>
                                      </p:to>
                                    </p:set>
                                    <p:animEffect transition="in" filter="fade">
                                      <p:cBhvr>
                                        <p:cTn id="50" dur="2000"/>
                                        <p:tgtEl>
                                          <p:spTgt spid="72"/>
                                        </p:tgtEl>
                                      </p:cBhvr>
                                    </p:animEffect>
                                  </p:childTnLst>
                                </p:cTn>
                              </p:par>
                            </p:childTnLst>
                          </p:cTn>
                        </p:par>
                      </p:childTnLst>
                    </p:cTn>
                  </p:par>
                </p:childTnLst>
              </p:cTn>
              <p:nextCondLst>
                <p:cond evt="onClick" delay="0">
                  <p:tgtEl>
                    <p:spTgt spid="69"/>
                  </p:tgtEl>
                </p:cond>
              </p:nextCondLst>
            </p:seq>
            <p:seq concurrent="1" nextAc="seek">
              <p:cTn id="51" restart="whenNotActive" fill="hold" evtFilter="cancelBubble" nodeType="interactiveSeq">
                <p:stCondLst>
                  <p:cond evt="onClick" delay="0">
                    <p:tgtEl>
                      <p:spTgt spid="72"/>
                    </p:tgtEl>
                  </p:cond>
                </p:stCondLst>
                <p:endSync evt="end" delay="0">
                  <p:rtn val="all"/>
                </p:endSync>
                <p:childTnLst>
                  <p:par>
                    <p:cTn id="52" fill="hold">
                      <p:stCondLst>
                        <p:cond delay="0"/>
                      </p:stCondLst>
                      <p:childTnLst>
                        <p:par>
                          <p:cTn id="53" fill="hold">
                            <p:stCondLst>
                              <p:cond delay="0"/>
                            </p:stCondLst>
                            <p:childTnLst>
                              <p:par>
                                <p:cTn id="54" presetID="10" presetClass="exit" presetSubtype="0" fill="hold" grpId="0" nodeType="clickEffect">
                                  <p:stCondLst>
                                    <p:cond delay="0"/>
                                  </p:stCondLst>
                                  <p:childTnLst>
                                    <p:animEffect transition="out" filter="fade">
                                      <p:cBhvr>
                                        <p:cTn id="55" dur="2000"/>
                                        <p:tgtEl>
                                          <p:spTgt spid="72"/>
                                        </p:tgtEl>
                                      </p:cBhvr>
                                    </p:animEffect>
                                    <p:set>
                                      <p:cBhvr>
                                        <p:cTn id="56" dur="1" fill="hold">
                                          <p:stCondLst>
                                            <p:cond delay="1999"/>
                                          </p:stCondLst>
                                        </p:cTn>
                                        <p:tgtEl>
                                          <p:spTgt spid="72"/>
                                        </p:tgtEl>
                                        <p:attrNameLst>
                                          <p:attrName>style.visibility</p:attrName>
                                        </p:attrNameLst>
                                      </p:cBhvr>
                                      <p:to>
                                        <p:strVal val="hidden"/>
                                      </p:to>
                                    </p:set>
                                  </p:childTnLst>
                                </p:cTn>
                              </p:par>
                              <p:par>
                                <p:cTn id="57" presetID="10" presetClass="exit" presetSubtype="0" fill="hold" grpId="2" nodeType="withEffect">
                                  <p:stCondLst>
                                    <p:cond delay="0"/>
                                  </p:stCondLst>
                                  <p:childTnLst>
                                    <p:animEffect transition="out" filter="fade">
                                      <p:cBhvr>
                                        <p:cTn id="58" dur="2000"/>
                                        <p:tgtEl>
                                          <p:spTgt spid="71"/>
                                        </p:tgtEl>
                                      </p:cBhvr>
                                    </p:animEffect>
                                    <p:set>
                                      <p:cBhvr>
                                        <p:cTn id="59" dur="1" fill="hold">
                                          <p:stCondLst>
                                            <p:cond delay="1999"/>
                                          </p:stCondLst>
                                        </p:cTn>
                                        <p:tgtEl>
                                          <p:spTgt spid="71"/>
                                        </p:tgtEl>
                                        <p:attrNameLst>
                                          <p:attrName>style.visibility</p:attrName>
                                        </p:attrNameLst>
                                      </p:cBhvr>
                                      <p:to>
                                        <p:strVal val="hidden"/>
                                      </p:to>
                                    </p:set>
                                  </p:childTnLst>
                                </p:cTn>
                              </p:par>
                            </p:childTnLst>
                          </p:cTn>
                        </p:par>
                      </p:childTnLst>
                    </p:cTn>
                  </p:par>
                </p:childTnLst>
              </p:cTn>
              <p:nextCondLst>
                <p:cond evt="onClick" delay="0">
                  <p:tgtEl>
                    <p:spTgt spid="72"/>
                  </p:tgtEl>
                </p:cond>
              </p:nextCondLst>
            </p:seq>
          </p:childTnLst>
        </p:cTn>
      </p:par>
    </p:tnLst>
    <p:bldLst>
      <p:bldP spid="65" grpId="0" animBg="1"/>
      <p:bldP spid="65" grpId="1" animBg="1"/>
      <p:bldP spid="66" grpId="0"/>
      <p:bldP spid="67" grpId="0" animBg="1"/>
      <p:bldP spid="68" grpId="0" animBg="1"/>
      <p:bldP spid="69" grpId="0" animBg="1"/>
      <p:bldP spid="71" grpId="1" animBg="1"/>
      <p:bldP spid="71" grpId="2" animBg="1"/>
      <p:bldP spid="72" grpId="0"/>
      <p:bldP spid="7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6172200" cy="1524000"/>
          </a:xfrm>
        </p:spPr>
        <p:txBody>
          <a:bodyPr>
            <a:normAutofit fontScale="90000"/>
          </a:bodyPr>
          <a:lstStyle/>
          <a:p>
            <a:r>
              <a:rPr lang="hu-HU" i="1" dirty="0" smtClean="0"/>
              <a:t>I.2.2. Minimális irányított utak a gráfban</a:t>
            </a:r>
            <a:r>
              <a:rPr lang="en-US" b="1" dirty="0" smtClean="0"/>
              <a:t/>
            </a:r>
            <a:br>
              <a:rPr lang="en-US" b="1" dirty="0" smtClean="0"/>
            </a:br>
            <a:endParaRPr lang="en-US" dirty="0"/>
          </a:p>
        </p:txBody>
      </p:sp>
      <p:sp>
        <p:nvSpPr>
          <p:cNvPr id="3" name="Content Placeholder 2"/>
          <p:cNvSpPr>
            <a:spLocks noGrp="1"/>
          </p:cNvSpPr>
          <p:nvPr>
            <p:ph idx="1"/>
          </p:nvPr>
        </p:nvSpPr>
        <p:spPr>
          <a:xfrm>
            <a:off x="342900" y="1890183"/>
            <a:ext cx="6172200" cy="6034617"/>
          </a:xfrm>
        </p:spPr>
        <p:txBody>
          <a:bodyPr>
            <a:normAutofit/>
          </a:bodyPr>
          <a:lstStyle/>
          <a:p>
            <a:pPr>
              <a:lnSpc>
                <a:spcPct val="170000"/>
              </a:lnSpc>
            </a:pPr>
            <a:r>
              <a:rPr lang="hu-HU" sz="1600" dirty="0" smtClean="0"/>
              <a:t>Egy irányított út (út) egy </a:t>
            </a:r>
            <a:r>
              <a:rPr lang="hu-HU" sz="1600" i="1" dirty="0" smtClean="0">
                <a:solidFill>
                  <a:srgbClr val="00B0F0"/>
                </a:solidFill>
              </a:rPr>
              <a:t>él-sorozat</a:t>
            </a:r>
            <a:r>
              <a:rPr lang="hu-HU" sz="1600" dirty="0" smtClean="0"/>
              <a:t> két csomópont között. Az egyik ezek közül </a:t>
            </a:r>
            <a:r>
              <a:rPr lang="hu-HU" sz="1600" dirty="0" smtClean="0">
                <a:solidFill>
                  <a:srgbClr val="FF0000"/>
                </a:solidFill>
              </a:rPr>
              <a:t>a </a:t>
            </a:r>
            <a:r>
              <a:rPr lang="hu-HU" sz="1600" i="1" dirty="0" smtClean="0">
                <a:solidFill>
                  <a:srgbClr val="FF0000"/>
                </a:solidFill>
              </a:rPr>
              <a:t>kiinduló</a:t>
            </a:r>
            <a:r>
              <a:rPr lang="hu-HU" sz="1600" dirty="0" smtClean="0"/>
              <a:t>, míg a másik </a:t>
            </a:r>
            <a:r>
              <a:rPr lang="hu-HU" sz="1600" dirty="0" smtClean="0">
                <a:solidFill>
                  <a:srgbClr val="FF0000"/>
                </a:solidFill>
              </a:rPr>
              <a:t>a </a:t>
            </a:r>
            <a:r>
              <a:rPr lang="hu-HU" sz="1600" i="1" dirty="0" smtClean="0">
                <a:solidFill>
                  <a:srgbClr val="FF0000"/>
                </a:solidFill>
              </a:rPr>
              <a:t>cél csúcs</a:t>
            </a:r>
            <a:r>
              <a:rPr lang="hu-HU" sz="1600" dirty="0" smtClean="0">
                <a:solidFill>
                  <a:srgbClr val="FF0000"/>
                </a:solidFill>
              </a:rPr>
              <a:t> </a:t>
            </a:r>
            <a:endParaRPr lang="en-US" sz="1600" dirty="0" smtClean="0">
              <a:solidFill>
                <a:srgbClr val="FF0000"/>
              </a:solidFill>
            </a:endParaRPr>
          </a:p>
          <a:p>
            <a:pPr>
              <a:lnSpc>
                <a:spcPct val="170000"/>
              </a:lnSpc>
            </a:pPr>
            <a:r>
              <a:rPr lang="hu-HU" sz="1600" dirty="0" smtClean="0">
                <a:solidFill>
                  <a:srgbClr val="00B0F0"/>
                </a:solidFill>
              </a:rPr>
              <a:t>Négy kategóriája létezik az algoritmusoknak, melyeket ezen utak meghatározására alkalmazhatunk:</a:t>
            </a:r>
            <a:endParaRPr lang="en-US" sz="1600" dirty="0" smtClean="0">
              <a:solidFill>
                <a:srgbClr val="00B0F0"/>
              </a:solidFill>
            </a:endParaRPr>
          </a:p>
          <a:p>
            <a:endParaRPr lang="en-US" dirty="0"/>
          </a:p>
        </p:txBody>
      </p:sp>
      <p:graphicFrame>
        <p:nvGraphicFramePr>
          <p:cNvPr id="4" name="Diagram 3"/>
          <p:cNvGraphicFramePr/>
          <p:nvPr/>
        </p:nvGraphicFramePr>
        <p:xfrm>
          <a:off x="152400" y="3733800"/>
          <a:ext cx="51816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ounded Rectangle 4">
            <a:hlinkClick r:id="rId7" action="ppaction://hlinksldjump"/>
          </p:cNvPr>
          <p:cNvSpPr/>
          <p:nvPr/>
        </p:nvSpPr>
        <p:spPr>
          <a:xfrm>
            <a:off x="2514600" y="4419600"/>
            <a:ext cx="2743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r>
              <a:rPr lang="en-US" b="1" dirty="0" smtClean="0">
                <a:sym typeface="Wingdings" pitchFamily="2" charset="2"/>
              </a:rPr>
              <a:t>1</a:t>
            </a:r>
            <a:endParaRPr lang="en-US" b="1" dirty="0"/>
          </a:p>
        </p:txBody>
      </p:sp>
      <p:sp>
        <p:nvSpPr>
          <p:cNvPr id="6" name="Rounded Rectangle 5">
            <a:hlinkClick r:id="rId7" action="ppaction://hlinksldjump"/>
          </p:cNvPr>
          <p:cNvSpPr/>
          <p:nvPr/>
        </p:nvSpPr>
        <p:spPr>
          <a:xfrm>
            <a:off x="2514600" y="5486400"/>
            <a:ext cx="2743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r>
              <a:rPr lang="en-US" b="1" dirty="0" smtClean="0">
                <a:sym typeface="Wingdings" pitchFamily="2" charset="2"/>
              </a:rPr>
              <a:t>n</a:t>
            </a:r>
            <a:endParaRPr lang="en-US" b="1" dirty="0"/>
          </a:p>
        </p:txBody>
      </p:sp>
      <p:sp>
        <p:nvSpPr>
          <p:cNvPr id="7" name="Rounded Rectangle 6">
            <a:hlinkClick r:id="rId8" action="ppaction://hlinksldjump"/>
          </p:cNvPr>
          <p:cNvSpPr/>
          <p:nvPr/>
        </p:nvSpPr>
        <p:spPr>
          <a:xfrm>
            <a:off x="2514600" y="6553200"/>
            <a:ext cx="2743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ym typeface="Wingdings" pitchFamily="2" charset="2"/>
              </a:rPr>
              <a:t>n1</a:t>
            </a:r>
            <a:endParaRPr lang="en-US" b="1" dirty="0"/>
          </a:p>
        </p:txBody>
      </p:sp>
      <p:sp>
        <p:nvSpPr>
          <p:cNvPr id="8" name="Rounded Rectangle 7">
            <a:hlinkClick r:id="rId9" action="ppaction://hlinksldjump"/>
          </p:cNvPr>
          <p:cNvSpPr/>
          <p:nvPr/>
        </p:nvSpPr>
        <p:spPr>
          <a:xfrm>
            <a:off x="2514600" y="7620000"/>
            <a:ext cx="2743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smtClean="0">
                <a:sym typeface="Wingdings" pitchFamily="2" charset="2"/>
              </a:rPr>
              <a:t>nn</a:t>
            </a:r>
            <a:endParaRPr lang="en-US" b="1" dirty="0"/>
          </a:p>
        </p:txBody>
      </p:sp>
      <p:sp>
        <p:nvSpPr>
          <p:cNvPr id="10" name="Action Button: Back or Previous 9">
            <a:hlinkClick r:id="rId7" action="ppaction://hlinksldjump" highlightClick="1"/>
          </p:cNvPr>
          <p:cNvSpPr/>
          <p:nvPr/>
        </p:nvSpPr>
        <p:spPr>
          <a:xfrm>
            <a:off x="5410200" y="8229600"/>
            <a:ext cx="1219200" cy="6858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Brace 10"/>
          <p:cNvSpPr/>
          <p:nvPr/>
        </p:nvSpPr>
        <p:spPr>
          <a:xfrm>
            <a:off x="5486400" y="4343400"/>
            <a:ext cx="609600" cy="2971800"/>
          </a:xfrm>
          <a:prstGeom prst="rightBrace">
            <a:avLst>
              <a:gd name="adj1" fmla="val 8333"/>
              <a:gd name="adj2" fmla="val 4750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a:hlinkClick r:id="rId10" action="ppaction://hlinksldjump"/>
          </p:cNvPr>
          <p:cNvSpPr txBox="1"/>
          <p:nvPr/>
        </p:nvSpPr>
        <p:spPr>
          <a:xfrm>
            <a:off x="6172200" y="3505200"/>
            <a:ext cx="457200" cy="2862322"/>
          </a:xfrm>
          <a:prstGeom prst="rect">
            <a:avLst/>
          </a:prstGeom>
          <a:noFill/>
        </p:spPr>
        <p:txBody>
          <a:bodyPr wrap="square" rtlCol="0">
            <a:spAutoFit/>
          </a:bodyPr>
          <a:lstStyle/>
          <a:p>
            <a:r>
              <a:rPr lang="hu-HU" dirty="0" smtClean="0"/>
              <a:t>É</a:t>
            </a:r>
          </a:p>
          <a:p>
            <a:r>
              <a:rPr lang="hu-HU" dirty="0" smtClean="0"/>
              <a:t>S</a:t>
            </a:r>
          </a:p>
          <a:p>
            <a:r>
              <a:rPr lang="hu-HU" dirty="0" smtClean="0"/>
              <a:t>Z</a:t>
            </a:r>
          </a:p>
          <a:p>
            <a:r>
              <a:rPr lang="hu-HU" dirty="0" smtClean="0"/>
              <a:t>R</a:t>
            </a:r>
          </a:p>
          <a:p>
            <a:r>
              <a:rPr lang="hu-HU" dirty="0" smtClean="0"/>
              <a:t>E</a:t>
            </a:r>
          </a:p>
          <a:p>
            <a:r>
              <a:rPr lang="hu-HU" dirty="0" smtClean="0"/>
              <a:t>V</a:t>
            </a:r>
          </a:p>
          <a:p>
            <a:r>
              <a:rPr lang="hu-HU" dirty="0" smtClean="0"/>
              <a:t>É</a:t>
            </a:r>
          </a:p>
          <a:p>
            <a:r>
              <a:rPr lang="hu-HU" dirty="0" smtClean="0"/>
              <a:t>T</a:t>
            </a:r>
          </a:p>
          <a:p>
            <a:r>
              <a:rPr lang="hu-HU" dirty="0" smtClean="0"/>
              <a:t>E</a:t>
            </a:r>
          </a:p>
          <a:p>
            <a:r>
              <a:rPr lang="hu-HU" dirty="0" smtClean="0"/>
              <a:t>L</a:t>
            </a:r>
            <a:endParaRPr lang="en-US" dirty="0"/>
          </a:p>
        </p:txBody>
      </p:sp>
      <p:sp>
        <p:nvSpPr>
          <p:cNvPr id="13" name="Right Brace 12"/>
          <p:cNvSpPr/>
          <p:nvPr/>
        </p:nvSpPr>
        <p:spPr>
          <a:xfrm>
            <a:off x="5638800" y="7467600"/>
            <a:ext cx="228600" cy="6858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ectangle 13">
            <a:hlinkClick r:id="" action="ppaction://customshow?id=3"/>
          </p:cNvPr>
          <p:cNvSpPr/>
          <p:nvPr/>
        </p:nvSpPr>
        <p:spPr>
          <a:xfrm>
            <a:off x="685800" y="1828800"/>
            <a:ext cx="5638800" cy="914400"/>
          </a:xfrm>
          <a:prstGeom prst="rect">
            <a:avLst/>
          </a:prstGeom>
          <a:solidFill>
            <a:srgbClr val="F0AD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000"/>
                                        <p:tgtEl>
                                          <p:spTgt spid="8"/>
                                        </p:tgtEl>
                                      </p:cBhvr>
                                    </p:animEffect>
                                  </p:childTnLst>
                                </p:cTn>
                              </p:par>
                            </p:childTnLst>
                          </p:cTn>
                        </p:par>
                        <p:par>
                          <p:cTn id="17" fill="hold">
                            <p:stCondLst>
                              <p:cond delay="2000"/>
                            </p:stCondLst>
                            <p:childTnLst>
                              <p:par>
                                <p:cTn id="18" presetID="1" presetClass="emph" presetSubtype="2" fill="hold" nodeType="afterEffect">
                                  <p:stCondLst>
                                    <p:cond delay="0"/>
                                  </p:stCondLst>
                                  <p:childTnLst>
                                    <p:animClr clrSpc="rgb">
                                      <p:cBhvr>
                                        <p:cTn id="19" dur="2000" fill="hold"/>
                                        <p:tgtEl>
                                          <p:spTgt spid="5"/>
                                        </p:tgtEl>
                                        <p:attrNameLst>
                                          <p:attrName>fillcolor</p:attrName>
                                        </p:attrNameLst>
                                      </p:cBhvr>
                                      <p:to>
                                        <a:schemeClr val="accent2"/>
                                      </p:to>
                                    </p:animClr>
                                    <p:set>
                                      <p:cBhvr>
                                        <p:cTn id="20" dur="2000" fill="hold"/>
                                        <p:tgtEl>
                                          <p:spTgt spid="5"/>
                                        </p:tgtEl>
                                        <p:attrNameLst>
                                          <p:attrName>fill.type</p:attrName>
                                        </p:attrNameLst>
                                      </p:cBhvr>
                                      <p:to>
                                        <p:strVal val="solid"/>
                                      </p:to>
                                    </p:set>
                                    <p:set>
                                      <p:cBhvr>
                                        <p:cTn id="21" dur="2000" fill="hold"/>
                                        <p:tgtEl>
                                          <p:spTgt spid="5"/>
                                        </p:tgtEl>
                                        <p:attrNameLst>
                                          <p:attrName>fill.on</p:attrName>
                                        </p:attrNameLst>
                                      </p:cBhvr>
                                      <p:to>
                                        <p:strVal val="true"/>
                                      </p:to>
                                    </p:set>
                                  </p:childTnLst>
                                </p:cTn>
                              </p:par>
                              <p:par>
                                <p:cTn id="22" presetID="1" presetClass="emph" presetSubtype="2" fill="hold" nodeType="withEffect">
                                  <p:stCondLst>
                                    <p:cond delay="0"/>
                                  </p:stCondLst>
                                  <p:childTnLst>
                                    <p:animClr clrSpc="rgb">
                                      <p:cBhvr>
                                        <p:cTn id="23" dur="2000" fill="hold"/>
                                        <p:tgtEl>
                                          <p:spTgt spid="6"/>
                                        </p:tgtEl>
                                        <p:attrNameLst>
                                          <p:attrName>fillcolor</p:attrName>
                                        </p:attrNameLst>
                                      </p:cBhvr>
                                      <p:to>
                                        <a:schemeClr val="accent2"/>
                                      </p:to>
                                    </p:animClr>
                                    <p:set>
                                      <p:cBhvr>
                                        <p:cTn id="24" dur="2000" fill="hold"/>
                                        <p:tgtEl>
                                          <p:spTgt spid="6"/>
                                        </p:tgtEl>
                                        <p:attrNameLst>
                                          <p:attrName>fill.type</p:attrName>
                                        </p:attrNameLst>
                                      </p:cBhvr>
                                      <p:to>
                                        <p:strVal val="solid"/>
                                      </p:to>
                                    </p:set>
                                    <p:set>
                                      <p:cBhvr>
                                        <p:cTn id="25" dur="2000" fill="hold"/>
                                        <p:tgtEl>
                                          <p:spTgt spid="6"/>
                                        </p:tgtEl>
                                        <p:attrNameLst>
                                          <p:attrName>fill.on</p:attrName>
                                        </p:attrNameLst>
                                      </p:cBhvr>
                                      <p:to>
                                        <p:strVal val="true"/>
                                      </p:to>
                                    </p:set>
                                  </p:childTnLst>
                                </p:cTn>
                              </p:par>
                              <p:par>
                                <p:cTn id="26" presetID="2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par>
                          <p:cTn id="29" fill="hold">
                            <p:stCondLst>
                              <p:cond delay="4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2000"/>
                                        <p:tgtEl>
                                          <p:spTgt spid="13"/>
                                        </p:tgtEl>
                                      </p:cBhvr>
                                    </p:animEffect>
                                  </p:childTnLst>
                                </p:cTn>
                              </p:par>
                              <p:par>
                                <p:cTn id="33" presetID="29" presetClass="entr" presetSubtype="0" fill="hold" grpId="1"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1000" fill="hold"/>
                                        <p:tgtEl>
                                          <p:spTgt spid="12"/>
                                        </p:tgtEl>
                                        <p:attrNameLst>
                                          <p:attrName>ppt_x</p:attrName>
                                        </p:attrNameLst>
                                      </p:cBhvr>
                                      <p:tavLst>
                                        <p:tav tm="0">
                                          <p:val>
                                            <p:strVal val="#ppt_x-.2"/>
                                          </p:val>
                                        </p:tav>
                                        <p:tav tm="100000">
                                          <p:val>
                                            <p:strVal val="#ppt_x"/>
                                          </p:val>
                                        </p:tav>
                                      </p:tavLst>
                                    </p:anim>
                                    <p:anim calcmode="lin" valueType="num">
                                      <p:cBhvr>
                                        <p:cTn id="3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2"/>
                                        </p:tgtEl>
                                      </p:cBhvr>
                                    </p:animEffect>
                                  </p:childTnLst>
                                </p:cTn>
                              </p:par>
                            </p:childTnLst>
                          </p:cTn>
                        </p:par>
                        <p:par>
                          <p:cTn id="38" fill="hold">
                            <p:stCondLst>
                              <p:cond delay="6000"/>
                            </p:stCondLst>
                            <p:childTnLst>
                              <p:par>
                                <p:cTn id="39" presetID="26" presetClass="emph" presetSubtype="0" repeatCount="indefinite" fill="hold" grpId="1" nodeType="afterEffect">
                                  <p:stCondLst>
                                    <p:cond delay="0"/>
                                  </p:stCondLst>
                                  <p:endCondLst>
                                    <p:cond evt="onNext" delay="0">
                                      <p:tgtEl>
                                        <p:sldTgt/>
                                      </p:tgtEl>
                                    </p:cond>
                                  </p:endCondLst>
                                  <p:childTnLst>
                                    <p:animEffect transition="out" filter="fade">
                                      <p:cBhvr>
                                        <p:cTn id="40" dur="500" tmFilter="0, 0; .2, .5; .8, .5; 1, 0"/>
                                        <p:tgtEl>
                                          <p:spTgt spid="11"/>
                                        </p:tgtEl>
                                      </p:cBhvr>
                                    </p:animEffect>
                                    <p:animScale>
                                      <p:cBhvr>
                                        <p:cTn id="41" dur="250" autoRev="1" fill="hold"/>
                                        <p:tgtEl>
                                          <p:spTgt spid="11"/>
                                        </p:tgtEl>
                                      </p:cBhvr>
                                      <p:by x="105000" y="105000"/>
                                    </p:animScale>
                                  </p:childTnLst>
                                </p:cTn>
                              </p:par>
                              <p:par>
                                <p:cTn id="42" presetID="7" presetClass="emph" presetSubtype="2" repeatCount="indefinite" fill="hold" nodeType="withEffect">
                                  <p:stCondLst>
                                    <p:cond delay="0"/>
                                  </p:stCondLst>
                                  <p:endCondLst>
                                    <p:cond evt="onNext" delay="0">
                                      <p:tgtEl>
                                        <p:sldTgt/>
                                      </p:tgtEl>
                                    </p:cond>
                                  </p:endCondLst>
                                  <p:childTnLst>
                                    <p:animClr clrSpc="rgb">
                                      <p:cBhvr>
                                        <p:cTn id="43" dur="2000" fill="hold"/>
                                        <p:tgtEl>
                                          <p:spTgt spid="11"/>
                                        </p:tgtEl>
                                        <p:attrNameLst>
                                          <p:attrName>stroke.color</p:attrName>
                                        </p:attrNameLst>
                                      </p:cBhvr>
                                      <p:to>
                                        <a:schemeClr val="accent2"/>
                                      </p:to>
                                    </p:animClr>
                                    <p:set>
                                      <p:cBhvr>
                                        <p:cTn id="44" dur="2000" fill="hold"/>
                                        <p:tgtEl>
                                          <p:spTgt spid="11"/>
                                        </p:tgtEl>
                                        <p:attrNameLst>
                                          <p:attrName>stroke.on</p:attrName>
                                        </p:attrNameLst>
                                      </p:cBhvr>
                                      <p:to>
                                        <p:strVal val="true"/>
                                      </p:to>
                                    </p:set>
                                  </p:childTnLst>
                                </p:cTn>
                              </p:par>
                              <p:par>
                                <p:cTn id="45" presetID="42" presetClass="path" presetSubtype="0" repeatCount="4000" accel="50000" decel="50000" fill="hold" grpId="0" nodeType="withEffect">
                                  <p:stCondLst>
                                    <p:cond delay="0"/>
                                  </p:stCondLst>
                                  <p:childTnLst>
                                    <p:animMotion origin="layout" path="M 0 0  L 0 0.1875  E" pathEditMode="relative" ptsTypes="">
                                      <p:cBhvr>
                                        <p:cTn id="46" dur="2000" fill="hold"/>
                                        <p:tgtEl>
                                          <p:spTgt spid="12"/>
                                        </p:tgtEl>
                                        <p:attrNameLst>
                                          <p:attrName>ppt_x</p:attrName>
                                          <p:attrName>ppt_y</p:attrName>
                                        </p:attrNameLst>
                                      </p:cBhvr>
                                    </p:animMotion>
                                  </p:childTnLst>
                                </p:cTn>
                              </p:par>
                            </p:childTnLst>
                          </p:cTn>
                        </p:par>
                        <p:par>
                          <p:cTn id="47" fill="hold">
                            <p:stCondLst>
                              <p:cond delay="14000"/>
                            </p:stCondLst>
                            <p:childTnLst>
                              <p:par>
                                <p:cTn id="48" presetID="1" presetClass="emph" presetSubtype="2" fill="hold" nodeType="afterEffect">
                                  <p:stCondLst>
                                    <p:cond delay="0"/>
                                  </p:stCondLst>
                                  <p:childTnLst>
                                    <p:animClr clrSpc="rgb">
                                      <p:cBhvr>
                                        <p:cTn id="49" dur="2000" fill="hold"/>
                                        <p:tgtEl>
                                          <p:spTgt spid="12"/>
                                        </p:tgtEl>
                                        <p:attrNameLst>
                                          <p:attrName>fillcolor</p:attrName>
                                        </p:attrNameLst>
                                      </p:cBhvr>
                                      <p:to>
                                        <a:schemeClr val="bg2"/>
                                      </p:to>
                                    </p:animClr>
                                    <p:set>
                                      <p:cBhvr>
                                        <p:cTn id="50" dur="2000" fill="hold"/>
                                        <p:tgtEl>
                                          <p:spTgt spid="12"/>
                                        </p:tgtEl>
                                        <p:attrNameLst>
                                          <p:attrName>fill.type</p:attrName>
                                        </p:attrNameLst>
                                      </p:cBhvr>
                                      <p:to>
                                        <p:strVal val="solid"/>
                                      </p:to>
                                    </p:set>
                                    <p:set>
                                      <p:cBhvr>
                                        <p:cTn id="51" dur="2000" fill="hold"/>
                                        <p:tgtEl>
                                          <p:spTgt spid="1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1" grpId="1" animBg="1"/>
      <p:bldP spid="12" grpId="0"/>
      <p:bldP spid="12" grpId="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i="1" dirty="0" smtClean="0"/>
              <a:t>Minimális irányított utak a gráfban</a:t>
            </a:r>
            <a:endParaRPr lang="en-US" dirty="0"/>
          </a:p>
        </p:txBody>
      </p:sp>
      <p:sp>
        <p:nvSpPr>
          <p:cNvPr id="4" name="Action Button: Back or Previous 3">
            <a:hlinkClick r:id="rId2" action="ppaction://hlinksldjump" highlightClick="1"/>
          </p:cNvPr>
          <p:cNvSpPr/>
          <p:nvPr/>
        </p:nvSpPr>
        <p:spPr>
          <a:xfrm>
            <a:off x="2743200" y="8229600"/>
            <a:ext cx="9144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2"/>
          <p:cNvSpPr txBox="1">
            <a:spLocks/>
          </p:cNvSpPr>
          <p:nvPr/>
        </p:nvSpPr>
        <p:spPr>
          <a:xfrm>
            <a:off x="457200" y="1905000"/>
            <a:ext cx="6172200" cy="6172200"/>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hu-HU" sz="3200" b="0" i="0" u="sng" strike="noStrike" kern="1200" cap="none" spc="0" normalizeH="0" baseline="0" noProof="0" dirty="0" smtClean="0">
                <a:ln>
                  <a:noFill/>
                </a:ln>
                <a:solidFill>
                  <a:schemeClr val="tx1"/>
                </a:solidFill>
                <a:effectLst/>
                <a:uLnTx/>
                <a:uFillTx/>
                <a:latin typeface="+mn-lt"/>
                <a:ea typeface="+mn-ea"/>
                <a:cs typeface="+mn-cs"/>
              </a:rPr>
              <a:t>Észrevéte</a:t>
            </a:r>
            <a:r>
              <a:rPr kumimoji="0" lang="en-US" sz="3200" b="0" i="0" u="sng" strike="noStrike" kern="1200" cap="none" spc="0" normalizeH="0" baseline="0" noProof="0" dirty="0" smtClean="0">
                <a:ln>
                  <a:noFill/>
                </a:ln>
                <a:solidFill>
                  <a:schemeClr val="tx1"/>
                </a:solidFill>
                <a:effectLst/>
                <a:uLnTx/>
                <a:uFillTx/>
                <a:latin typeface="+mn-lt"/>
                <a:ea typeface="+mn-ea"/>
                <a:cs typeface="+mn-cs"/>
              </a:rPr>
              <a:t>l</a:t>
            </a:r>
            <a:r>
              <a:rPr kumimoji="0" lang="hu-HU" sz="3200" b="0" i="0" u="sng" strike="noStrike" kern="1200" cap="none" spc="0" normalizeH="0" baseline="0" noProof="0" dirty="0" smtClean="0">
                <a:ln>
                  <a:noFill/>
                </a:ln>
                <a:solidFill>
                  <a:schemeClr val="tx1"/>
                </a:solidFill>
                <a:effectLst/>
                <a:uLnTx/>
                <a:uFillTx/>
                <a:latin typeface="+mn-lt"/>
                <a:ea typeface="+mn-ea"/>
                <a:cs typeface="+mn-cs"/>
              </a:rPr>
              <a:t>ek</a:t>
            </a:r>
            <a:r>
              <a:rPr kumimoji="0" lang="hu-HU" sz="3200" b="0" i="1" u="sng" strike="noStrike" kern="1200" cap="none" spc="0" normalizeH="0" baseline="0" noProof="0" dirty="0" smtClean="0">
                <a:ln>
                  <a:noFill/>
                </a:ln>
                <a:solidFill>
                  <a:schemeClr val="tx1"/>
                </a:solidFill>
                <a:effectLst/>
                <a:uLnTx/>
                <a:uFillTx/>
                <a:latin typeface="+mn-lt"/>
                <a:ea typeface="+mn-ea"/>
                <a:cs typeface="+mn-cs"/>
              </a:rPr>
              <a:t>: </a:t>
            </a:r>
          </a:p>
          <a:p>
            <a:pPr marL="342900" marR="0" lvl="0" indent="-342900" algn="l" defTabSz="914400" rtl="0" eaLnBrk="1" fontAlgn="auto" latinLnBrk="0" hangingPunct="1">
              <a:lnSpc>
                <a:spcPct val="170000"/>
              </a:lnSpc>
              <a:spcBef>
                <a:spcPct val="20000"/>
              </a:spcBef>
              <a:spcAft>
                <a:spcPts val="0"/>
              </a:spcAft>
              <a:buClrTx/>
              <a:buSzTx/>
              <a:buFont typeface="Arial" pitchFamily="34" charset="0"/>
              <a:buChar char="•"/>
              <a:tabLst/>
              <a:defRPr/>
            </a:pPr>
            <a:r>
              <a:rPr kumimoji="0" lang="hu-HU" sz="2500" b="0" i="0" u="none" strike="noStrike" kern="1200" cap="none" spc="0" normalizeH="0" baseline="0" noProof="0" dirty="0" smtClean="0">
                <a:ln>
                  <a:noFill/>
                </a:ln>
                <a:solidFill>
                  <a:schemeClr val="tx1"/>
                </a:solidFill>
                <a:effectLst/>
                <a:uLnTx/>
                <a:uFillTx/>
                <a:latin typeface="+mn-lt"/>
                <a:ea typeface="+mn-ea"/>
                <a:cs typeface="+mn-cs"/>
              </a:rPr>
              <a:t>az első három kategóriákra ugyanazokat az algoritmusokat alkalmazzuk, mivel ha megoldjuk az irányított utak problémáját egy adott kiinduló csúcsból az összes többi csúcs felé, akkor megoldjuk azon irányított utak problémáját is, mely egy adott kiinduló csúcsból és adott végcsúcs között találhatók;</a:t>
            </a:r>
          </a:p>
          <a:p>
            <a:pPr marL="342900" marR="0" lvl="0" indent="-342900" algn="l" defTabSz="914400" rtl="0" eaLnBrk="1" fontAlgn="auto" latinLnBrk="0" hangingPunct="1">
              <a:lnSpc>
                <a:spcPct val="170000"/>
              </a:lnSpc>
              <a:spcBef>
                <a:spcPct val="20000"/>
              </a:spcBef>
              <a:spcAft>
                <a:spcPts val="0"/>
              </a:spcAft>
              <a:buClrTx/>
              <a:buSzTx/>
              <a:buFont typeface="Arial" pitchFamily="34" charset="0"/>
              <a:buChar char="•"/>
              <a:tabLst/>
              <a:defRPr/>
            </a:pPr>
            <a:endParaRPr kumimoji="0" lang="en-US" sz="25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70000"/>
              </a:lnSpc>
              <a:spcBef>
                <a:spcPct val="20000"/>
              </a:spcBef>
              <a:spcAft>
                <a:spcPts val="0"/>
              </a:spcAft>
              <a:buClrTx/>
              <a:buSzTx/>
              <a:buFont typeface="Arial" pitchFamily="34" charset="0"/>
              <a:buChar char="•"/>
              <a:tabLst/>
              <a:defRPr/>
            </a:pPr>
            <a:r>
              <a:rPr kumimoji="0" lang="hu-HU" sz="2500" b="0" i="0" u="none" strike="noStrike" kern="1200" cap="none" spc="0" normalizeH="0" baseline="0" noProof="0" dirty="0" smtClean="0">
                <a:ln>
                  <a:noFill/>
                </a:ln>
                <a:solidFill>
                  <a:schemeClr val="tx1"/>
                </a:solidFill>
                <a:effectLst/>
                <a:uLnTx/>
                <a:uFillTx/>
                <a:latin typeface="+mn-lt"/>
                <a:ea typeface="+mn-ea"/>
                <a:cs typeface="+mn-cs"/>
              </a:rPr>
              <a:t>egy adott végpontú irányított utakat meghatározó algoritmusok nem aszimptotikusan gyorsabbak, mint azok, amelyek az összes lehetséges végpontú utakat határozzák meg;</a:t>
            </a:r>
          </a:p>
          <a:p>
            <a:pPr marL="342900" marR="0" lvl="0" indent="-342900" algn="l" defTabSz="914400" rtl="0" eaLnBrk="1" fontAlgn="auto" latinLnBrk="0" hangingPunct="1">
              <a:lnSpc>
                <a:spcPct val="170000"/>
              </a:lnSpc>
              <a:spcBef>
                <a:spcPct val="20000"/>
              </a:spcBef>
              <a:spcAft>
                <a:spcPts val="0"/>
              </a:spcAft>
              <a:buClrTx/>
              <a:buSzTx/>
              <a:buFont typeface="Arial" pitchFamily="34" charset="0"/>
              <a:buChar char="•"/>
              <a:tabLst/>
              <a:defRPr/>
            </a:pPr>
            <a:endParaRPr kumimoji="0" lang="en-US" sz="25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70000"/>
              </a:lnSpc>
              <a:spcBef>
                <a:spcPct val="20000"/>
              </a:spcBef>
              <a:spcAft>
                <a:spcPts val="0"/>
              </a:spcAft>
              <a:buClrTx/>
              <a:buSzTx/>
              <a:buFont typeface="Arial" pitchFamily="34" charset="0"/>
              <a:buChar char="•"/>
              <a:tabLst/>
              <a:defRPr/>
            </a:pPr>
            <a:r>
              <a:rPr kumimoji="0" lang="hu-HU" sz="2500" b="0" i="0" u="none" strike="noStrike" kern="1200" cap="none" spc="0" normalizeH="0" baseline="0" noProof="0" dirty="0" smtClean="0">
                <a:ln>
                  <a:noFill/>
                </a:ln>
                <a:solidFill>
                  <a:schemeClr val="tx1"/>
                </a:solidFill>
                <a:effectLst/>
                <a:uLnTx/>
                <a:uFillTx/>
                <a:latin typeface="+mn-lt"/>
                <a:ea typeface="+mn-ea"/>
                <a:cs typeface="+mn-cs"/>
              </a:rPr>
              <a:t>ha a minimális irányított utak problémáját megoldjuk egy rögzített kiindulópontra és egy váltakozó végpontra, akkor megoldottuk a váltakozó kiindulópontú és fix végpontú minimális irányított utak problémáját is, átalakítva a végpontot kiindulóponttá, ugyanazt az algoritmust alkalmazva;</a:t>
            </a:r>
          </a:p>
          <a:p>
            <a:pPr marL="342900" marR="0" lvl="0" indent="-342900" algn="l" defTabSz="914400" rtl="0" eaLnBrk="1" fontAlgn="auto" latinLnBrk="0" hangingPunct="1">
              <a:lnSpc>
                <a:spcPct val="170000"/>
              </a:lnSpc>
              <a:spcBef>
                <a:spcPct val="20000"/>
              </a:spcBef>
              <a:spcAft>
                <a:spcPts val="0"/>
              </a:spcAft>
              <a:buClrTx/>
              <a:buSzTx/>
              <a:buFont typeface="Arial" pitchFamily="34" charset="0"/>
              <a:buChar char="•"/>
              <a:tabLst/>
              <a:defRPr/>
            </a:pPr>
            <a:endParaRPr kumimoji="0" lang="en-US" sz="25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70000"/>
              </a:lnSpc>
              <a:spcBef>
                <a:spcPct val="20000"/>
              </a:spcBef>
              <a:spcAft>
                <a:spcPts val="0"/>
              </a:spcAft>
              <a:buClrTx/>
              <a:buSzTx/>
              <a:buFont typeface="Arial" pitchFamily="34" charset="0"/>
              <a:buChar char="•"/>
              <a:tabLst/>
              <a:defRPr/>
            </a:pPr>
            <a:r>
              <a:rPr kumimoji="0" lang="hu-HU" sz="2500" b="0" i="0" u="none" strike="noStrike" kern="1200" cap="none" spc="0" normalizeH="0" baseline="0" noProof="0" dirty="0" smtClean="0">
                <a:ln>
                  <a:noFill/>
                </a:ln>
                <a:solidFill>
                  <a:schemeClr val="tx1"/>
                </a:solidFill>
                <a:effectLst/>
                <a:uLnTx/>
                <a:uFillTx/>
                <a:latin typeface="+mn-lt"/>
                <a:ea typeface="+mn-ea"/>
                <a:cs typeface="+mn-cs"/>
              </a:rPr>
              <a:t>annak köszönhetően használtam az </a:t>
            </a:r>
            <a:r>
              <a:rPr kumimoji="0" lang="hu-HU" sz="2500" b="0" i="1" u="none" strike="noStrike" kern="1200" cap="none" spc="0" normalizeH="0" baseline="0" noProof="0" dirty="0" smtClean="0">
                <a:ln>
                  <a:noFill/>
                </a:ln>
                <a:solidFill>
                  <a:schemeClr val="tx1"/>
                </a:solidFill>
                <a:effectLst/>
                <a:uLnTx/>
                <a:uFillTx/>
                <a:latin typeface="+mn-lt"/>
                <a:ea typeface="+mn-ea"/>
                <a:cs typeface="+mn-cs"/>
              </a:rPr>
              <a:t>irányított út</a:t>
            </a:r>
            <a:r>
              <a:rPr kumimoji="0" lang="hu-HU" sz="2500" b="0" i="0" u="none" strike="noStrike" kern="1200" cap="none" spc="0" normalizeH="0" baseline="0" noProof="0" dirty="0" smtClean="0">
                <a:ln>
                  <a:noFill/>
                </a:ln>
                <a:solidFill>
                  <a:schemeClr val="tx1"/>
                </a:solidFill>
                <a:effectLst/>
                <a:uLnTx/>
                <a:uFillTx/>
                <a:latin typeface="+mn-lt"/>
                <a:ea typeface="+mn-ea"/>
                <a:cs typeface="+mn-cs"/>
              </a:rPr>
              <a:t> fogalmat és nem az </a:t>
            </a:r>
            <a:r>
              <a:rPr kumimoji="0" lang="hu-HU" sz="2500" b="0" i="1" u="none" strike="noStrike" kern="1200" cap="none" spc="0" normalizeH="0" baseline="0" noProof="0" dirty="0" smtClean="0">
                <a:ln>
                  <a:noFill/>
                </a:ln>
                <a:solidFill>
                  <a:schemeClr val="tx1"/>
                </a:solidFill>
                <a:effectLst/>
                <a:uLnTx/>
                <a:uFillTx/>
                <a:latin typeface="+mn-lt"/>
                <a:ea typeface="+mn-ea"/>
                <a:cs typeface="+mn-cs"/>
              </a:rPr>
              <a:t>út</a:t>
            </a:r>
            <a:r>
              <a:rPr kumimoji="0" lang="hu-HU" sz="2500" b="0" i="0" u="none" strike="noStrike" kern="1200" cap="none" spc="0" normalizeH="0" baseline="0" noProof="0" dirty="0" smtClean="0">
                <a:ln>
                  <a:noFill/>
                </a:ln>
                <a:solidFill>
                  <a:schemeClr val="tx1"/>
                </a:solidFill>
                <a:effectLst/>
                <a:uLnTx/>
                <a:uFillTx/>
                <a:latin typeface="+mn-lt"/>
                <a:ea typeface="+mn-ea"/>
                <a:cs typeface="+mn-cs"/>
              </a:rPr>
              <a:t> fogalmat, hogy, ezek az algoritmusok irányított gráfokra voltak kigondolva, de ugyanakkor jól működnek nem irányított gráfokra is, abban az esetben, ha az </a:t>
            </a:r>
            <a:r>
              <a:rPr kumimoji="0" lang="hu-HU" sz="2500" b="0" i="1" u="none" strike="noStrike" kern="1200" cap="none" spc="0" normalizeH="0" baseline="0" noProof="0" dirty="0" smtClean="0">
                <a:ln>
                  <a:noFill/>
                </a:ln>
                <a:solidFill>
                  <a:schemeClr val="tx1"/>
                </a:solidFill>
                <a:effectLst/>
                <a:uLnTx/>
                <a:uFillTx/>
                <a:latin typeface="+mn-lt"/>
                <a:ea typeface="+mn-ea"/>
                <a:cs typeface="+mn-cs"/>
              </a:rPr>
              <a:t>x</a:t>
            </a:r>
            <a:r>
              <a:rPr kumimoji="0" lang="hu-HU" sz="2500" b="0" i="0" u="none" strike="noStrike" kern="1200" cap="none" spc="0" normalizeH="0" baseline="0" noProof="0" dirty="0" smtClean="0">
                <a:ln>
                  <a:noFill/>
                </a:ln>
                <a:solidFill>
                  <a:schemeClr val="tx1"/>
                </a:solidFill>
                <a:effectLst/>
                <a:uLnTx/>
                <a:uFillTx/>
                <a:latin typeface="+mn-lt"/>
                <a:ea typeface="+mn-ea"/>
                <a:cs typeface="+mn-cs"/>
              </a:rPr>
              <a:t> és </a:t>
            </a:r>
            <a:r>
              <a:rPr kumimoji="0" lang="hu-HU" sz="2500" b="0" i="1" u="none" strike="noStrike" kern="1200" cap="none" spc="0" normalizeH="0" baseline="0" noProof="0" dirty="0" smtClean="0">
                <a:ln>
                  <a:noFill/>
                </a:ln>
                <a:solidFill>
                  <a:schemeClr val="tx1"/>
                </a:solidFill>
                <a:effectLst/>
                <a:uLnTx/>
                <a:uFillTx/>
                <a:latin typeface="+mn-lt"/>
                <a:ea typeface="+mn-ea"/>
                <a:cs typeface="+mn-cs"/>
              </a:rPr>
              <a:t>y</a:t>
            </a:r>
            <a:r>
              <a:rPr kumimoji="0" lang="hu-HU" sz="2500" b="0" i="0" u="none" strike="noStrike" kern="1200" cap="none" spc="0" normalizeH="0" baseline="0" noProof="0" dirty="0" smtClean="0">
                <a:ln>
                  <a:noFill/>
                </a:ln>
                <a:solidFill>
                  <a:schemeClr val="tx1"/>
                </a:solidFill>
                <a:effectLst/>
                <a:uLnTx/>
                <a:uFillTx/>
                <a:latin typeface="+mn-lt"/>
                <a:ea typeface="+mn-ea"/>
                <a:cs typeface="+mn-cs"/>
              </a:rPr>
              <a:t> csomópontok közötti élre úgy tekintünk, mely képviseli az </a:t>
            </a:r>
            <a:r>
              <a:rPr kumimoji="0" lang="hu-HU" sz="2500" b="0" i="1" u="none" strike="noStrike" kern="1200" cap="none" spc="0" normalizeH="0" baseline="0" noProof="0" dirty="0" smtClean="0">
                <a:ln>
                  <a:noFill/>
                </a:ln>
                <a:solidFill>
                  <a:schemeClr val="tx1"/>
                </a:solidFill>
                <a:effectLst/>
                <a:uLnTx/>
                <a:uFillTx/>
                <a:latin typeface="+mn-lt"/>
                <a:ea typeface="+mn-ea"/>
                <a:cs typeface="+mn-cs"/>
              </a:rPr>
              <a:t>x</a:t>
            </a:r>
            <a:r>
              <a:rPr kumimoji="0" lang="hu-HU" sz="2500" b="0" i="0" u="none" strike="noStrike" kern="1200" cap="none" spc="0" normalizeH="0" baseline="0" noProof="0" dirty="0" smtClean="0">
                <a:ln>
                  <a:noFill/>
                </a:ln>
                <a:solidFill>
                  <a:schemeClr val="tx1"/>
                </a:solidFill>
                <a:effectLst/>
                <a:uLnTx/>
                <a:uFillTx/>
                <a:latin typeface="+mn-lt"/>
                <a:ea typeface="+mn-ea"/>
                <a:cs typeface="+mn-cs"/>
              </a:rPr>
              <a:t> és </a:t>
            </a:r>
            <a:r>
              <a:rPr kumimoji="0" lang="hu-HU" sz="2500" b="0" i="1" u="none" strike="noStrike" kern="1200" cap="none" spc="0" normalizeH="0" baseline="0" noProof="0" dirty="0" smtClean="0">
                <a:ln>
                  <a:noFill/>
                </a:ln>
                <a:solidFill>
                  <a:schemeClr val="tx1"/>
                </a:solidFill>
                <a:effectLst/>
                <a:uLnTx/>
                <a:uFillTx/>
                <a:latin typeface="+mn-lt"/>
                <a:ea typeface="+mn-ea"/>
                <a:cs typeface="+mn-cs"/>
              </a:rPr>
              <a:t>y</a:t>
            </a:r>
            <a:r>
              <a:rPr kumimoji="0" lang="hu-HU" sz="2500" b="0" i="0" u="none" strike="noStrike" kern="1200" cap="none" spc="0" normalizeH="0" baseline="0" noProof="0" dirty="0" smtClean="0">
                <a:ln>
                  <a:noFill/>
                </a:ln>
                <a:solidFill>
                  <a:schemeClr val="tx1"/>
                </a:solidFill>
                <a:effectLst/>
                <a:uLnTx/>
                <a:uFillTx/>
                <a:latin typeface="+mn-lt"/>
                <a:ea typeface="+mn-ea"/>
                <a:cs typeface="+mn-cs"/>
              </a:rPr>
              <a:t> csomópontok közötti irányítatlan élet és ugyanakkor az </a:t>
            </a:r>
            <a:r>
              <a:rPr kumimoji="0" lang="hu-HU" sz="2500" b="0" i="1" u="none" strike="noStrike" kern="1200" cap="none" spc="0" normalizeH="0" baseline="0" noProof="0" dirty="0" smtClean="0">
                <a:ln>
                  <a:noFill/>
                </a:ln>
                <a:solidFill>
                  <a:schemeClr val="tx1"/>
                </a:solidFill>
                <a:effectLst/>
                <a:uLnTx/>
                <a:uFillTx/>
                <a:latin typeface="+mn-lt"/>
                <a:ea typeface="+mn-ea"/>
                <a:cs typeface="+mn-cs"/>
              </a:rPr>
              <a:t>y</a:t>
            </a:r>
            <a:r>
              <a:rPr kumimoji="0" lang="hu-HU" sz="2500" b="0" i="0" u="none" strike="noStrike" kern="1200" cap="none" spc="0" normalizeH="0" baseline="0" noProof="0" dirty="0" smtClean="0">
                <a:ln>
                  <a:noFill/>
                </a:ln>
                <a:solidFill>
                  <a:schemeClr val="tx1"/>
                </a:solidFill>
                <a:effectLst/>
                <a:uLnTx/>
                <a:uFillTx/>
                <a:latin typeface="+mn-lt"/>
                <a:ea typeface="+mn-ea"/>
                <a:cs typeface="+mn-cs"/>
              </a:rPr>
              <a:t> és </a:t>
            </a:r>
            <a:r>
              <a:rPr kumimoji="0" lang="hu-HU" sz="2500" b="0" i="1" u="none" strike="noStrike" kern="1200" cap="none" spc="0" normalizeH="0" baseline="0" noProof="0" dirty="0" smtClean="0">
                <a:ln>
                  <a:noFill/>
                </a:ln>
                <a:solidFill>
                  <a:schemeClr val="tx1"/>
                </a:solidFill>
                <a:effectLst/>
                <a:uLnTx/>
                <a:uFillTx/>
                <a:latin typeface="+mn-lt"/>
                <a:ea typeface="+mn-ea"/>
                <a:cs typeface="+mn-cs"/>
              </a:rPr>
              <a:t>x</a:t>
            </a:r>
            <a:r>
              <a:rPr kumimoji="0" lang="hu-HU" sz="2500" b="0" i="0" u="none" strike="noStrike" kern="1200" cap="none" spc="0" normalizeH="0" baseline="0" noProof="0" dirty="0" smtClean="0">
                <a:ln>
                  <a:noFill/>
                </a:ln>
                <a:solidFill>
                  <a:schemeClr val="tx1"/>
                </a:solidFill>
                <a:effectLst/>
                <a:uLnTx/>
                <a:uFillTx/>
                <a:latin typeface="+mn-lt"/>
                <a:ea typeface="+mn-ea"/>
                <a:cs typeface="+mn-cs"/>
              </a:rPr>
              <a:t> csomópontok közötti irányítatlan élet is.</a:t>
            </a:r>
            <a:endParaRPr kumimoji="0" lang="en-US" sz="2500" b="0" i="0" u="none" strike="noStrike" kern="1200" cap="none" spc="0" normalizeH="0" baseline="0" noProof="0" dirty="0" smtClean="0">
              <a:ln>
                <a:noFill/>
              </a:ln>
              <a:solidFill>
                <a:schemeClr val="tx1"/>
              </a:solidFill>
              <a:effectLst/>
              <a:uLnTx/>
              <a:uFillTx/>
              <a:latin typeface="+mn-lt"/>
              <a:ea typeface="+mn-ea"/>
              <a:cs typeface="+mn-cs"/>
            </a:endParaRPr>
          </a:p>
        </p:txBody>
      </p:sp>
      <p:graphicFrame>
        <p:nvGraphicFramePr>
          <p:cNvPr id="10" name="Diagram 9"/>
          <p:cNvGraphicFramePr/>
          <p:nvPr/>
        </p:nvGraphicFramePr>
        <p:xfrm>
          <a:off x="1295400" y="2209800"/>
          <a:ext cx="5181600" cy="533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Rounded Rectangle 12">
            <a:hlinkClick r:id="rId8" action="ppaction://hlinksldjump"/>
          </p:cNvPr>
          <p:cNvSpPr/>
          <p:nvPr/>
        </p:nvSpPr>
        <p:spPr>
          <a:xfrm>
            <a:off x="3657600" y="2895600"/>
            <a:ext cx="2743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r>
              <a:rPr lang="en-US" b="1" dirty="0" smtClean="0">
                <a:sym typeface="Wingdings" pitchFamily="2" charset="2"/>
              </a:rPr>
              <a:t>1</a:t>
            </a:r>
            <a:endParaRPr lang="en-US" b="1" dirty="0"/>
          </a:p>
        </p:txBody>
      </p:sp>
      <p:sp>
        <p:nvSpPr>
          <p:cNvPr id="14" name="Rounded Rectangle 13">
            <a:hlinkClick r:id="rId8" action="ppaction://hlinksldjump"/>
          </p:cNvPr>
          <p:cNvSpPr/>
          <p:nvPr/>
        </p:nvSpPr>
        <p:spPr>
          <a:xfrm>
            <a:off x="3657600" y="3962400"/>
            <a:ext cx="2743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a:t>
            </a:r>
            <a:r>
              <a:rPr lang="en-US" b="1" dirty="0" smtClean="0">
                <a:sym typeface="Wingdings" pitchFamily="2" charset="2"/>
              </a:rPr>
              <a:t>n</a:t>
            </a:r>
            <a:endParaRPr lang="en-US" b="1" dirty="0"/>
          </a:p>
        </p:txBody>
      </p:sp>
      <p:sp>
        <p:nvSpPr>
          <p:cNvPr id="15" name="Rounded Rectangle 14"/>
          <p:cNvSpPr/>
          <p:nvPr/>
        </p:nvSpPr>
        <p:spPr>
          <a:xfrm>
            <a:off x="3657600" y="5029200"/>
            <a:ext cx="2743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ym typeface="Wingdings" pitchFamily="2" charset="2"/>
              </a:rPr>
              <a:t>n1</a:t>
            </a:r>
            <a:endParaRPr lang="en-US" b="1" dirty="0"/>
          </a:p>
        </p:txBody>
      </p:sp>
      <p:sp>
        <p:nvSpPr>
          <p:cNvPr id="16" name="Rounded Rectangle 15"/>
          <p:cNvSpPr/>
          <p:nvPr/>
        </p:nvSpPr>
        <p:spPr>
          <a:xfrm>
            <a:off x="3657600" y="6096000"/>
            <a:ext cx="2743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smtClean="0">
                <a:sym typeface="Wingdings" pitchFamily="2" charset="2"/>
              </a:rPr>
              <a:t>nn</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par>
                                <p:cTn id="12" presetID="1" presetClass="entr" presetSubtype="0" fill="hold" grpId="1" nodeType="with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par>
                                <p:cTn id="14" presetID="1" presetClass="entr" presetSubtype="0" fill="hold" grpId="4" nodeType="with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childTnLst>
                                </p:cTn>
                              </p:par>
                            </p:childTnLst>
                          </p:cTn>
                        </p:par>
                        <p:par>
                          <p:cTn id="20" fill="hold">
                            <p:stCondLst>
                              <p:cond delay="0"/>
                            </p:stCondLst>
                            <p:childTnLst>
                              <p:par>
                                <p:cTn id="21" presetID="1" presetClass="emph" presetSubtype="2" fill="hold" grpId="0" nodeType="afterEffect">
                                  <p:stCondLst>
                                    <p:cond delay="0"/>
                                  </p:stCondLst>
                                  <p:childTnLst>
                                    <p:animClr clrSpc="rgb">
                                      <p:cBhvr>
                                        <p:cTn id="22" dur="2000" fill="hold"/>
                                        <p:tgtEl>
                                          <p:spTgt spid="14"/>
                                        </p:tgtEl>
                                        <p:attrNameLst>
                                          <p:attrName>fillcolor</p:attrName>
                                        </p:attrNameLst>
                                      </p:cBhvr>
                                      <p:to>
                                        <a:schemeClr val="accent2"/>
                                      </p:to>
                                    </p:animClr>
                                    <p:set>
                                      <p:cBhvr>
                                        <p:cTn id="23" dur="2000" fill="hold"/>
                                        <p:tgtEl>
                                          <p:spTgt spid="14"/>
                                        </p:tgtEl>
                                        <p:attrNameLst>
                                          <p:attrName>fill.type</p:attrName>
                                        </p:attrNameLst>
                                      </p:cBhvr>
                                      <p:to>
                                        <p:strVal val="solid"/>
                                      </p:to>
                                    </p:set>
                                    <p:set>
                                      <p:cBhvr>
                                        <p:cTn id="24" dur="2000" fill="hold"/>
                                        <p:tgtEl>
                                          <p:spTgt spid="14"/>
                                        </p:tgtEl>
                                        <p:attrNameLst>
                                          <p:attrName>fill.on</p:attrName>
                                        </p:attrNameLst>
                                      </p:cBhvr>
                                      <p:to>
                                        <p:strVal val="true"/>
                                      </p:to>
                                    </p:set>
                                  </p:childTnLst>
                                </p:cTn>
                              </p:par>
                            </p:childTnLst>
                          </p:cTn>
                        </p:par>
                        <p:par>
                          <p:cTn id="25" fill="hold">
                            <p:stCondLst>
                              <p:cond delay="2000"/>
                            </p:stCondLst>
                            <p:childTnLst>
                              <p:par>
                                <p:cTn id="26" presetID="1" presetClass="emph" presetSubtype="2" fill="hold" nodeType="afterEffect">
                                  <p:stCondLst>
                                    <p:cond delay="0"/>
                                  </p:stCondLst>
                                  <p:childTnLst>
                                    <p:animClr clrSpc="rgb">
                                      <p:cBhvr>
                                        <p:cTn id="27" dur="2000" fill="hold"/>
                                        <p:tgtEl>
                                          <p:spTgt spid="13"/>
                                        </p:tgtEl>
                                        <p:attrNameLst>
                                          <p:attrName>fillcolor</p:attrName>
                                        </p:attrNameLst>
                                      </p:cBhvr>
                                      <p:to>
                                        <a:schemeClr val="hlink"/>
                                      </p:to>
                                    </p:animClr>
                                    <p:set>
                                      <p:cBhvr>
                                        <p:cTn id="28" dur="2000" fill="hold"/>
                                        <p:tgtEl>
                                          <p:spTgt spid="13"/>
                                        </p:tgtEl>
                                        <p:attrNameLst>
                                          <p:attrName>fill.type</p:attrName>
                                        </p:attrNameLst>
                                      </p:cBhvr>
                                      <p:to>
                                        <p:strVal val="solid"/>
                                      </p:to>
                                    </p:set>
                                    <p:set>
                                      <p:cBhvr>
                                        <p:cTn id="29" dur="2000" fill="hold"/>
                                        <p:tgtEl>
                                          <p:spTgt spid="13"/>
                                        </p:tgtEl>
                                        <p:attrNameLst>
                                          <p:attrName>fill.on</p:attrName>
                                        </p:attrNameLst>
                                      </p:cBhvr>
                                      <p:to>
                                        <p:strVal val="true"/>
                                      </p:to>
                                    </p:set>
                                  </p:childTnLst>
                                </p:cTn>
                              </p:par>
                              <p:par>
                                <p:cTn id="30" presetID="1" presetClass="emph" presetSubtype="2" fill="hold" nodeType="withEffect">
                                  <p:stCondLst>
                                    <p:cond delay="0"/>
                                  </p:stCondLst>
                                  <p:childTnLst>
                                    <p:animClr clrSpc="rgb">
                                      <p:cBhvr>
                                        <p:cTn id="31" dur="2000" fill="hold"/>
                                        <p:tgtEl>
                                          <p:spTgt spid="15"/>
                                        </p:tgtEl>
                                        <p:attrNameLst>
                                          <p:attrName>fillcolor</p:attrName>
                                        </p:attrNameLst>
                                      </p:cBhvr>
                                      <p:to>
                                        <a:schemeClr val="hlink"/>
                                      </p:to>
                                    </p:animClr>
                                    <p:set>
                                      <p:cBhvr>
                                        <p:cTn id="32" dur="2000" fill="hold"/>
                                        <p:tgtEl>
                                          <p:spTgt spid="15"/>
                                        </p:tgtEl>
                                        <p:attrNameLst>
                                          <p:attrName>fill.type</p:attrName>
                                        </p:attrNameLst>
                                      </p:cBhvr>
                                      <p:to>
                                        <p:strVal val="solid"/>
                                      </p:to>
                                    </p:set>
                                    <p:set>
                                      <p:cBhvr>
                                        <p:cTn id="33" dur="2000" fill="hold"/>
                                        <p:tgtEl>
                                          <p:spTgt spid="15"/>
                                        </p:tgtEl>
                                        <p:attrNameLst>
                                          <p:attrName>fill.on</p:attrName>
                                        </p:attrNameLst>
                                      </p:cBhvr>
                                      <p:to>
                                        <p:strVal val="true"/>
                                      </p:to>
                                    </p:set>
                                  </p:childTnLst>
                                </p:cTn>
                              </p:par>
                            </p:childTnLst>
                          </p:cTn>
                        </p:par>
                        <p:par>
                          <p:cTn id="34" fill="hold">
                            <p:stCondLst>
                              <p:cond delay="4000"/>
                            </p:stCondLst>
                            <p:childTnLst>
                              <p:par>
                                <p:cTn id="35" presetID="1" presetClass="exit" presetSubtype="0" fill="hold" grpId="1" nodeType="afterEffect">
                                  <p:stCondLst>
                                    <p:cond delay="0"/>
                                  </p:stCondLst>
                                  <p:childTnLst>
                                    <p:set>
                                      <p:cBhvr>
                                        <p:cTn id="36" dur="1" fill="hold">
                                          <p:stCondLst>
                                            <p:cond delay="0"/>
                                          </p:stCondLst>
                                        </p:cTn>
                                        <p:tgtEl>
                                          <p:spTgt spid="14"/>
                                        </p:tgtEl>
                                        <p:attrNameLst>
                                          <p:attrName>style.visibility</p:attrName>
                                        </p:attrNameLst>
                                      </p:cBhvr>
                                      <p:to>
                                        <p:strVal val="hidden"/>
                                      </p:to>
                                    </p:set>
                                  </p:childTnLst>
                                </p:cTn>
                              </p:par>
                            </p:childTnLst>
                          </p:cTn>
                        </p:par>
                        <p:par>
                          <p:cTn id="37" fill="hold">
                            <p:stCondLst>
                              <p:cond delay="4000"/>
                            </p:stCondLst>
                            <p:childTnLst>
                              <p:par>
                                <p:cTn id="38" presetID="42" presetClass="path" presetSubtype="0" accel="50000" decel="50000" fill="hold" grpId="0" nodeType="afterEffect">
                                  <p:stCondLst>
                                    <p:cond delay="0"/>
                                  </p:stCondLst>
                                  <p:childTnLst>
                                    <p:animMotion origin="layout" path="M -3.33333E-6 3.33333E-6 L -3.33333E-6 0.1125 " pathEditMode="relative" rAng="0" ptsTypes="AA">
                                      <p:cBhvr>
                                        <p:cTn id="39" dur="2000" fill="hold"/>
                                        <p:tgtEl>
                                          <p:spTgt spid="13"/>
                                        </p:tgtEl>
                                        <p:attrNameLst>
                                          <p:attrName>ppt_x</p:attrName>
                                          <p:attrName>ppt_y</p:attrName>
                                        </p:attrNameLst>
                                      </p:cBhvr>
                                      <p:rCtr x="0" y="56"/>
                                    </p:animMotion>
                                  </p:childTnLst>
                                </p:cTn>
                              </p:par>
                              <p:par>
                                <p:cTn id="40" presetID="64" presetClass="path" presetSubtype="0" accel="50000" decel="50000" fill="hold" grpId="2" nodeType="withEffect">
                                  <p:stCondLst>
                                    <p:cond delay="0"/>
                                  </p:stCondLst>
                                  <p:childTnLst>
                                    <p:animMotion origin="layout" path="M -3.33333E-6 -3.33333E-6 L -3.33333E-6 -0.11666 " pathEditMode="relative" rAng="0" ptsTypes="AA">
                                      <p:cBhvr>
                                        <p:cTn id="41" dur="2000" fill="hold"/>
                                        <p:tgtEl>
                                          <p:spTgt spid="14"/>
                                        </p:tgtEl>
                                        <p:attrNameLst>
                                          <p:attrName>ppt_x</p:attrName>
                                          <p:attrName>ppt_y</p:attrName>
                                        </p:attrNameLst>
                                      </p:cBhvr>
                                      <p:rCtr x="0" y="-58"/>
                                    </p:animMotion>
                                  </p:childTnLst>
                                </p:cTn>
                              </p:par>
                            </p:childTnLst>
                          </p:cTn>
                        </p:par>
                        <p:par>
                          <p:cTn id="42" fill="hold">
                            <p:stCondLst>
                              <p:cond delay="6000"/>
                            </p:stCondLst>
                            <p:childTnLst>
                              <p:par>
                                <p:cTn id="43" presetID="1" presetClass="entr" presetSubtype="0" fill="hold" grpId="3" nodeType="after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3" grpId="0" animBg="1"/>
      <p:bldP spid="13" grpId="1" animBg="1"/>
      <p:bldP spid="14" grpId="0" animBg="1"/>
      <p:bldP spid="14" grpId="1" animBg="1"/>
      <p:bldP spid="14" grpId="2" animBg="1"/>
      <p:bldP spid="14" grpId="3" animBg="1"/>
      <p:bldP spid="14" grpId="4" animBg="1"/>
      <p:bldP spid="1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9000"/>
            <a:lum/>
          </a:blip>
          <a:srcRect/>
          <a:stretch>
            <a:fillRect r="-35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342900" y="76200"/>
            <a:ext cx="6172200" cy="838200"/>
          </a:xfrm>
        </p:spPr>
        <p:txBody>
          <a:bodyPr/>
          <a:lstStyle/>
          <a:p>
            <a:r>
              <a:rPr lang="en-US" dirty="0" err="1" smtClean="0"/>
              <a:t>Tartalomjegy</a:t>
            </a:r>
            <a:r>
              <a:rPr lang="hu-HU" dirty="0" smtClean="0"/>
              <a:t>zék</a:t>
            </a:r>
            <a:endParaRPr lang="en-US" dirty="0"/>
          </a:p>
        </p:txBody>
      </p:sp>
      <p:sp>
        <p:nvSpPr>
          <p:cNvPr id="7" name="Content Placeholder 4"/>
          <p:cNvSpPr txBox="1">
            <a:spLocks/>
          </p:cNvSpPr>
          <p:nvPr/>
        </p:nvSpPr>
        <p:spPr>
          <a:xfrm>
            <a:off x="381000" y="914400"/>
            <a:ext cx="6172200" cy="1039257"/>
          </a:xfrm>
          <a:prstGeom prst="rect">
            <a:avLst/>
          </a:prstGeom>
          <a:ln w="28575">
            <a:solidFill>
              <a:schemeClr val="tx2">
                <a:lumMod val="60000"/>
                <a:lumOff val="40000"/>
              </a:schemeClr>
            </a:solidFill>
            <a:prstDash val="lgDashDotDot"/>
          </a:ln>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FFFF00"/>
              </a:buClr>
              <a:buSzPct val="114000"/>
              <a:buFont typeface="Webdings" pitchFamily="18" charset="2"/>
              <a:buChar char=""/>
              <a:tabLst/>
              <a:defRPr/>
            </a:pPr>
            <a:r>
              <a:rPr kumimoji="0" lang="hu-HU" sz="3200" b="0" i="0" u="none" strike="noStrike" kern="1200" cap="none" spc="0" normalizeH="0" baseline="0" noProof="0" dirty="0" smtClean="0">
                <a:ln>
                  <a:noFill/>
                </a:ln>
                <a:solidFill>
                  <a:schemeClr val="tx1"/>
                </a:solidFill>
                <a:effectLst/>
                <a:uLnTx/>
                <a:uFillTx/>
                <a:latin typeface="+mn-lt"/>
                <a:ea typeface="+mn-ea"/>
                <a:cs typeface="+mn-cs"/>
              </a:rPr>
              <a:t>I. </a:t>
            </a:r>
            <a:r>
              <a:rPr kumimoji="0" lang="hu-HU" sz="3000" b="0" i="0" u="none" strike="noStrike" kern="1200" cap="none" spc="0" normalizeH="0" baseline="0" noProof="0" dirty="0" smtClean="0">
                <a:ln>
                  <a:noFill/>
                </a:ln>
                <a:solidFill>
                  <a:schemeClr val="tx1"/>
                </a:solidFill>
                <a:effectLst/>
                <a:uLnTx/>
                <a:uFillTx/>
                <a:latin typeface="+mn-lt"/>
                <a:ea typeface="+mn-ea"/>
                <a:cs typeface="+mn-cs"/>
              </a:rPr>
              <a:t>Gráfokat feldolgozó algoritmusok komplexitása</a:t>
            </a:r>
          </a:p>
          <a:p>
            <a:pPr marL="342900" marR="0" lvl="0" indent="-342900" algn="l" defTabSz="914400" rtl="0" eaLnBrk="1" fontAlgn="auto" latinLnBrk="0" hangingPunct="1">
              <a:lnSpc>
                <a:spcPct val="100000"/>
              </a:lnSpc>
              <a:spcBef>
                <a:spcPct val="20000"/>
              </a:spcBef>
              <a:spcAft>
                <a:spcPts val="0"/>
              </a:spcAft>
              <a:buClr>
                <a:schemeClr val="accent5">
                  <a:lumMod val="75000"/>
                </a:schemeClr>
              </a:buClr>
              <a:buSzPct val="114000"/>
              <a:buFont typeface="Webdings" pitchFamily="18" charset="2"/>
              <a:buChar char=""/>
              <a:tabLst/>
              <a:defRPr/>
            </a:pPr>
            <a:endParaRPr kumimoji="0" lang="hu-HU" sz="3200" b="0" i="0" u="none" strike="noStrike" kern="1200" cap="none" spc="0" normalizeH="0" baseline="0" noProof="0" dirty="0" smtClean="0">
              <a:ln>
                <a:noFill/>
              </a:ln>
              <a:solidFill>
                <a:schemeClr val="tx1"/>
              </a:solidFill>
              <a:effectLst/>
              <a:uLnTx/>
              <a:uFillTx/>
              <a:latin typeface="+mn-lt"/>
              <a:ea typeface="+mn-ea"/>
              <a:cs typeface="+mn-cs"/>
            </a:endParaRPr>
          </a:p>
        </p:txBody>
      </p:sp>
      <p:cxnSp>
        <p:nvCxnSpPr>
          <p:cNvPr id="9" name="Shape 8"/>
          <p:cNvCxnSpPr>
            <a:endCxn id="10" idx="1"/>
          </p:cNvCxnSpPr>
          <p:nvPr/>
        </p:nvCxnSpPr>
        <p:spPr>
          <a:xfrm rot="10800000" flipH="1" flipV="1">
            <a:off x="381000" y="1371600"/>
            <a:ext cx="838200" cy="1009094"/>
          </a:xfrm>
          <a:prstGeom prst="bentConnector3">
            <a:avLst>
              <a:gd name="adj1" fmla="val -27273"/>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219200" y="2196028"/>
            <a:ext cx="5486400" cy="369332"/>
          </a:xfrm>
          <a:prstGeom prst="rect">
            <a:avLst/>
          </a:prstGeom>
          <a:solidFill>
            <a:srgbClr val="00B0F0">
              <a:alpha val="25098"/>
            </a:srgbClr>
          </a:solidFill>
        </p:spPr>
        <p:txBody>
          <a:bodyPr wrap="square" rtlCol="0">
            <a:spAutoFit/>
          </a:bodyPr>
          <a:lstStyle/>
          <a:p>
            <a:r>
              <a:rPr lang="hu-HU" dirty="0" smtClean="0"/>
              <a:t>I.1. </a:t>
            </a:r>
            <a:r>
              <a:rPr lang="hu-HU" dirty="0" smtClean="0">
                <a:hlinkClick r:id="" action="ppaction://customshow?id=0"/>
              </a:rPr>
              <a:t>A komplexitás</a:t>
            </a:r>
            <a:endParaRPr lang="en-US" dirty="0"/>
          </a:p>
        </p:txBody>
      </p:sp>
      <p:cxnSp>
        <p:nvCxnSpPr>
          <p:cNvPr id="14" name="Shape 8"/>
          <p:cNvCxnSpPr>
            <a:endCxn id="15" idx="1"/>
          </p:cNvCxnSpPr>
          <p:nvPr/>
        </p:nvCxnSpPr>
        <p:spPr>
          <a:xfrm rot="16200000" flipH="1">
            <a:off x="227813" y="1892015"/>
            <a:ext cx="1144574" cy="838200"/>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15" name="TextBox 14">
            <a:hlinkClick r:id="" action="ppaction://customshow?id=7"/>
          </p:cNvPr>
          <p:cNvSpPr txBox="1"/>
          <p:nvPr/>
        </p:nvSpPr>
        <p:spPr>
          <a:xfrm>
            <a:off x="1219200" y="2698736"/>
            <a:ext cx="5486400" cy="369332"/>
          </a:xfrm>
          <a:prstGeom prst="rect">
            <a:avLst/>
          </a:prstGeom>
          <a:solidFill>
            <a:srgbClr val="00B0F0">
              <a:alpha val="25098"/>
            </a:srgbClr>
          </a:solidFill>
        </p:spPr>
        <p:txBody>
          <a:bodyPr wrap="square" rtlCol="0">
            <a:spAutoFit/>
          </a:bodyPr>
          <a:lstStyle/>
          <a:p>
            <a:r>
              <a:rPr lang="hu-HU" dirty="0" smtClean="0"/>
              <a:t>I.2. </a:t>
            </a:r>
            <a:r>
              <a:rPr lang="hu-HU" dirty="0" smtClean="0">
                <a:hlinkClick r:id="" action="ppaction://customshow?id=7"/>
              </a:rPr>
              <a:t>Irányított utak a gráfokban</a:t>
            </a:r>
            <a:endParaRPr lang="en-US" dirty="0"/>
          </a:p>
        </p:txBody>
      </p:sp>
      <p:cxnSp>
        <p:nvCxnSpPr>
          <p:cNvPr id="16" name="Shape 8"/>
          <p:cNvCxnSpPr/>
          <p:nvPr/>
        </p:nvCxnSpPr>
        <p:spPr>
          <a:xfrm rot="10800000" flipH="1" flipV="1">
            <a:off x="381000" y="1219200"/>
            <a:ext cx="838200" cy="2045202"/>
          </a:xfrm>
          <a:prstGeom prst="bentConnector3">
            <a:avLst>
              <a:gd name="adj1" fmla="val -27273"/>
            </a:avLst>
          </a:prstGeom>
        </p:spPr>
        <p:style>
          <a:lnRef idx="1">
            <a:schemeClr val="accent1"/>
          </a:lnRef>
          <a:fillRef idx="0">
            <a:schemeClr val="accent1"/>
          </a:fillRef>
          <a:effectRef idx="0">
            <a:schemeClr val="accent1"/>
          </a:effectRef>
          <a:fontRef idx="minor">
            <a:schemeClr val="tx1"/>
          </a:fontRef>
        </p:style>
      </p:cxnSp>
      <p:sp>
        <p:nvSpPr>
          <p:cNvPr id="17" name="TextBox 16">
            <a:hlinkClick r:id="" action="ppaction://customshow?id=8"/>
          </p:cNvPr>
          <p:cNvSpPr txBox="1"/>
          <p:nvPr/>
        </p:nvSpPr>
        <p:spPr>
          <a:xfrm>
            <a:off x="1219200" y="3142165"/>
            <a:ext cx="5486400" cy="369332"/>
          </a:xfrm>
          <a:prstGeom prst="rect">
            <a:avLst/>
          </a:prstGeom>
          <a:solidFill>
            <a:srgbClr val="00B0F0">
              <a:alpha val="25098"/>
            </a:srgbClr>
          </a:solidFill>
        </p:spPr>
        <p:txBody>
          <a:bodyPr wrap="square" rtlCol="0">
            <a:spAutoFit/>
          </a:bodyPr>
          <a:lstStyle/>
          <a:p>
            <a:r>
              <a:rPr lang="hu-HU" dirty="0" smtClean="0"/>
              <a:t>I.3. </a:t>
            </a:r>
            <a:r>
              <a:rPr lang="en-US" dirty="0" smtClean="0">
                <a:hlinkClick r:id="" action="ppaction://customshow?id=8"/>
              </a:rPr>
              <a:t>E</a:t>
            </a:r>
            <a:r>
              <a:rPr lang="hu-HU" dirty="0" smtClean="0">
                <a:hlinkClick r:id="" action="ppaction://customshow?id=8"/>
              </a:rPr>
              <a:t>rősen összefüggő </a:t>
            </a:r>
            <a:r>
              <a:rPr lang="en-US" dirty="0" smtClean="0">
                <a:hlinkClick r:id="" action="ppaction://customshow?id=8"/>
              </a:rPr>
              <a:t>–e </a:t>
            </a:r>
            <a:r>
              <a:rPr lang="en-US" dirty="0" err="1" smtClean="0">
                <a:hlinkClick r:id="" action="ppaction://customshow?id=8"/>
              </a:rPr>
              <a:t>az</a:t>
            </a:r>
            <a:r>
              <a:rPr lang="en-US" dirty="0" smtClean="0">
                <a:hlinkClick r:id="" action="ppaction://customshow?id=8"/>
              </a:rPr>
              <a:t> </a:t>
            </a:r>
            <a:r>
              <a:rPr lang="en-US" dirty="0" err="1" smtClean="0">
                <a:hlinkClick r:id="" action="ppaction://customshow?id=8"/>
              </a:rPr>
              <a:t>adott</a:t>
            </a:r>
            <a:r>
              <a:rPr lang="en-US" dirty="0" smtClean="0">
                <a:hlinkClick r:id="" action="ppaction://customshow?id=8"/>
              </a:rPr>
              <a:t> </a:t>
            </a:r>
            <a:r>
              <a:rPr lang="hu-HU" dirty="0" smtClean="0">
                <a:hlinkClick r:id="" action="ppaction://customshow?id=8"/>
              </a:rPr>
              <a:t>irányított gráf</a:t>
            </a:r>
            <a:r>
              <a:rPr lang="en-US" dirty="0" smtClean="0">
                <a:hlinkClick r:id="" action="ppaction://customshow?id=8"/>
              </a:rPr>
              <a:t>?</a:t>
            </a:r>
            <a:endParaRPr lang="en-US" dirty="0"/>
          </a:p>
        </p:txBody>
      </p:sp>
      <p:cxnSp>
        <p:nvCxnSpPr>
          <p:cNvPr id="19" name="Shape 8"/>
          <p:cNvCxnSpPr>
            <a:endCxn id="20" idx="1"/>
          </p:cNvCxnSpPr>
          <p:nvPr/>
        </p:nvCxnSpPr>
        <p:spPr>
          <a:xfrm rot="16200000" flipH="1">
            <a:off x="-396017" y="2301019"/>
            <a:ext cx="2392235" cy="838199"/>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20" name="TextBox 19">
            <a:hlinkClick r:id="rId3" action="ppaction://hlinksldjump"/>
          </p:cNvPr>
          <p:cNvSpPr txBox="1"/>
          <p:nvPr/>
        </p:nvSpPr>
        <p:spPr>
          <a:xfrm>
            <a:off x="1219200" y="3593071"/>
            <a:ext cx="5486400" cy="646331"/>
          </a:xfrm>
          <a:prstGeom prst="rect">
            <a:avLst/>
          </a:prstGeom>
          <a:solidFill>
            <a:srgbClr val="00B0F0">
              <a:alpha val="25098"/>
            </a:srgbClr>
          </a:solidFill>
        </p:spPr>
        <p:txBody>
          <a:bodyPr wrap="square" rtlCol="0">
            <a:spAutoFit/>
          </a:bodyPr>
          <a:lstStyle/>
          <a:p>
            <a:r>
              <a:rPr lang="hu-HU" dirty="0" smtClean="0">
                <a:hlinkClick r:id="rId3" action="ppaction://hlinksldjump"/>
              </a:rPr>
              <a:t>I.4. Más gráffeldolgozó algoritmusok komplexitásá-nak vizsgálata</a:t>
            </a:r>
            <a:endParaRPr lang="en-US" dirty="0"/>
          </a:p>
        </p:txBody>
      </p:sp>
      <p:sp>
        <p:nvSpPr>
          <p:cNvPr id="24" name="Content Placeholder 4"/>
          <p:cNvSpPr>
            <a:spLocks noGrp="1"/>
          </p:cNvSpPr>
          <p:nvPr>
            <p:ph idx="1"/>
          </p:nvPr>
        </p:nvSpPr>
        <p:spPr>
          <a:xfrm>
            <a:off x="381000" y="4419600"/>
            <a:ext cx="6172200" cy="1066800"/>
          </a:xfrm>
          <a:ln w="28575">
            <a:solidFill>
              <a:schemeClr val="tx2">
                <a:lumMod val="60000"/>
                <a:lumOff val="40000"/>
              </a:schemeClr>
            </a:solidFill>
            <a:prstDash val="lgDashDotDot"/>
          </a:ln>
        </p:spPr>
        <p:txBody>
          <a:bodyPr/>
          <a:lstStyle/>
          <a:p>
            <a:pPr>
              <a:buClr>
                <a:schemeClr val="accent5">
                  <a:lumMod val="75000"/>
                </a:schemeClr>
              </a:buClr>
              <a:buSzPct val="114000"/>
              <a:buFont typeface="Webdings" pitchFamily="18" charset="2"/>
              <a:buChar char=""/>
            </a:pPr>
            <a:r>
              <a:rPr lang="hu-HU" dirty="0" smtClean="0"/>
              <a:t>II. </a:t>
            </a:r>
            <a:r>
              <a:rPr lang="hu-HU" sz="3000" dirty="0" smtClean="0"/>
              <a:t>Gráfelméleti algoritmusok tanítása</a:t>
            </a:r>
            <a:endParaRPr lang="en-US" sz="3000" dirty="0"/>
          </a:p>
        </p:txBody>
      </p:sp>
      <p:cxnSp>
        <p:nvCxnSpPr>
          <p:cNvPr id="25" name="Shape 8"/>
          <p:cNvCxnSpPr>
            <a:endCxn id="26" idx="1"/>
          </p:cNvCxnSpPr>
          <p:nvPr/>
        </p:nvCxnSpPr>
        <p:spPr>
          <a:xfrm rot="16200000" flipH="1">
            <a:off x="227813" y="4950638"/>
            <a:ext cx="1144574" cy="838200"/>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219200" y="5757359"/>
            <a:ext cx="5486400" cy="369332"/>
          </a:xfrm>
          <a:prstGeom prst="rect">
            <a:avLst/>
          </a:prstGeom>
          <a:solidFill>
            <a:srgbClr val="00B0F0">
              <a:alpha val="25098"/>
            </a:srgbClr>
          </a:solidFill>
        </p:spPr>
        <p:txBody>
          <a:bodyPr wrap="square" rtlCol="0">
            <a:spAutoFit/>
          </a:bodyPr>
          <a:lstStyle/>
          <a:p>
            <a:r>
              <a:rPr lang="hu-HU" dirty="0" smtClean="0"/>
              <a:t>II.1. Általános jellemzők</a:t>
            </a:r>
            <a:endParaRPr lang="en-US" dirty="0"/>
          </a:p>
        </p:txBody>
      </p:sp>
      <p:cxnSp>
        <p:nvCxnSpPr>
          <p:cNvPr id="27" name="Shape 8"/>
          <p:cNvCxnSpPr/>
          <p:nvPr/>
        </p:nvCxnSpPr>
        <p:spPr>
          <a:xfrm rot="10800000" flipH="1" flipV="1">
            <a:off x="381000" y="5501216"/>
            <a:ext cx="838200" cy="1144574"/>
          </a:xfrm>
          <a:prstGeom prst="bentConnector3">
            <a:avLst>
              <a:gd name="adj1" fmla="val -27273"/>
            </a:avLst>
          </a:prstGeom>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219200" y="6260067"/>
            <a:ext cx="5486400" cy="369332"/>
          </a:xfrm>
          <a:prstGeom prst="rect">
            <a:avLst/>
          </a:prstGeom>
          <a:solidFill>
            <a:srgbClr val="00B0F0">
              <a:alpha val="25098"/>
            </a:srgbClr>
          </a:solidFill>
        </p:spPr>
        <p:txBody>
          <a:bodyPr wrap="square" rtlCol="0">
            <a:spAutoFit/>
          </a:bodyPr>
          <a:lstStyle/>
          <a:p>
            <a:r>
              <a:rPr lang="hu-HU" dirty="0" smtClean="0"/>
              <a:t>II.2. Tanulási egységek tervezése</a:t>
            </a:r>
            <a:endParaRPr lang="en-US" dirty="0"/>
          </a:p>
        </p:txBody>
      </p:sp>
      <p:cxnSp>
        <p:nvCxnSpPr>
          <p:cNvPr id="29" name="Shape 8"/>
          <p:cNvCxnSpPr>
            <a:endCxn id="30" idx="1"/>
          </p:cNvCxnSpPr>
          <p:nvPr/>
        </p:nvCxnSpPr>
        <p:spPr>
          <a:xfrm rot="16200000" flipH="1">
            <a:off x="-290241" y="5468692"/>
            <a:ext cx="2180682" cy="838200"/>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30" name="TextBox 29">
            <a:hlinkClick r:id="rId4" action="ppaction://hlinksldjump"/>
          </p:cNvPr>
          <p:cNvSpPr txBox="1"/>
          <p:nvPr/>
        </p:nvSpPr>
        <p:spPr>
          <a:xfrm>
            <a:off x="1219200" y="6793467"/>
            <a:ext cx="5486400" cy="369332"/>
          </a:xfrm>
          <a:prstGeom prst="rect">
            <a:avLst/>
          </a:prstGeom>
          <a:solidFill>
            <a:srgbClr val="00B0F0">
              <a:alpha val="25098"/>
            </a:srgbClr>
          </a:solidFill>
        </p:spPr>
        <p:txBody>
          <a:bodyPr wrap="square" rtlCol="0">
            <a:spAutoFit/>
          </a:bodyPr>
          <a:lstStyle/>
          <a:p>
            <a:r>
              <a:rPr lang="hu-HU" dirty="0" smtClean="0">
                <a:hlinkClick r:id="rId4" action="ppaction://hlinksldjump"/>
              </a:rPr>
              <a:t>II.3. A tanításkor használt didaktikai stratégiák</a:t>
            </a:r>
            <a:endParaRPr lang="en-US" dirty="0"/>
          </a:p>
        </p:txBody>
      </p:sp>
      <p:cxnSp>
        <p:nvCxnSpPr>
          <p:cNvPr id="31" name="Shape 8"/>
          <p:cNvCxnSpPr>
            <a:endCxn id="32" idx="1"/>
          </p:cNvCxnSpPr>
          <p:nvPr/>
        </p:nvCxnSpPr>
        <p:spPr>
          <a:xfrm rot="16200000" flipH="1">
            <a:off x="-326767" y="5965566"/>
            <a:ext cx="2253734" cy="838200"/>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32" name="TextBox 31">
            <a:hlinkClick r:id="rId5" action="ppaction://hlinksldjump"/>
          </p:cNvPr>
          <p:cNvSpPr txBox="1"/>
          <p:nvPr/>
        </p:nvSpPr>
        <p:spPr>
          <a:xfrm>
            <a:off x="1219200" y="7326867"/>
            <a:ext cx="5486400" cy="369332"/>
          </a:xfrm>
          <a:prstGeom prst="rect">
            <a:avLst/>
          </a:prstGeom>
          <a:solidFill>
            <a:srgbClr val="00B0F0">
              <a:alpha val="25098"/>
            </a:srgbClr>
          </a:solidFill>
        </p:spPr>
        <p:txBody>
          <a:bodyPr wrap="square" rtlCol="0">
            <a:spAutoFit/>
          </a:bodyPr>
          <a:lstStyle/>
          <a:p>
            <a:r>
              <a:rPr lang="hu-HU" dirty="0" smtClean="0">
                <a:hlinkClick r:id="rId5" action="ppaction://hlinksldjump"/>
              </a:rPr>
              <a:t>II.4. Algoritmusok tanításának specífikus módszerei</a:t>
            </a:r>
            <a:endParaRPr lang="en-US" dirty="0"/>
          </a:p>
        </p:txBody>
      </p:sp>
      <p:cxnSp>
        <p:nvCxnSpPr>
          <p:cNvPr id="33" name="Shape 8"/>
          <p:cNvCxnSpPr>
            <a:endCxn id="34" idx="1"/>
          </p:cNvCxnSpPr>
          <p:nvPr/>
        </p:nvCxnSpPr>
        <p:spPr>
          <a:xfrm rot="16200000" flipH="1">
            <a:off x="-396017" y="6568216"/>
            <a:ext cx="2392234" cy="838200"/>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219200" y="7860267"/>
            <a:ext cx="5486400" cy="646331"/>
          </a:xfrm>
          <a:prstGeom prst="rect">
            <a:avLst/>
          </a:prstGeom>
          <a:solidFill>
            <a:srgbClr val="00B0F0">
              <a:alpha val="25098"/>
            </a:srgbClr>
          </a:solidFill>
        </p:spPr>
        <p:txBody>
          <a:bodyPr wrap="square" rtlCol="0">
            <a:spAutoFit/>
          </a:bodyPr>
          <a:lstStyle/>
          <a:p>
            <a:r>
              <a:rPr lang="hu-HU" dirty="0" smtClean="0"/>
              <a:t>II.5. A tanítási egység tartalmának metodikailag való kezelése</a:t>
            </a:r>
            <a:endParaRPr lang="en-US" dirty="0"/>
          </a:p>
        </p:txBody>
      </p:sp>
      <p:cxnSp>
        <p:nvCxnSpPr>
          <p:cNvPr id="35" name="Shape 8"/>
          <p:cNvCxnSpPr>
            <a:endCxn id="36" idx="1"/>
          </p:cNvCxnSpPr>
          <p:nvPr/>
        </p:nvCxnSpPr>
        <p:spPr>
          <a:xfrm rot="16200000" flipH="1">
            <a:off x="-326767" y="7260967"/>
            <a:ext cx="2253734" cy="838200"/>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219200" y="8622268"/>
            <a:ext cx="5486400" cy="369332"/>
          </a:xfrm>
          <a:prstGeom prst="rect">
            <a:avLst/>
          </a:prstGeom>
          <a:solidFill>
            <a:srgbClr val="00B0F0">
              <a:alpha val="25098"/>
            </a:srgbClr>
          </a:solidFill>
        </p:spPr>
        <p:txBody>
          <a:bodyPr wrap="square" rtlCol="0">
            <a:spAutoFit/>
          </a:bodyPr>
          <a:lstStyle/>
          <a:p>
            <a:r>
              <a:rPr lang="hu-HU" dirty="0" smtClean="0"/>
              <a:t>II.6. Didaktikai tevékenységek tervezése</a:t>
            </a:r>
            <a:endParaRPr lang="en-US" dirty="0"/>
          </a:p>
        </p:txBody>
      </p:sp>
      <p:sp>
        <p:nvSpPr>
          <p:cNvPr id="39" name="TextBox 38"/>
          <p:cNvSpPr txBox="1"/>
          <p:nvPr/>
        </p:nvSpPr>
        <p:spPr>
          <a:xfrm>
            <a:off x="5715000" y="1225497"/>
            <a:ext cx="609600" cy="769441"/>
          </a:xfrm>
          <a:prstGeom prst="rect">
            <a:avLst/>
          </a:prstGeom>
          <a:noFill/>
        </p:spPr>
        <p:txBody>
          <a:bodyPr wrap="square" rtlCol="0">
            <a:spAutoFit/>
          </a:bodyPr>
          <a:lstStyle/>
          <a:p>
            <a:r>
              <a:rPr lang="en-US" sz="4400" dirty="0" smtClean="0">
                <a:solidFill>
                  <a:schemeClr val="accent2">
                    <a:lumMod val="20000"/>
                    <a:lumOff val="80000"/>
                  </a:schemeClr>
                </a:solidFill>
                <a:sym typeface="Wingdings"/>
              </a:rPr>
              <a:t></a:t>
            </a:r>
            <a:endParaRPr lang="en-US" sz="4400" dirty="0">
              <a:solidFill>
                <a:schemeClr val="accent2">
                  <a:lumMod val="20000"/>
                  <a:lumOff val="80000"/>
                </a:schemeClr>
              </a:solidFill>
            </a:endParaRPr>
          </a:p>
        </p:txBody>
      </p:sp>
      <p:sp>
        <p:nvSpPr>
          <p:cNvPr id="40" name="TextBox 39"/>
          <p:cNvSpPr txBox="1"/>
          <p:nvPr/>
        </p:nvSpPr>
        <p:spPr>
          <a:xfrm>
            <a:off x="5867400" y="4640759"/>
            <a:ext cx="609600" cy="769441"/>
          </a:xfrm>
          <a:prstGeom prst="rect">
            <a:avLst/>
          </a:prstGeom>
          <a:noFill/>
        </p:spPr>
        <p:txBody>
          <a:bodyPr wrap="square" rtlCol="0">
            <a:spAutoFit/>
          </a:bodyPr>
          <a:lstStyle/>
          <a:p>
            <a:r>
              <a:rPr lang="en-US" sz="4400" dirty="0" smtClean="0">
                <a:solidFill>
                  <a:schemeClr val="accent1">
                    <a:lumMod val="75000"/>
                  </a:schemeClr>
                </a:solidFill>
                <a:sym typeface="Wingdings"/>
              </a:rPr>
              <a:t></a:t>
            </a:r>
            <a:endParaRPr lang="en-US" sz="4400" dirty="0">
              <a:solidFill>
                <a:schemeClr val="accent1">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p:cBhvr>
                                        <p:cTn id="6" dur="2000" fill="hold"/>
                                        <p:tgtEl>
                                          <p:spTgt spid="7"/>
                                        </p:tgtEl>
                                        <p:attrNameLst>
                                          <p:attrName>fillcolor</p:attrName>
                                        </p:attrNameLst>
                                      </p:cBhvr>
                                      <p:to>
                                        <a:srgbClr val="77544D"/>
                                      </p:to>
                                    </p:animClr>
                                    <p:set>
                                      <p:cBhvr>
                                        <p:cTn id="7" dur="2000" fill="hold"/>
                                        <p:tgtEl>
                                          <p:spTgt spid="7"/>
                                        </p:tgtEl>
                                        <p:attrNameLst>
                                          <p:attrName>fill.type</p:attrName>
                                        </p:attrNameLst>
                                      </p:cBhvr>
                                      <p:to>
                                        <p:strVal val="solid"/>
                                      </p:to>
                                    </p:set>
                                    <p:set>
                                      <p:cBhvr>
                                        <p:cTn id="8" dur="2000" fill="hold"/>
                                        <p:tgtEl>
                                          <p:spTgt spid="7"/>
                                        </p:tgtEl>
                                        <p:attrNameLst>
                                          <p:attrName>fill.on</p:attrName>
                                        </p:attrNameLst>
                                      </p:cBhvr>
                                      <p:to>
                                        <p:strVal val="true"/>
                                      </p:to>
                                    </p:set>
                                  </p:childTnLst>
                                </p:cTn>
                              </p:par>
                              <p:par>
                                <p:cTn id="9" presetID="3" presetClass="emph" presetSubtype="2" fill="hold" grpId="0" nodeType="withEffect">
                                  <p:stCondLst>
                                    <p:cond delay="0"/>
                                  </p:stCondLst>
                                  <p:iterate type="lt">
                                    <p:tmPct val="0"/>
                                  </p:iterate>
                                  <p:childTnLst>
                                    <p:animClr clrSpc="rgb">
                                      <p:cBhvr override="childStyle">
                                        <p:cTn id="10" dur="2000" fill="hold"/>
                                        <p:tgtEl>
                                          <p:spTgt spid="24">
                                            <p:txEl>
                                              <p:pRg st="0" end="0"/>
                                            </p:txEl>
                                          </p:spTgt>
                                        </p:tgtEl>
                                        <p:attrNameLst>
                                          <p:attrName>style.color</p:attrName>
                                        </p:attrNameLst>
                                      </p:cBhvr>
                                      <p:to>
                                        <a:schemeClr val="bg1"/>
                                      </p:to>
                                    </p:animClr>
                                  </p:childTnLst>
                                </p:cTn>
                              </p:par>
                              <p:par>
                                <p:cTn id="11" presetID="1" presetClass="emph" presetSubtype="2" fill="hold" nodeType="withEffect">
                                  <p:stCondLst>
                                    <p:cond delay="0"/>
                                  </p:stCondLst>
                                  <p:childTnLst>
                                    <p:animClr clrSpc="rgb">
                                      <p:cBhvr>
                                        <p:cTn id="12" dur="2000" fill="hold"/>
                                        <p:tgtEl>
                                          <p:spTgt spid="24"/>
                                        </p:tgtEl>
                                        <p:attrNameLst>
                                          <p:attrName>fillcolor</p:attrName>
                                        </p:attrNameLst>
                                      </p:cBhvr>
                                      <p:to>
                                        <a:schemeClr val="accent2"/>
                                      </p:to>
                                    </p:animClr>
                                    <p:set>
                                      <p:cBhvr>
                                        <p:cTn id="13" dur="2000" fill="hold"/>
                                        <p:tgtEl>
                                          <p:spTgt spid="24"/>
                                        </p:tgtEl>
                                        <p:attrNameLst>
                                          <p:attrName>fill.type</p:attrName>
                                        </p:attrNameLst>
                                      </p:cBhvr>
                                      <p:to>
                                        <p:strVal val="solid"/>
                                      </p:to>
                                    </p:set>
                                    <p:set>
                                      <p:cBhvr>
                                        <p:cTn id="14" dur="2000" fill="hold"/>
                                        <p:tgtEl>
                                          <p:spTgt spid="24"/>
                                        </p:tgtEl>
                                        <p:attrNameLst>
                                          <p:attrName>fill.on</p:attrName>
                                        </p:attrNameLst>
                                      </p:cBhvr>
                                      <p:to>
                                        <p:strVal val="true"/>
                                      </p:to>
                                    </p:set>
                                  </p:childTnLst>
                                </p:cTn>
                              </p:par>
                              <p:par>
                                <p:cTn id="15" presetID="3" presetClass="emph" presetSubtype="2" fill="hold" grpId="0" nodeType="withEffect">
                                  <p:stCondLst>
                                    <p:cond delay="0"/>
                                  </p:stCondLst>
                                  <p:iterate type="lt">
                                    <p:tmPct val="0"/>
                                  </p:iterate>
                                  <p:childTnLst>
                                    <p:animClr clrSpc="rgb">
                                      <p:cBhvr override="childStyle">
                                        <p:cTn id="16" dur="2000" fill="hold"/>
                                        <p:tgtEl>
                                          <p:spTgt spid="7"/>
                                        </p:tgtEl>
                                        <p:attrNameLst>
                                          <p:attrName>style.color</p:attrName>
                                        </p:attrNameLst>
                                      </p:cBhvr>
                                      <p:to>
                                        <a:schemeClr val="bg1"/>
                                      </p:to>
                                    </p:animClr>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2000"/>
                                        <p:tgtEl>
                                          <p:spTgt spid="10"/>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2000"/>
                                        <p:tgtEl>
                                          <p:spTgt spid="1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2000"/>
                                        <p:tgtEl>
                                          <p:spTgt spid="15"/>
                                        </p:tgtEl>
                                      </p:cBhvr>
                                    </p:animEffect>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0"/>
                                        <p:tgtEl>
                                          <p:spTgt spid="1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2000"/>
                                        <p:tgtEl>
                                          <p:spTgt spid="17"/>
                                        </p:tgtEl>
                                      </p:cBhvr>
                                    </p:animEffect>
                                  </p:childTnLst>
                                </p:cTn>
                              </p:par>
                            </p:childTnLst>
                          </p:cTn>
                        </p:par>
                        <p:par>
                          <p:cTn id="40" fill="hold">
                            <p:stCondLst>
                              <p:cond delay="6000"/>
                            </p:stCondLst>
                            <p:childTnLst>
                              <p:par>
                                <p:cTn id="41" presetID="10" presetClass="entr" presetSubtype="0"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2000"/>
                                        <p:tgtEl>
                                          <p:spTgt spid="1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20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47" presetClass="exit" presetSubtype="0" fill="hold" nodeType="clickEffect">
                                  <p:stCondLst>
                                    <p:cond delay="0"/>
                                  </p:stCondLst>
                                  <p:childTnLst>
                                    <p:animEffect transition="out" filter="fade">
                                      <p:cBhvr>
                                        <p:cTn id="50" dur="1000"/>
                                        <p:tgtEl>
                                          <p:spTgt spid="19"/>
                                        </p:tgtEl>
                                      </p:cBhvr>
                                    </p:animEffect>
                                    <p:anim calcmode="lin" valueType="num">
                                      <p:cBhvr>
                                        <p:cTn id="51" dur="1000"/>
                                        <p:tgtEl>
                                          <p:spTgt spid="19"/>
                                        </p:tgtEl>
                                        <p:attrNameLst>
                                          <p:attrName>ppt_x</p:attrName>
                                        </p:attrNameLst>
                                      </p:cBhvr>
                                      <p:tavLst>
                                        <p:tav tm="0">
                                          <p:val>
                                            <p:strVal val="ppt_x"/>
                                          </p:val>
                                        </p:tav>
                                        <p:tav tm="100000">
                                          <p:val>
                                            <p:strVal val="ppt_x"/>
                                          </p:val>
                                        </p:tav>
                                      </p:tavLst>
                                    </p:anim>
                                    <p:anim calcmode="lin" valueType="num">
                                      <p:cBhvr>
                                        <p:cTn id="52" dur="1000"/>
                                        <p:tgtEl>
                                          <p:spTgt spid="19"/>
                                        </p:tgtEl>
                                        <p:attrNameLst>
                                          <p:attrName>ppt_y</p:attrName>
                                        </p:attrNameLst>
                                      </p:cBhvr>
                                      <p:tavLst>
                                        <p:tav tm="0">
                                          <p:val>
                                            <p:strVal val="ppt_y"/>
                                          </p:val>
                                        </p:tav>
                                        <p:tav tm="100000">
                                          <p:val>
                                            <p:strVal val="ppt_y-.1"/>
                                          </p:val>
                                        </p:tav>
                                      </p:tavLst>
                                    </p:anim>
                                    <p:set>
                                      <p:cBhvr>
                                        <p:cTn id="53" dur="1" fill="hold">
                                          <p:stCondLst>
                                            <p:cond delay="999"/>
                                          </p:stCondLst>
                                        </p:cTn>
                                        <p:tgtEl>
                                          <p:spTgt spid="19"/>
                                        </p:tgtEl>
                                        <p:attrNameLst>
                                          <p:attrName>style.visibility</p:attrName>
                                        </p:attrNameLst>
                                      </p:cBhvr>
                                      <p:to>
                                        <p:strVal val="hidden"/>
                                      </p:to>
                                    </p:set>
                                  </p:childTnLst>
                                </p:cTn>
                              </p:par>
                              <p:par>
                                <p:cTn id="54" presetID="47" presetClass="exit" presetSubtype="0" fill="hold" grpId="1" nodeType="withEffect">
                                  <p:stCondLst>
                                    <p:cond delay="0"/>
                                  </p:stCondLst>
                                  <p:childTnLst>
                                    <p:animEffect transition="out" filter="fade">
                                      <p:cBhvr>
                                        <p:cTn id="55" dur="1000"/>
                                        <p:tgtEl>
                                          <p:spTgt spid="20"/>
                                        </p:tgtEl>
                                      </p:cBhvr>
                                    </p:animEffect>
                                    <p:anim calcmode="lin" valueType="num">
                                      <p:cBhvr>
                                        <p:cTn id="56" dur="1000"/>
                                        <p:tgtEl>
                                          <p:spTgt spid="20"/>
                                        </p:tgtEl>
                                        <p:attrNameLst>
                                          <p:attrName>ppt_x</p:attrName>
                                        </p:attrNameLst>
                                      </p:cBhvr>
                                      <p:tavLst>
                                        <p:tav tm="0">
                                          <p:val>
                                            <p:strVal val="ppt_x"/>
                                          </p:val>
                                        </p:tav>
                                        <p:tav tm="100000">
                                          <p:val>
                                            <p:strVal val="ppt_x"/>
                                          </p:val>
                                        </p:tav>
                                      </p:tavLst>
                                    </p:anim>
                                    <p:anim calcmode="lin" valueType="num">
                                      <p:cBhvr>
                                        <p:cTn id="57" dur="1000"/>
                                        <p:tgtEl>
                                          <p:spTgt spid="20"/>
                                        </p:tgtEl>
                                        <p:attrNameLst>
                                          <p:attrName>ppt_y</p:attrName>
                                        </p:attrNameLst>
                                      </p:cBhvr>
                                      <p:tavLst>
                                        <p:tav tm="0">
                                          <p:val>
                                            <p:strVal val="ppt_y"/>
                                          </p:val>
                                        </p:tav>
                                        <p:tav tm="100000">
                                          <p:val>
                                            <p:strVal val="ppt_y-.1"/>
                                          </p:val>
                                        </p:tav>
                                      </p:tavLst>
                                    </p:anim>
                                    <p:set>
                                      <p:cBhvr>
                                        <p:cTn id="58" dur="1" fill="hold">
                                          <p:stCondLst>
                                            <p:cond delay="999"/>
                                          </p:stCondLst>
                                        </p:cTn>
                                        <p:tgtEl>
                                          <p:spTgt spid="20"/>
                                        </p:tgtEl>
                                        <p:attrNameLst>
                                          <p:attrName>style.visibility</p:attrName>
                                        </p:attrNameLst>
                                      </p:cBhvr>
                                      <p:to>
                                        <p:strVal val="hidden"/>
                                      </p:to>
                                    </p:set>
                                  </p:childTnLst>
                                </p:cTn>
                              </p:par>
                              <p:par>
                                <p:cTn id="59" presetID="47" presetClass="exit" presetSubtype="0" fill="hold" nodeType="withEffect">
                                  <p:stCondLst>
                                    <p:cond delay="0"/>
                                  </p:stCondLst>
                                  <p:childTnLst>
                                    <p:animEffect transition="out" filter="fade">
                                      <p:cBhvr>
                                        <p:cTn id="60" dur="1000"/>
                                        <p:tgtEl>
                                          <p:spTgt spid="16"/>
                                        </p:tgtEl>
                                      </p:cBhvr>
                                    </p:animEffect>
                                    <p:anim calcmode="lin" valueType="num">
                                      <p:cBhvr>
                                        <p:cTn id="61" dur="1000"/>
                                        <p:tgtEl>
                                          <p:spTgt spid="16"/>
                                        </p:tgtEl>
                                        <p:attrNameLst>
                                          <p:attrName>ppt_x</p:attrName>
                                        </p:attrNameLst>
                                      </p:cBhvr>
                                      <p:tavLst>
                                        <p:tav tm="0">
                                          <p:val>
                                            <p:strVal val="ppt_x"/>
                                          </p:val>
                                        </p:tav>
                                        <p:tav tm="100000">
                                          <p:val>
                                            <p:strVal val="ppt_x"/>
                                          </p:val>
                                        </p:tav>
                                      </p:tavLst>
                                    </p:anim>
                                    <p:anim calcmode="lin" valueType="num">
                                      <p:cBhvr>
                                        <p:cTn id="62" dur="1000"/>
                                        <p:tgtEl>
                                          <p:spTgt spid="16"/>
                                        </p:tgtEl>
                                        <p:attrNameLst>
                                          <p:attrName>ppt_y</p:attrName>
                                        </p:attrNameLst>
                                      </p:cBhvr>
                                      <p:tavLst>
                                        <p:tav tm="0">
                                          <p:val>
                                            <p:strVal val="ppt_y"/>
                                          </p:val>
                                        </p:tav>
                                        <p:tav tm="100000">
                                          <p:val>
                                            <p:strVal val="ppt_y-.1"/>
                                          </p:val>
                                        </p:tav>
                                      </p:tavLst>
                                    </p:anim>
                                    <p:set>
                                      <p:cBhvr>
                                        <p:cTn id="63" dur="1" fill="hold">
                                          <p:stCondLst>
                                            <p:cond delay="999"/>
                                          </p:stCondLst>
                                        </p:cTn>
                                        <p:tgtEl>
                                          <p:spTgt spid="16"/>
                                        </p:tgtEl>
                                        <p:attrNameLst>
                                          <p:attrName>style.visibility</p:attrName>
                                        </p:attrNameLst>
                                      </p:cBhvr>
                                      <p:to>
                                        <p:strVal val="hidden"/>
                                      </p:to>
                                    </p:set>
                                  </p:childTnLst>
                                </p:cTn>
                              </p:par>
                              <p:par>
                                <p:cTn id="64" presetID="47" presetClass="exit" presetSubtype="0" fill="hold" grpId="1" nodeType="withEffect">
                                  <p:stCondLst>
                                    <p:cond delay="0"/>
                                  </p:stCondLst>
                                  <p:childTnLst>
                                    <p:animEffect transition="out" filter="fade">
                                      <p:cBhvr>
                                        <p:cTn id="65" dur="1000"/>
                                        <p:tgtEl>
                                          <p:spTgt spid="17"/>
                                        </p:tgtEl>
                                      </p:cBhvr>
                                    </p:animEffect>
                                    <p:anim calcmode="lin" valueType="num">
                                      <p:cBhvr>
                                        <p:cTn id="66" dur="1000"/>
                                        <p:tgtEl>
                                          <p:spTgt spid="17"/>
                                        </p:tgtEl>
                                        <p:attrNameLst>
                                          <p:attrName>ppt_x</p:attrName>
                                        </p:attrNameLst>
                                      </p:cBhvr>
                                      <p:tavLst>
                                        <p:tav tm="0">
                                          <p:val>
                                            <p:strVal val="ppt_x"/>
                                          </p:val>
                                        </p:tav>
                                        <p:tav tm="100000">
                                          <p:val>
                                            <p:strVal val="ppt_x"/>
                                          </p:val>
                                        </p:tav>
                                      </p:tavLst>
                                    </p:anim>
                                    <p:anim calcmode="lin" valueType="num">
                                      <p:cBhvr>
                                        <p:cTn id="67" dur="1000"/>
                                        <p:tgtEl>
                                          <p:spTgt spid="17"/>
                                        </p:tgtEl>
                                        <p:attrNameLst>
                                          <p:attrName>ppt_y</p:attrName>
                                        </p:attrNameLst>
                                      </p:cBhvr>
                                      <p:tavLst>
                                        <p:tav tm="0">
                                          <p:val>
                                            <p:strVal val="ppt_y"/>
                                          </p:val>
                                        </p:tav>
                                        <p:tav tm="100000">
                                          <p:val>
                                            <p:strVal val="ppt_y-.1"/>
                                          </p:val>
                                        </p:tav>
                                      </p:tavLst>
                                    </p:anim>
                                    <p:set>
                                      <p:cBhvr>
                                        <p:cTn id="68" dur="1" fill="hold">
                                          <p:stCondLst>
                                            <p:cond delay="999"/>
                                          </p:stCondLst>
                                        </p:cTn>
                                        <p:tgtEl>
                                          <p:spTgt spid="17"/>
                                        </p:tgtEl>
                                        <p:attrNameLst>
                                          <p:attrName>style.visibility</p:attrName>
                                        </p:attrNameLst>
                                      </p:cBhvr>
                                      <p:to>
                                        <p:strVal val="hidden"/>
                                      </p:to>
                                    </p:set>
                                  </p:childTnLst>
                                </p:cTn>
                              </p:par>
                              <p:par>
                                <p:cTn id="69" presetID="47" presetClass="exit" presetSubtype="0" fill="hold" nodeType="withEffect">
                                  <p:stCondLst>
                                    <p:cond delay="0"/>
                                  </p:stCondLst>
                                  <p:childTnLst>
                                    <p:animEffect transition="out" filter="fade">
                                      <p:cBhvr>
                                        <p:cTn id="70" dur="1000"/>
                                        <p:tgtEl>
                                          <p:spTgt spid="14"/>
                                        </p:tgtEl>
                                      </p:cBhvr>
                                    </p:animEffect>
                                    <p:anim calcmode="lin" valueType="num">
                                      <p:cBhvr>
                                        <p:cTn id="71" dur="1000"/>
                                        <p:tgtEl>
                                          <p:spTgt spid="14"/>
                                        </p:tgtEl>
                                        <p:attrNameLst>
                                          <p:attrName>ppt_x</p:attrName>
                                        </p:attrNameLst>
                                      </p:cBhvr>
                                      <p:tavLst>
                                        <p:tav tm="0">
                                          <p:val>
                                            <p:strVal val="ppt_x"/>
                                          </p:val>
                                        </p:tav>
                                        <p:tav tm="100000">
                                          <p:val>
                                            <p:strVal val="ppt_x"/>
                                          </p:val>
                                        </p:tav>
                                      </p:tavLst>
                                    </p:anim>
                                    <p:anim calcmode="lin" valueType="num">
                                      <p:cBhvr>
                                        <p:cTn id="72" dur="1000"/>
                                        <p:tgtEl>
                                          <p:spTgt spid="14"/>
                                        </p:tgtEl>
                                        <p:attrNameLst>
                                          <p:attrName>ppt_y</p:attrName>
                                        </p:attrNameLst>
                                      </p:cBhvr>
                                      <p:tavLst>
                                        <p:tav tm="0">
                                          <p:val>
                                            <p:strVal val="ppt_y"/>
                                          </p:val>
                                        </p:tav>
                                        <p:tav tm="100000">
                                          <p:val>
                                            <p:strVal val="ppt_y-.1"/>
                                          </p:val>
                                        </p:tav>
                                      </p:tavLst>
                                    </p:anim>
                                    <p:set>
                                      <p:cBhvr>
                                        <p:cTn id="73" dur="1" fill="hold">
                                          <p:stCondLst>
                                            <p:cond delay="999"/>
                                          </p:stCondLst>
                                        </p:cTn>
                                        <p:tgtEl>
                                          <p:spTgt spid="14"/>
                                        </p:tgtEl>
                                        <p:attrNameLst>
                                          <p:attrName>style.visibility</p:attrName>
                                        </p:attrNameLst>
                                      </p:cBhvr>
                                      <p:to>
                                        <p:strVal val="hidden"/>
                                      </p:to>
                                    </p:set>
                                  </p:childTnLst>
                                </p:cTn>
                              </p:par>
                              <p:par>
                                <p:cTn id="74" presetID="47" presetClass="exit" presetSubtype="0" fill="hold" grpId="1" nodeType="withEffect">
                                  <p:stCondLst>
                                    <p:cond delay="0"/>
                                  </p:stCondLst>
                                  <p:childTnLst>
                                    <p:animEffect transition="out" filter="fade">
                                      <p:cBhvr>
                                        <p:cTn id="75" dur="1000"/>
                                        <p:tgtEl>
                                          <p:spTgt spid="15"/>
                                        </p:tgtEl>
                                      </p:cBhvr>
                                    </p:animEffect>
                                    <p:anim calcmode="lin" valueType="num">
                                      <p:cBhvr>
                                        <p:cTn id="76" dur="1000"/>
                                        <p:tgtEl>
                                          <p:spTgt spid="15"/>
                                        </p:tgtEl>
                                        <p:attrNameLst>
                                          <p:attrName>ppt_x</p:attrName>
                                        </p:attrNameLst>
                                      </p:cBhvr>
                                      <p:tavLst>
                                        <p:tav tm="0">
                                          <p:val>
                                            <p:strVal val="ppt_x"/>
                                          </p:val>
                                        </p:tav>
                                        <p:tav tm="100000">
                                          <p:val>
                                            <p:strVal val="ppt_x"/>
                                          </p:val>
                                        </p:tav>
                                      </p:tavLst>
                                    </p:anim>
                                    <p:anim calcmode="lin" valueType="num">
                                      <p:cBhvr>
                                        <p:cTn id="77" dur="1000"/>
                                        <p:tgtEl>
                                          <p:spTgt spid="15"/>
                                        </p:tgtEl>
                                        <p:attrNameLst>
                                          <p:attrName>ppt_y</p:attrName>
                                        </p:attrNameLst>
                                      </p:cBhvr>
                                      <p:tavLst>
                                        <p:tav tm="0">
                                          <p:val>
                                            <p:strVal val="ppt_y"/>
                                          </p:val>
                                        </p:tav>
                                        <p:tav tm="100000">
                                          <p:val>
                                            <p:strVal val="ppt_y-.1"/>
                                          </p:val>
                                        </p:tav>
                                      </p:tavLst>
                                    </p:anim>
                                    <p:set>
                                      <p:cBhvr>
                                        <p:cTn id="78" dur="1" fill="hold">
                                          <p:stCondLst>
                                            <p:cond delay="999"/>
                                          </p:stCondLst>
                                        </p:cTn>
                                        <p:tgtEl>
                                          <p:spTgt spid="15"/>
                                        </p:tgtEl>
                                        <p:attrNameLst>
                                          <p:attrName>style.visibility</p:attrName>
                                        </p:attrNameLst>
                                      </p:cBhvr>
                                      <p:to>
                                        <p:strVal val="hidden"/>
                                      </p:to>
                                    </p:set>
                                  </p:childTnLst>
                                </p:cTn>
                              </p:par>
                              <p:par>
                                <p:cTn id="79" presetID="47" presetClass="exit" presetSubtype="0" fill="hold" nodeType="withEffect">
                                  <p:stCondLst>
                                    <p:cond delay="0"/>
                                  </p:stCondLst>
                                  <p:childTnLst>
                                    <p:animEffect transition="out" filter="fade">
                                      <p:cBhvr>
                                        <p:cTn id="80" dur="1000"/>
                                        <p:tgtEl>
                                          <p:spTgt spid="9"/>
                                        </p:tgtEl>
                                      </p:cBhvr>
                                    </p:animEffect>
                                    <p:anim calcmode="lin" valueType="num">
                                      <p:cBhvr>
                                        <p:cTn id="81" dur="1000"/>
                                        <p:tgtEl>
                                          <p:spTgt spid="9"/>
                                        </p:tgtEl>
                                        <p:attrNameLst>
                                          <p:attrName>ppt_x</p:attrName>
                                        </p:attrNameLst>
                                      </p:cBhvr>
                                      <p:tavLst>
                                        <p:tav tm="0">
                                          <p:val>
                                            <p:strVal val="ppt_x"/>
                                          </p:val>
                                        </p:tav>
                                        <p:tav tm="100000">
                                          <p:val>
                                            <p:strVal val="ppt_x"/>
                                          </p:val>
                                        </p:tav>
                                      </p:tavLst>
                                    </p:anim>
                                    <p:anim calcmode="lin" valueType="num">
                                      <p:cBhvr>
                                        <p:cTn id="82" dur="1000"/>
                                        <p:tgtEl>
                                          <p:spTgt spid="9"/>
                                        </p:tgtEl>
                                        <p:attrNameLst>
                                          <p:attrName>ppt_y</p:attrName>
                                        </p:attrNameLst>
                                      </p:cBhvr>
                                      <p:tavLst>
                                        <p:tav tm="0">
                                          <p:val>
                                            <p:strVal val="ppt_y"/>
                                          </p:val>
                                        </p:tav>
                                        <p:tav tm="100000">
                                          <p:val>
                                            <p:strVal val="ppt_y-.1"/>
                                          </p:val>
                                        </p:tav>
                                      </p:tavLst>
                                    </p:anim>
                                    <p:set>
                                      <p:cBhvr>
                                        <p:cTn id="83" dur="1" fill="hold">
                                          <p:stCondLst>
                                            <p:cond delay="999"/>
                                          </p:stCondLst>
                                        </p:cTn>
                                        <p:tgtEl>
                                          <p:spTgt spid="9"/>
                                        </p:tgtEl>
                                        <p:attrNameLst>
                                          <p:attrName>style.visibility</p:attrName>
                                        </p:attrNameLst>
                                      </p:cBhvr>
                                      <p:to>
                                        <p:strVal val="hidden"/>
                                      </p:to>
                                    </p:set>
                                  </p:childTnLst>
                                </p:cTn>
                              </p:par>
                              <p:par>
                                <p:cTn id="84" presetID="47" presetClass="exit" presetSubtype="0" fill="hold" grpId="0" nodeType="withEffect">
                                  <p:stCondLst>
                                    <p:cond delay="0"/>
                                  </p:stCondLst>
                                  <p:childTnLst>
                                    <p:animEffect transition="out" filter="fade">
                                      <p:cBhvr>
                                        <p:cTn id="85" dur="1000"/>
                                        <p:tgtEl>
                                          <p:spTgt spid="10"/>
                                        </p:tgtEl>
                                      </p:cBhvr>
                                    </p:animEffect>
                                    <p:anim calcmode="lin" valueType="num">
                                      <p:cBhvr>
                                        <p:cTn id="86" dur="1000"/>
                                        <p:tgtEl>
                                          <p:spTgt spid="10"/>
                                        </p:tgtEl>
                                        <p:attrNameLst>
                                          <p:attrName>ppt_x</p:attrName>
                                        </p:attrNameLst>
                                      </p:cBhvr>
                                      <p:tavLst>
                                        <p:tav tm="0">
                                          <p:val>
                                            <p:strVal val="ppt_x"/>
                                          </p:val>
                                        </p:tav>
                                        <p:tav tm="100000">
                                          <p:val>
                                            <p:strVal val="ppt_x"/>
                                          </p:val>
                                        </p:tav>
                                      </p:tavLst>
                                    </p:anim>
                                    <p:anim calcmode="lin" valueType="num">
                                      <p:cBhvr>
                                        <p:cTn id="87" dur="1000"/>
                                        <p:tgtEl>
                                          <p:spTgt spid="10"/>
                                        </p:tgtEl>
                                        <p:attrNameLst>
                                          <p:attrName>ppt_y</p:attrName>
                                        </p:attrNameLst>
                                      </p:cBhvr>
                                      <p:tavLst>
                                        <p:tav tm="0">
                                          <p:val>
                                            <p:strVal val="ppt_y"/>
                                          </p:val>
                                        </p:tav>
                                        <p:tav tm="100000">
                                          <p:val>
                                            <p:strVal val="ppt_y-.1"/>
                                          </p:val>
                                        </p:tav>
                                      </p:tavLst>
                                    </p:anim>
                                    <p:set>
                                      <p:cBhvr>
                                        <p:cTn id="88" dur="1" fill="hold">
                                          <p:stCondLst>
                                            <p:cond delay="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89" restart="whenNotActive" fill="hold" evtFilter="cancelBubble" nodeType="interactiveSeq">
                <p:stCondLst>
                  <p:cond evt="onClick" delay="0">
                    <p:tgtEl>
                      <p:spTgt spid="24"/>
                    </p:tgtEl>
                  </p:cond>
                </p:stCondLst>
                <p:endSync evt="end" delay="0">
                  <p:rtn val="all"/>
                </p:endSync>
                <p:childTnLst>
                  <p:par>
                    <p:cTn id="90" fill="hold">
                      <p:stCondLst>
                        <p:cond delay="0"/>
                      </p:stCondLst>
                      <p:childTnLst>
                        <p:par>
                          <p:cTn id="91" fill="hold">
                            <p:stCondLst>
                              <p:cond delay="0"/>
                            </p:stCondLst>
                            <p:childTnLst>
                              <p:par>
                                <p:cTn id="92" presetID="10" presetClass="entr" presetSubtype="0" fill="hold" nodeType="with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2000"/>
                                        <p:tgtEl>
                                          <p:spTgt spid="25"/>
                                        </p:tgtEl>
                                      </p:cBhvr>
                                    </p:animEffect>
                                  </p:childTnLst>
                                </p:cTn>
                              </p:par>
                              <p:par>
                                <p:cTn id="95" presetID="10" presetClass="entr" presetSubtype="0" fill="hold" nodeType="with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2000"/>
                                        <p:tgtEl>
                                          <p:spTgt spid="26"/>
                                        </p:tgtEl>
                                      </p:cBhvr>
                                    </p:animEffect>
                                  </p:childTnLst>
                                </p:cTn>
                              </p:par>
                            </p:childTnLst>
                          </p:cTn>
                        </p:par>
                        <p:par>
                          <p:cTn id="98" fill="hold">
                            <p:stCondLst>
                              <p:cond delay="2000"/>
                            </p:stCondLst>
                            <p:childTnLst>
                              <p:par>
                                <p:cTn id="99" presetID="10" presetClass="entr" presetSubtype="0" fill="hold" nodeType="after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fade">
                                      <p:cBhvr>
                                        <p:cTn id="101" dur="2000"/>
                                        <p:tgtEl>
                                          <p:spTgt spid="27"/>
                                        </p:tgtEl>
                                      </p:cBhvr>
                                    </p:animEffect>
                                  </p:childTnLst>
                                </p:cTn>
                              </p:par>
                              <p:par>
                                <p:cTn id="102" presetID="10" presetClass="entr" presetSubtype="0" fill="hold" nodeType="with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fade">
                                      <p:cBhvr>
                                        <p:cTn id="104" dur="2000"/>
                                        <p:tgtEl>
                                          <p:spTgt spid="28"/>
                                        </p:tgtEl>
                                      </p:cBhvr>
                                    </p:animEffect>
                                  </p:childTnLst>
                                </p:cTn>
                              </p:par>
                            </p:childTnLst>
                          </p:cTn>
                        </p:par>
                        <p:par>
                          <p:cTn id="105" fill="hold">
                            <p:stCondLst>
                              <p:cond delay="4000"/>
                            </p:stCondLst>
                            <p:childTnLst>
                              <p:par>
                                <p:cTn id="106" presetID="10" presetClass="entr" presetSubtype="0" fill="hold" nodeType="afterEffect">
                                  <p:stCondLst>
                                    <p:cond delay="0"/>
                                  </p:stCondLst>
                                  <p:childTnLst>
                                    <p:set>
                                      <p:cBhvr>
                                        <p:cTn id="107" dur="1" fill="hold">
                                          <p:stCondLst>
                                            <p:cond delay="0"/>
                                          </p:stCondLst>
                                        </p:cTn>
                                        <p:tgtEl>
                                          <p:spTgt spid="29"/>
                                        </p:tgtEl>
                                        <p:attrNameLst>
                                          <p:attrName>style.visibility</p:attrName>
                                        </p:attrNameLst>
                                      </p:cBhvr>
                                      <p:to>
                                        <p:strVal val="visible"/>
                                      </p:to>
                                    </p:set>
                                    <p:animEffect transition="in" filter="fade">
                                      <p:cBhvr>
                                        <p:cTn id="108" dur="2000"/>
                                        <p:tgtEl>
                                          <p:spTgt spid="29"/>
                                        </p:tgtEl>
                                      </p:cBhvr>
                                    </p:animEffect>
                                  </p:childTnLst>
                                </p:cTn>
                              </p:par>
                              <p:par>
                                <p:cTn id="109" presetID="10" presetClass="entr" presetSubtype="0" fill="hold" nodeType="with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fade">
                                      <p:cBhvr>
                                        <p:cTn id="111" dur="2000"/>
                                        <p:tgtEl>
                                          <p:spTgt spid="30"/>
                                        </p:tgtEl>
                                      </p:cBhvr>
                                    </p:animEffect>
                                  </p:childTnLst>
                                </p:cTn>
                              </p:par>
                            </p:childTnLst>
                          </p:cTn>
                        </p:par>
                        <p:par>
                          <p:cTn id="112" fill="hold">
                            <p:stCondLst>
                              <p:cond delay="6000"/>
                            </p:stCondLst>
                            <p:childTnLst>
                              <p:par>
                                <p:cTn id="113" presetID="10" presetClass="entr" presetSubtype="0" fill="hold" nodeType="after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fade">
                                      <p:cBhvr>
                                        <p:cTn id="115" dur="2000"/>
                                        <p:tgtEl>
                                          <p:spTgt spid="31"/>
                                        </p:tgtEl>
                                      </p:cBhvr>
                                    </p:animEffect>
                                  </p:childTnLst>
                                </p:cTn>
                              </p:par>
                              <p:par>
                                <p:cTn id="116" presetID="10" presetClass="entr" presetSubtype="0" fill="hold" nodeType="withEffect">
                                  <p:stCondLst>
                                    <p:cond delay="0"/>
                                  </p:stCondLst>
                                  <p:childTnLst>
                                    <p:set>
                                      <p:cBhvr>
                                        <p:cTn id="117" dur="1" fill="hold">
                                          <p:stCondLst>
                                            <p:cond delay="0"/>
                                          </p:stCondLst>
                                        </p:cTn>
                                        <p:tgtEl>
                                          <p:spTgt spid="32"/>
                                        </p:tgtEl>
                                        <p:attrNameLst>
                                          <p:attrName>style.visibility</p:attrName>
                                        </p:attrNameLst>
                                      </p:cBhvr>
                                      <p:to>
                                        <p:strVal val="visible"/>
                                      </p:to>
                                    </p:set>
                                    <p:animEffect transition="in" filter="fade">
                                      <p:cBhvr>
                                        <p:cTn id="118" dur="2000"/>
                                        <p:tgtEl>
                                          <p:spTgt spid="32"/>
                                        </p:tgtEl>
                                      </p:cBhvr>
                                    </p:animEffect>
                                  </p:childTnLst>
                                </p:cTn>
                              </p:par>
                            </p:childTnLst>
                          </p:cTn>
                        </p:par>
                        <p:par>
                          <p:cTn id="119" fill="hold">
                            <p:stCondLst>
                              <p:cond delay="8000"/>
                            </p:stCondLst>
                            <p:childTnLst>
                              <p:par>
                                <p:cTn id="120" presetID="10" presetClass="entr" presetSubtype="0" fill="hold" nodeType="afterEffect">
                                  <p:stCondLst>
                                    <p:cond delay="0"/>
                                  </p:stCondLst>
                                  <p:childTnLst>
                                    <p:set>
                                      <p:cBhvr>
                                        <p:cTn id="121" dur="1" fill="hold">
                                          <p:stCondLst>
                                            <p:cond delay="0"/>
                                          </p:stCondLst>
                                        </p:cTn>
                                        <p:tgtEl>
                                          <p:spTgt spid="33"/>
                                        </p:tgtEl>
                                        <p:attrNameLst>
                                          <p:attrName>style.visibility</p:attrName>
                                        </p:attrNameLst>
                                      </p:cBhvr>
                                      <p:to>
                                        <p:strVal val="visible"/>
                                      </p:to>
                                    </p:set>
                                    <p:animEffect transition="in" filter="fade">
                                      <p:cBhvr>
                                        <p:cTn id="122" dur="2000"/>
                                        <p:tgtEl>
                                          <p:spTgt spid="33"/>
                                        </p:tgtEl>
                                      </p:cBhvr>
                                    </p:animEffect>
                                  </p:childTnLst>
                                </p:cTn>
                              </p:par>
                              <p:par>
                                <p:cTn id="123" presetID="10" presetClass="entr" presetSubtype="0" fill="hold" nodeType="withEffect">
                                  <p:stCondLst>
                                    <p:cond delay="0"/>
                                  </p:stCondLst>
                                  <p:childTnLst>
                                    <p:set>
                                      <p:cBhvr>
                                        <p:cTn id="124" dur="1" fill="hold">
                                          <p:stCondLst>
                                            <p:cond delay="0"/>
                                          </p:stCondLst>
                                        </p:cTn>
                                        <p:tgtEl>
                                          <p:spTgt spid="34"/>
                                        </p:tgtEl>
                                        <p:attrNameLst>
                                          <p:attrName>style.visibility</p:attrName>
                                        </p:attrNameLst>
                                      </p:cBhvr>
                                      <p:to>
                                        <p:strVal val="visible"/>
                                      </p:to>
                                    </p:set>
                                    <p:animEffect transition="in" filter="fade">
                                      <p:cBhvr>
                                        <p:cTn id="125" dur="2000"/>
                                        <p:tgtEl>
                                          <p:spTgt spid="34"/>
                                        </p:tgtEl>
                                      </p:cBhvr>
                                    </p:animEffect>
                                  </p:childTnLst>
                                </p:cTn>
                              </p:par>
                            </p:childTnLst>
                          </p:cTn>
                        </p:par>
                        <p:par>
                          <p:cTn id="126" fill="hold">
                            <p:stCondLst>
                              <p:cond delay="10000"/>
                            </p:stCondLst>
                            <p:childTnLst>
                              <p:par>
                                <p:cTn id="127" presetID="10" presetClass="entr" presetSubtype="0" fill="hold" nodeType="afterEffect">
                                  <p:stCondLst>
                                    <p:cond delay="0"/>
                                  </p:stCondLst>
                                  <p:childTnLst>
                                    <p:set>
                                      <p:cBhvr>
                                        <p:cTn id="128" dur="1" fill="hold">
                                          <p:stCondLst>
                                            <p:cond delay="0"/>
                                          </p:stCondLst>
                                        </p:cTn>
                                        <p:tgtEl>
                                          <p:spTgt spid="35"/>
                                        </p:tgtEl>
                                        <p:attrNameLst>
                                          <p:attrName>style.visibility</p:attrName>
                                        </p:attrNameLst>
                                      </p:cBhvr>
                                      <p:to>
                                        <p:strVal val="visible"/>
                                      </p:to>
                                    </p:set>
                                    <p:animEffect transition="in" filter="fade">
                                      <p:cBhvr>
                                        <p:cTn id="129" dur="2000"/>
                                        <p:tgtEl>
                                          <p:spTgt spid="35"/>
                                        </p:tgtEl>
                                      </p:cBhvr>
                                    </p:animEffect>
                                  </p:childTnLst>
                                </p:cTn>
                              </p:par>
                              <p:par>
                                <p:cTn id="130" presetID="10" presetClass="entr" presetSubtype="0" fill="hold" nodeType="withEffect">
                                  <p:stCondLst>
                                    <p:cond delay="0"/>
                                  </p:stCondLst>
                                  <p:childTnLst>
                                    <p:set>
                                      <p:cBhvr>
                                        <p:cTn id="131" dur="1" fill="hold">
                                          <p:stCondLst>
                                            <p:cond delay="0"/>
                                          </p:stCondLst>
                                        </p:cTn>
                                        <p:tgtEl>
                                          <p:spTgt spid="36"/>
                                        </p:tgtEl>
                                        <p:attrNameLst>
                                          <p:attrName>style.visibility</p:attrName>
                                        </p:attrNameLst>
                                      </p:cBhvr>
                                      <p:to>
                                        <p:strVal val="visible"/>
                                      </p:to>
                                    </p:set>
                                    <p:animEffect transition="in" filter="fade">
                                      <p:cBhvr>
                                        <p:cTn id="132" dur="2000"/>
                                        <p:tgtEl>
                                          <p:spTgt spid="36"/>
                                        </p:tgtEl>
                                      </p:cBhvr>
                                    </p:animEffect>
                                  </p:childTnLst>
                                </p:cTn>
                              </p:par>
                            </p:childTnLst>
                          </p:cTn>
                        </p:par>
                      </p:childTnLst>
                    </p:cTn>
                  </p:par>
                  <p:par>
                    <p:cTn id="133" fill="hold">
                      <p:stCondLst>
                        <p:cond delay="indefinite"/>
                      </p:stCondLst>
                      <p:childTnLst>
                        <p:par>
                          <p:cTn id="134" fill="hold">
                            <p:stCondLst>
                              <p:cond delay="0"/>
                            </p:stCondLst>
                            <p:childTnLst>
                              <p:par>
                                <p:cTn id="135" presetID="47" presetClass="exit" presetSubtype="0" fill="hold" nodeType="clickEffect">
                                  <p:stCondLst>
                                    <p:cond delay="0"/>
                                  </p:stCondLst>
                                  <p:childTnLst>
                                    <p:animEffect transition="out" filter="fade">
                                      <p:cBhvr>
                                        <p:cTn id="136" dur="1000"/>
                                        <p:tgtEl>
                                          <p:spTgt spid="36"/>
                                        </p:tgtEl>
                                      </p:cBhvr>
                                    </p:animEffect>
                                    <p:anim calcmode="lin" valueType="num">
                                      <p:cBhvr>
                                        <p:cTn id="137" dur="1000"/>
                                        <p:tgtEl>
                                          <p:spTgt spid="36"/>
                                        </p:tgtEl>
                                        <p:attrNameLst>
                                          <p:attrName>ppt_x</p:attrName>
                                        </p:attrNameLst>
                                      </p:cBhvr>
                                      <p:tavLst>
                                        <p:tav tm="0">
                                          <p:val>
                                            <p:strVal val="ppt_x"/>
                                          </p:val>
                                        </p:tav>
                                        <p:tav tm="100000">
                                          <p:val>
                                            <p:strVal val="ppt_x"/>
                                          </p:val>
                                        </p:tav>
                                      </p:tavLst>
                                    </p:anim>
                                    <p:anim calcmode="lin" valueType="num">
                                      <p:cBhvr>
                                        <p:cTn id="138" dur="1000"/>
                                        <p:tgtEl>
                                          <p:spTgt spid="36"/>
                                        </p:tgtEl>
                                        <p:attrNameLst>
                                          <p:attrName>ppt_y</p:attrName>
                                        </p:attrNameLst>
                                      </p:cBhvr>
                                      <p:tavLst>
                                        <p:tav tm="0">
                                          <p:val>
                                            <p:strVal val="ppt_y"/>
                                          </p:val>
                                        </p:tav>
                                        <p:tav tm="100000">
                                          <p:val>
                                            <p:strVal val="ppt_y-.1"/>
                                          </p:val>
                                        </p:tav>
                                      </p:tavLst>
                                    </p:anim>
                                    <p:set>
                                      <p:cBhvr>
                                        <p:cTn id="139" dur="1" fill="hold">
                                          <p:stCondLst>
                                            <p:cond delay="999"/>
                                          </p:stCondLst>
                                        </p:cTn>
                                        <p:tgtEl>
                                          <p:spTgt spid="36"/>
                                        </p:tgtEl>
                                        <p:attrNameLst>
                                          <p:attrName>style.visibility</p:attrName>
                                        </p:attrNameLst>
                                      </p:cBhvr>
                                      <p:to>
                                        <p:strVal val="hidden"/>
                                      </p:to>
                                    </p:set>
                                  </p:childTnLst>
                                </p:cTn>
                              </p:par>
                              <p:par>
                                <p:cTn id="140" presetID="47" presetClass="exit" presetSubtype="0" fill="hold" nodeType="withEffect">
                                  <p:stCondLst>
                                    <p:cond delay="0"/>
                                  </p:stCondLst>
                                  <p:childTnLst>
                                    <p:animEffect transition="out" filter="fade">
                                      <p:cBhvr>
                                        <p:cTn id="141" dur="1000"/>
                                        <p:tgtEl>
                                          <p:spTgt spid="35"/>
                                        </p:tgtEl>
                                      </p:cBhvr>
                                    </p:animEffect>
                                    <p:anim calcmode="lin" valueType="num">
                                      <p:cBhvr>
                                        <p:cTn id="142" dur="1000"/>
                                        <p:tgtEl>
                                          <p:spTgt spid="35"/>
                                        </p:tgtEl>
                                        <p:attrNameLst>
                                          <p:attrName>ppt_x</p:attrName>
                                        </p:attrNameLst>
                                      </p:cBhvr>
                                      <p:tavLst>
                                        <p:tav tm="0">
                                          <p:val>
                                            <p:strVal val="ppt_x"/>
                                          </p:val>
                                        </p:tav>
                                        <p:tav tm="100000">
                                          <p:val>
                                            <p:strVal val="ppt_x"/>
                                          </p:val>
                                        </p:tav>
                                      </p:tavLst>
                                    </p:anim>
                                    <p:anim calcmode="lin" valueType="num">
                                      <p:cBhvr>
                                        <p:cTn id="143" dur="1000"/>
                                        <p:tgtEl>
                                          <p:spTgt spid="35"/>
                                        </p:tgtEl>
                                        <p:attrNameLst>
                                          <p:attrName>ppt_y</p:attrName>
                                        </p:attrNameLst>
                                      </p:cBhvr>
                                      <p:tavLst>
                                        <p:tav tm="0">
                                          <p:val>
                                            <p:strVal val="ppt_y"/>
                                          </p:val>
                                        </p:tav>
                                        <p:tav tm="100000">
                                          <p:val>
                                            <p:strVal val="ppt_y-.1"/>
                                          </p:val>
                                        </p:tav>
                                      </p:tavLst>
                                    </p:anim>
                                    <p:set>
                                      <p:cBhvr>
                                        <p:cTn id="144" dur="1" fill="hold">
                                          <p:stCondLst>
                                            <p:cond delay="999"/>
                                          </p:stCondLst>
                                        </p:cTn>
                                        <p:tgtEl>
                                          <p:spTgt spid="35"/>
                                        </p:tgtEl>
                                        <p:attrNameLst>
                                          <p:attrName>style.visibility</p:attrName>
                                        </p:attrNameLst>
                                      </p:cBhvr>
                                      <p:to>
                                        <p:strVal val="hidden"/>
                                      </p:to>
                                    </p:set>
                                  </p:childTnLst>
                                </p:cTn>
                              </p:par>
                              <p:par>
                                <p:cTn id="145" presetID="47" presetClass="exit" presetSubtype="0" fill="hold" nodeType="withEffect">
                                  <p:stCondLst>
                                    <p:cond delay="0"/>
                                  </p:stCondLst>
                                  <p:childTnLst>
                                    <p:animEffect transition="out" filter="fade">
                                      <p:cBhvr>
                                        <p:cTn id="146" dur="1000"/>
                                        <p:tgtEl>
                                          <p:spTgt spid="34"/>
                                        </p:tgtEl>
                                      </p:cBhvr>
                                    </p:animEffect>
                                    <p:anim calcmode="lin" valueType="num">
                                      <p:cBhvr>
                                        <p:cTn id="147" dur="1000"/>
                                        <p:tgtEl>
                                          <p:spTgt spid="34"/>
                                        </p:tgtEl>
                                        <p:attrNameLst>
                                          <p:attrName>ppt_x</p:attrName>
                                        </p:attrNameLst>
                                      </p:cBhvr>
                                      <p:tavLst>
                                        <p:tav tm="0">
                                          <p:val>
                                            <p:strVal val="ppt_x"/>
                                          </p:val>
                                        </p:tav>
                                        <p:tav tm="100000">
                                          <p:val>
                                            <p:strVal val="ppt_x"/>
                                          </p:val>
                                        </p:tav>
                                      </p:tavLst>
                                    </p:anim>
                                    <p:anim calcmode="lin" valueType="num">
                                      <p:cBhvr>
                                        <p:cTn id="148" dur="1000"/>
                                        <p:tgtEl>
                                          <p:spTgt spid="34"/>
                                        </p:tgtEl>
                                        <p:attrNameLst>
                                          <p:attrName>ppt_y</p:attrName>
                                        </p:attrNameLst>
                                      </p:cBhvr>
                                      <p:tavLst>
                                        <p:tav tm="0">
                                          <p:val>
                                            <p:strVal val="ppt_y"/>
                                          </p:val>
                                        </p:tav>
                                        <p:tav tm="100000">
                                          <p:val>
                                            <p:strVal val="ppt_y-.1"/>
                                          </p:val>
                                        </p:tav>
                                      </p:tavLst>
                                    </p:anim>
                                    <p:set>
                                      <p:cBhvr>
                                        <p:cTn id="149" dur="1" fill="hold">
                                          <p:stCondLst>
                                            <p:cond delay="999"/>
                                          </p:stCondLst>
                                        </p:cTn>
                                        <p:tgtEl>
                                          <p:spTgt spid="34"/>
                                        </p:tgtEl>
                                        <p:attrNameLst>
                                          <p:attrName>style.visibility</p:attrName>
                                        </p:attrNameLst>
                                      </p:cBhvr>
                                      <p:to>
                                        <p:strVal val="hidden"/>
                                      </p:to>
                                    </p:set>
                                  </p:childTnLst>
                                </p:cTn>
                              </p:par>
                              <p:par>
                                <p:cTn id="150" presetID="47" presetClass="exit" presetSubtype="0" fill="hold" nodeType="withEffect">
                                  <p:stCondLst>
                                    <p:cond delay="0"/>
                                  </p:stCondLst>
                                  <p:childTnLst>
                                    <p:animEffect transition="out" filter="fade">
                                      <p:cBhvr>
                                        <p:cTn id="151" dur="1000"/>
                                        <p:tgtEl>
                                          <p:spTgt spid="33"/>
                                        </p:tgtEl>
                                      </p:cBhvr>
                                    </p:animEffect>
                                    <p:anim calcmode="lin" valueType="num">
                                      <p:cBhvr>
                                        <p:cTn id="152" dur="1000"/>
                                        <p:tgtEl>
                                          <p:spTgt spid="33"/>
                                        </p:tgtEl>
                                        <p:attrNameLst>
                                          <p:attrName>ppt_x</p:attrName>
                                        </p:attrNameLst>
                                      </p:cBhvr>
                                      <p:tavLst>
                                        <p:tav tm="0">
                                          <p:val>
                                            <p:strVal val="ppt_x"/>
                                          </p:val>
                                        </p:tav>
                                        <p:tav tm="100000">
                                          <p:val>
                                            <p:strVal val="ppt_x"/>
                                          </p:val>
                                        </p:tav>
                                      </p:tavLst>
                                    </p:anim>
                                    <p:anim calcmode="lin" valueType="num">
                                      <p:cBhvr>
                                        <p:cTn id="153" dur="1000"/>
                                        <p:tgtEl>
                                          <p:spTgt spid="33"/>
                                        </p:tgtEl>
                                        <p:attrNameLst>
                                          <p:attrName>ppt_y</p:attrName>
                                        </p:attrNameLst>
                                      </p:cBhvr>
                                      <p:tavLst>
                                        <p:tav tm="0">
                                          <p:val>
                                            <p:strVal val="ppt_y"/>
                                          </p:val>
                                        </p:tav>
                                        <p:tav tm="100000">
                                          <p:val>
                                            <p:strVal val="ppt_y-.1"/>
                                          </p:val>
                                        </p:tav>
                                      </p:tavLst>
                                    </p:anim>
                                    <p:set>
                                      <p:cBhvr>
                                        <p:cTn id="154" dur="1" fill="hold">
                                          <p:stCondLst>
                                            <p:cond delay="999"/>
                                          </p:stCondLst>
                                        </p:cTn>
                                        <p:tgtEl>
                                          <p:spTgt spid="33"/>
                                        </p:tgtEl>
                                        <p:attrNameLst>
                                          <p:attrName>style.visibility</p:attrName>
                                        </p:attrNameLst>
                                      </p:cBhvr>
                                      <p:to>
                                        <p:strVal val="hidden"/>
                                      </p:to>
                                    </p:set>
                                  </p:childTnLst>
                                </p:cTn>
                              </p:par>
                              <p:par>
                                <p:cTn id="155" presetID="47" presetClass="exit" presetSubtype="0" fill="hold" nodeType="withEffect">
                                  <p:stCondLst>
                                    <p:cond delay="0"/>
                                  </p:stCondLst>
                                  <p:childTnLst>
                                    <p:animEffect transition="out" filter="fade">
                                      <p:cBhvr>
                                        <p:cTn id="156" dur="1000"/>
                                        <p:tgtEl>
                                          <p:spTgt spid="32"/>
                                        </p:tgtEl>
                                      </p:cBhvr>
                                    </p:animEffect>
                                    <p:anim calcmode="lin" valueType="num">
                                      <p:cBhvr>
                                        <p:cTn id="157" dur="1000"/>
                                        <p:tgtEl>
                                          <p:spTgt spid="32"/>
                                        </p:tgtEl>
                                        <p:attrNameLst>
                                          <p:attrName>ppt_x</p:attrName>
                                        </p:attrNameLst>
                                      </p:cBhvr>
                                      <p:tavLst>
                                        <p:tav tm="0">
                                          <p:val>
                                            <p:strVal val="ppt_x"/>
                                          </p:val>
                                        </p:tav>
                                        <p:tav tm="100000">
                                          <p:val>
                                            <p:strVal val="ppt_x"/>
                                          </p:val>
                                        </p:tav>
                                      </p:tavLst>
                                    </p:anim>
                                    <p:anim calcmode="lin" valueType="num">
                                      <p:cBhvr>
                                        <p:cTn id="158" dur="1000"/>
                                        <p:tgtEl>
                                          <p:spTgt spid="32"/>
                                        </p:tgtEl>
                                        <p:attrNameLst>
                                          <p:attrName>ppt_y</p:attrName>
                                        </p:attrNameLst>
                                      </p:cBhvr>
                                      <p:tavLst>
                                        <p:tav tm="0">
                                          <p:val>
                                            <p:strVal val="ppt_y"/>
                                          </p:val>
                                        </p:tav>
                                        <p:tav tm="100000">
                                          <p:val>
                                            <p:strVal val="ppt_y-.1"/>
                                          </p:val>
                                        </p:tav>
                                      </p:tavLst>
                                    </p:anim>
                                    <p:set>
                                      <p:cBhvr>
                                        <p:cTn id="159" dur="1" fill="hold">
                                          <p:stCondLst>
                                            <p:cond delay="999"/>
                                          </p:stCondLst>
                                        </p:cTn>
                                        <p:tgtEl>
                                          <p:spTgt spid="32"/>
                                        </p:tgtEl>
                                        <p:attrNameLst>
                                          <p:attrName>style.visibility</p:attrName>
                                        </p:attrNameLst>
                                      </p:cBhvr>
                                      <p:to>
                                        <p:strVal val="hidden"/>
                                      </p:to>
                                    </p:set>
                                  </p:childTnLst>
                                </p:cTn>
                              </p:par>
                              <p:par>
                                <p:cTn id="160" presetID="47" presetClass="exit" presetSubtype="0" fill="hold" nodeType="withEffect">
                                  <p:stCondLst>
                                    <p:cond delay="0"/>
                                  </p:stCondLst>
                                  <p:childTnLst>
                                    <p:animEffect transition="out" filter="fade">
                                      <p:cBhvr>
                                        <p:cTn id="161" dur="1000"/>
                                        <p:tgtEl>
                                          <p:spTgt spid="31"/>
                                        </p:tgtEl>
                                      </p:cBhvr>
                                    </p:animEffect>
                                    <p:anim calcmode="lin" valueType="num">
                                      <p:cBhvr>
                                        <p:cTn id="162" dur="1000"/>
                                        <p:tgtEl>
                                          <p:spTgt spid="31"/>
                                        </p:tgtEl>
                                        <p:attrNameLst>
                                          <p:attrName>ppt_x</p:attrName>
                                        </p:attrNameLst>
                                      </p:cBhvr>
                                      <p:tavLst>
                                        <p:tav tm="0">
                                          <p:val>
                                            <p:strVal val="ppt_x"/>
                                          </p:val>
                                        </p:tav>
                                        <p:tav tm="100000">
                                          <p:val>
                                            <p:strVal val="ppt_x"/>
                                          </p:val>
                                        </p:tav>
                                      </p:tavLst>
                                    </p:anim>
                                    <p:anim calcmode="lin" valueType="num">
                                      <p:cBhvr>
                                        <p:cTn id="163" dur="1000"/>
                                        <p:tgtEl>
                                          <p:spTgt spid="31"/>
                                        </p:tgtEl>
                                        <p:attrNameLst>
                                          <p:attrName>ppt_y</p:attrName>
                                        </p:attrNameLst>
                                      </p:cBhvr>
                                      <p:tavLst>
                                        <p:tav tm="0">
                                          <p:val>
                                            <p:strVal val="ppt_y"/>
                                          </p:val>
                                        </p:tav>
                                        <p:tav tm="100000">
                                          <p:val>
                                            <p:strVal val="ppt_y-.1"/>
                                          </p:val>
                                        </p:tav>
                                      </p:tavLst>
                                    </p:anim>
                                    <p:set>
                                      <p:cBhvr>
                                        <p:cTn id="164" dur="1" fill="hold">
                                          <p:stCondLst>
                                            <p:cond delay="999"/>
                                          </p:stCondLst>
                                        </p:cTn>
                                        <p:tgtEl>
                                          <p:spTgt spid="31"/>
                                        </p:tgtEl>
                                        <p:attrNameLst>
                                          <p:attrName>style.visibility</p:attrName>
                                        </p:attrNameLst>
                                      </p:cBhvr>
                                      <p:to>
                                        <p:strVal val="hidden"/>
                                      </p:to>
                                    </p:set>
                                  </p:childTnLst>
                                </p:cTn>
                              </p:par>
                              <p:par>
                                <p:cTn id="165" presetID="47" presetClass="exit" presetSubtype="0" fill="hold" nodeType="withEffect">
                                  <p:stCondLst>
                                    <p:cond delay="0"/>
                                  </p:stCondLst>
                                  <p:childTnLst>
                                    <p:animEffect transition="out" filter="fade">
                                      <p:cBhvr>
                                        <p:cTn id="166" dur="1000"/>
                                        <p:tgtEl>
                                          <p:spTgt spid="30"/>
                                        </p:tgtEl>
                                      </p:cBhvr>
                                    </p:animEffect>
                                    <p:anim calcmode="lin" valueType="num">
                                      <p:cBhvr>
                                        <p:cTn id="167" dur="1000"/>
                                        <p:tgtEl>
                                          <p:spTgt spid="30"/>
                                        </p:tgtEl>
                                        <p:attrNameLst>
                                          <p:attrName>ppt_x</p:attrName>
                                        </p:attrNameLst>
                                      </p:cBhvr>
                                      <p:tavLst>
                                        <p:tav tm="0">
                                          <p:val>
                                            <p:strVal val="ppt_x"/>
                                          </p:val>
                                        </p:tav>
                                        <p:tav tm="100000">
                                          <p:val>
                                            <p:strVal val="ppt_x"/>
                                          </p:val>
                                        </p:tav>
                                      </p:tavLst>
                                    </p:anim>
                                    <p:anim calcmode="lin" valueType="num">
                                      <p:cBhvr>
                                        <p:cTn id="168" dur="1000"/>
                                        <p:tgtEl>
                                          <p:spTgt spid="30"/>
                                        </p:tgtEl>
                                        <p:attrNameLst>
                                          <p:attrName>ppt_y</p:attrName>
                                        </p:attrNameLst>
                                      </p:cBhvr>
                                      <p:tavLst>
                                        <p:tav tm="0">
                                          <p:val>
                                            <p:strVal val="ppt_y"/>
                                          </p:val>
                                        </p:tav>
                                        <p:tav tm="100000">
                                          <p:val>
                                            <p:strVal val="ppt_y-.1"/>
                                          </p:val>
                                        </p:tav>
                                      </p:tavLst>
                                    </p:anim>
                                    <p:set>
                                      <p:cBhvr>
                                        <p:cTn id="169" dur="1" fill="hold">
                                          <p:stCondLst>
                                            <p:cond delay="999"/>
                                          </p:stCondLst>
                                        </p:cTn>
                                        <p:tgtEl>
                                          <p:spTgt spid="30"/>
                                        </p:tgtEl>
                                        <p:attrNameLst>
                                          <p:attrName>style.visibility</p:attrName>
                                        </p:attrNameLst>
                                      </p:cBhvr>
                                      <p:to>
                                        <p:strVal val="hidden"/>
                                      </p:to>
                                    </p:set>
                                  </p:childTnLst>
                                </p:cTn>
                              </p:par>
                              <p:par>
                                <p:cTn id="170" presetID="47" presetClass="exit" presetSubtype="0" fill="hold" nodeType="withEffect">
                                  <p:stCondLst>
                                    <p:cond delay="0"/>
                                  </p:stCondLst>
                                  <p:childTnLst>
                                    <p:animEffect transition="out" filter="fade">
                                      <p:cBhvr>
                                        <p:cTn id="171" dur="1000"/>
                                        <p:tgtEl>
                                          <p:spTgt spid="29"/>
                                        </p:tgtEl>
                                      </p:cBhvr>
                                    </p:animEffect>
                                    <p:anim calcmode="lin" valueType="num">
                                      <p:cBhvr>
                                        <p:cTn id="172" dur="1000"/>
                                        <p:tgtEl>
                                          <p:spTgt spid="29"/>
                                        </p:tgtEl>
                                        <p:attrNameLst>
                                          <p:attrName>ppt_x</p:attrName>
                                        </p:attrNameLst>
                                      </p:cBhvr>
                                      <p:tavLst>
                                        <p:tav tm="0">
                                          <p:val>
                                            <p:strVal val="ppt_x"/>
                                          </p:val>
                                        </p:tav>
                                        <p:tav tm="100000">
                                          <p:val>
                                            <p:strVal val="ppt_x"/>
                                          </p:val>
                                        </p:tav>
                                      </p:tavLst>
                                    </p:anim>
                                    <p:anim calcmode="lin" valueType="num">
                                      <p:cBhvr>
                                        <p:cTn id="173" dur="1000"/>
                                        <p:tgtEl>
                                          <p:spTgt spid="29"/>
                                        </p:tgtEl>
                                        <p:attrNameLst>
                                          <p:attrName>ppt_y</p:attrName>
                                        </p:attrNameLst>
                                      </p:cBhvr>
                                      <p:tavLst>
                                        <p:tav tm="0">
                                          <p:val>
                                            <p:strVal val="ppt_y"/>
                                          </p:val>
                                        </p:tav>
                                        <p:tav tm="100000">
                                          <p:val>
                                            <p:strVal val="ppt_y-.1"/>
                                          </p:val>
                                        </p:tav>
                                      </p:tavLst>
                                    </p:anim>
                                    <p:set>
                                      <p:cBhvr>
                                        <p:cTn id="174" dur="1" fill="hold">
                                          <p:stCondLst>
                                            <p:cond delay="999"/>
                                          </p:stCondLst>
                                        </p:cTn>
                                        <p:tgtEl>
                                          <p:spTgt spid="29"/>
                                        </p:tgtEl>
                                        <p:attrNameLst>
                                          <p:attrName>style.visibility</p:attrName>
                                        </p:attrNameLst>
                                      </p:cBhvr>
                                      <p:to>
                                        <p:strVal val="hidden"/>
                                      </p:to>
                                    </p:set>
                                  </p:childTnLst>
                                </p:cTn>
                              </p:par>
                              <p:par>
                                <p:cTn id="175" presetID="47" presetClass="exit" presetSubtype="0" fill="hold" nodeType="withEffect">
                                  <p:stCondLst>
                                    <p:cond delay="0"/>
                                  </p:stCondLst>
                                  <p:childTnLst>
                                    <p:animEffect transition="out" filter="fade">
                                      <p:cBhvr>
                                        <p:cTn id="176" dur="1000"/>
                                        <p:tgtEl>
                                          <p:spTgt spid="28"/>
                                        </p:tgtEl>
                                      </p:cBhvr>
                                    </p:animEffect>
                                    <p:anim calcmode="lin" valueType="num">
                                      <p:cBhvr>
                                        <p:cTn id="177" dur="1000"/>
                                        <p:tgtEl>
                                          <p:spTgt spid="28"/>
                                        </p:tgtEl>
                                        <p:attrNameLst>
                                          <p:attrName>ppt_x</p:attrName>
                                        </p:attrNameLst>
                                      </p:cBhvr>
                                      <p:tavLst>
                                        <p:tav tm="0">
                                          <p:val>
                                            <p:strVal val="ppt_x"/>
                                          </p:val>
                                        </p:tav>
                                        <p:tav tm="100000">
                                          <p:val>
                                            <p:strVal val="ppt_x"/>
                                          </p:val>
                                        </p:tav>
                                      </p:tavLst>
                                    </p:anim>
                                    <p:anim calcmode="lin" valueType="num">
                                      <p:cBhvr>
                                        <p:cTn id="178" dur="1000"/>
                                        <p:tgtEl>
                                          <p:spTgt spid="28"/>
                                        </p:tgtEl>
                                        <p:attrNameLst>
                                          <p:attrName>ppt_y</p:attrName>
                                        </p:attrNameLst>
                                      </p:cBhvr>
                                      <p:tavLst>
                                        <p:tav tm="0">
                                          <p:val>
                                            <p:strVal val="ppt_y"/>
                                          </p:val>
                                        </p:tav>
                                        <p:tav tm="100000">
                                          <p:val>
                                            <p:strVal val="ppt_y-.1"/>
                                          </p:val>
                                        </p:tav>
                                      </p:tavLst>
                                    </p:anim>
                                    <p:set>
                                      <p:cBhvr>
                                        <p:cTn id="179" dur="1" fill="hold">
                                          <p:stCondLst>
                                            <p:cond delay="999"/>
                                          </p:stCondLst>
                                        </p:cTn>
                                        <p:tgtEl>
                                          <p:spTgt spid="28"/>
                                        </p:tgtEl>
                                        <p:attrNameLst>
                                          <p:attrName>style.visibility</p:attrName>
                                        </p:attrNameLst>
                                      </p:cBhvr>
                                      <p:to>
                                        <p:strVal val="hidden"/>
                                      </p:to>
                                    </p:set>
                                  </p:childTnLst>
                                </p:cTn>
                              </p:par>
                              <p:par>
                                <p:cTn id="180" presetID="47" presetClass="exit" presetSubtype="0" fill="hold" nodeType="withEffect">
                                  <p:stCondLst>
                                    <p:cond delay="0"/>
                                  </p:stCondLst>
                                  <p:childTnLst>
                                    <p:animEffect transition="out" filter="fade">
                                      <p:cBhvr>
                                        <p:cTn id="181" dur="1000"/>
                                        <p:tgtEl>
                                          <p:spTgt spid="27"/>
                                        </p:tgtEl>
                                      </p:cBhvr>
                                    </p:animEffect>
                                    <p:anim calcmode="lin" valueType="num">
                                      <p:cBhvr>
                                        <p:cTn id="182" dur="1000"/>
                                        <p:tgtEl>
                                          <p:spTgt spid="27"/>
                                        </p:tgtEl>
                                        <p:attrNameLst>
                                          <p:attrName>ppt_x</p:attrName>
                                        </p:attrNameLst>
                                      </p:cBhvr>
                                      <p:tavLst>
                                        <p:tav tm="0">
                                          <p:val>
                                            <p:strVal val="ppt_x"/>
                                          </p:val>
                                        </p:tav>
                                        <p:tav tm="100000">
                                          <p:val>
                                            <p:strVal val="ppt_x"/>
                                          </p:val>
                                        </p:tav>
                                      </p:tavLst>
                                    </p:anim>
                                    <p:anim calcmode="lin" valueType="num">
                                      <p:cBhvr>
                                        <p:cTn id="183" dur="1000"/>
                                        <p:tgtEl>
                                          <p:spTgt spid="27"/>
                                        </p:tgtEl>
                                        <p:attrNameLst>
                                          <p:attrName>ppt_y</p:attrName>
                                        </p:attrNameLst>
                                      </p:cBhvr>
                                      <p:tavLst>
                                        <p:tav tm="0">
                                          <p:val>
                                            <p:strVal val="ppt_y"/>
                                          </p:val>
                                        </p:tav>
                                        <p:tav tm="100000">
                                          <p:val>
                                            <p:strVal val="ppt_y-.1"/>
                                          </p:val>
                                        </p:tav>
                                      </p:tavLst>
                                    </p:anim>
                                    <p:set>
                                      <p:cBhvr>
                                        <p:cTn id="184" dur="1" fill="hold">
                                          <p:stCondLst>
                                            <p:cond delay="999"/>
                                          </p:stCondLst>
                                        </p:cTn>
                                        <p:tgtEl>
                                          <p:spTgt spid="27"/>
                                        </p:tgtEl>
                                        <p:attrNameLst>
                                          <p:attrName>style.visibility</p:attrName>
                                        </p:attrNameLst>
                                      </p:cBhvr>
                                      <p:to>
                                        <p:strVal val="hidden"/>
                                      </p:to>
                                    </p:set>
                                  </p:childTnLst>
                                </p:cTn>
                              </p:par>
                              <p:par>
                                <p:cTn id="185" presetID="47" presetClass="exit" presetSubtype="0" fill="hold" nodeType="withEffect">
                                  <p:stCondLst>
                                    <p:cond delay="0"/>
                                  </p:stCondLst>
                                  <p:childTnLst>
                                    <p:animEffect transition="out" filter="fade">
                                      <p:cBhvr>
                                        <p:cTn id="186" dur="1000"/>
                                        <p:tgtEl>
                                          <p:spTgt spid="26"/>
                                        </p:tgtEl>
                                      </p:cBhvr>
                                    </p:animEffect>
                                    <p:anim calcmode="lin" valueType="num">
                                      <p:cBhvr>
                                        <p:cTn id="187" dur="1000"/>
                                        <p:tgtEl>
                                          <p:spTgt spid="26"/>
                                        </p:tgtEl>
                                        <p:attrNameLst>
                                          <p:attrName>ppt_x</p:attrName>
                                        </p:attrNameLst>
                                      </p:cBhvr>
                                      <p:tavLst>
                                        <p:tav tm="0">
                                          <p:val>
                                            <p:strVal val="ppt_x"/>
                                          </p:val>
                                        </p:tav>
                                        <p:tav tm="100000">
                                          <p:val>
                                            <p:strVal val="ppt_x"/>
                                          </p:val>
                                        </p:tav>
                                      </p:tavLst>
                                    </p:anim>
                                    <p:anim calcmode="lin" valueType="num">
                                      <p:cBhvr>
                                        <p:cTn id="188" dur="1000"/>
                                        <p:tgtEl>
                                          <p:spTgt spid="26"/>
                                        </p:tgtEl>
                                        <p:attrNameLst>
                                          <p:attrName>ppt_y</p:attrName>
                                        </p:attrNameLst>
                                      </p:cBhvr>
                                      <p:tavLst>
                                        <p:tav tm="0">
                                          <p:val>
                                            <p:strVal val="ppt_y"/>
                                          </p:val>
                                        </p:tav>
                                        <p:tav tm="100000">
                                          <p:val>
                                            <p:strVal val="ppt_y-.1"/>
                                          </p:val>
                                        </p:tav>
                                      </p:tavLst>
                                    </p:anim>
                                    <p:set>
                                      <p:cBhvr>
                                        <p:cTn id="189" dur="1" fill="hold">
                                          <p:stCondLst>
                                            <p:cond delay="999"/>
                                          </p:stCondLst>
                                        </p:cTn>
                                        <p:tgtEl>
                                          <p:spTgt spid="26"/>
                                        </p:tgtEl>
                                        <p:attrNameLst>
                                          <p:attrName>style.visibility</p:attrName>
                                        </p:attrNameLst>
                                      </p:cBhvr>
                                      <p:to>
                                        <p:strVal val="hidden"/>
                                      </p:to>
                                    </p:set>
                                  </p:childTnLst>
                                </p:cTn>
                              </p:par>
                              <p:par>
                                <p:cTn id="190" presetID="47" presetClass="exit" presetSubtype="0" fill="hold" nodeType="withEffect">
                                  <p:stCondLst>
                                    <p:cond delay="0"/>
                                  </p:stCondLst>
                                  <p:childTnLst>
                                    <p:animEffect transition="out" filter="fade">
                                      <p:cBhvr>
                                        <p:cTn id="191" dur="1000"/>
                                        <p:tgtEl>
                                          <p:spTgt spid="25"/>
                                        </p:tgtEl>
                                      </p:cBhvr>
                                    </p:animEffect>
                                    <p:anim calcmode="lin" valueType="num">
                                      <p:cBhvr>
                                        <p:cTn id="192" dur="1000"/>
                                        <p:tgtEl>
                                          <p:spTgt spid="25"/>
                                        </p:tgtEl>
                                        <p:attrNameLst>
                                          <p:attrName>ppt_x</p:attrName>
                                        </p:attrNameLst>
                                      </p:cBhvr>
                                      <p:tavLst>
                                        <p:tav tm="0">
                                          <p:val>
                                            <p:strVal val="ppt_x"/>
                                          </p:val>
                                        </p:tav>
                                        <p:tav tm="100000">
                                          <p:val>
                                            <p:strVal val="ppt_x"/>
                                          </p:val>
                                        </p:tav>
                                      </p:tavLst>
                                    </p:anim>
                                    <p:anim calcmode="lin" valueType="num">
                                      <p:cBhvr>
                                        <p:cTn id="193" dur="1000"/>
                                        <p:tgtEl>
                                          <p:spTgt spid="25"/>
                                        </p:tgtEl>
                                        <p:attrNameLst>
                                          <p:attrName>ppt_y</p:attrName>
                                        </p:attrNameLst>
                                      </p:cBhvr>
                                      <p:tavLst>
                                        <p:tav tm="0">
                                          <p:val>
                                            <p:strVal val="ppt_y"/>
                                          </p:val>
                                        </p:tav>
                                        <p:tav tm="100000">
                                          <p:val>
                                            <p:strVal val="ppt_y-.1"/>
                                          </p:val>
                                        </p:tav>
                                      </p:tavLst>
                                    </p:anim>
                                    <p:set>
                                      <p:cBhvr>
                                        <p:cTn id="194" dur="1" fill="hold">
                                          <p:stCondLst>
                                            <p:cond delay="9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7" grpId="0" animBg="1"/>
      <p:bldP spid="10" grpId="0" animBg="1"/>
      <p:bldP spid="15" grpId="0" animBg="1"/>
      <p:bldP spid="15" grpId="1" animBg="1"/>
      <p:bldP spid="17" grpId="0" animBg="1"/>
      <p:bldP spid="17" grpId="1" animBg="1"/>
      <p:bldP spid="20" grpId="0" animBg="1"/>
      <p:bldP spid="20" grpId="1" animBg="1"/>
      <p:bldP spid="24"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hu-HU" i="1" dirty="0" smtClean="0"/>
              <a:t>I.2.3. Egy adott csúcsból kiinduló minimális irányított utak értéke</a:t>
            </a:r>
            <a:endParaRPr lang="en-US" i="1" dirty="0"/>
          </a:p>
        </p:txBody>
      </p:sp>
      <p:sp>
        <p:nvSpPr>
          <p:cNvPr id="4" name="Action Button: Back or Previous 3">
            <a:hlinkClick r:id="rId2" action="ppaction://hlinksldjump" highlightClick="1"/>
          </p:cNvPr>
          <p:cNvSpPr/>
          <p:nvPr/>
        </p:nvSpPr>
        <p:spPr>
          <a:xfrm>
            <a:off x="381000" y="8382000"/>
            <a:ext cx="9144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9"/>
          <p:cNvSpPr>
            <a:spLocks noGrp="1"/>
          </p:cNvSpPr>
          <p:nvPr>
            <p:ph idx="1"/>
          </p:nvPr>
        </p:nvSpPr>
        <p:spPr/>
        <p:txBody>
          <a:bodyPr/>
          <a:lstStyle/>
          <a:p>
            <a:r>
              <a:rPr lang="hu-HU" sz="2400" dirty="0" smtClean="0"/>
              <a:t>I.2.3.1. Moore-Dijkstra algoritmusa</a:t>
            </a:r>
            <a:endParaRPr lang="en-US" sz="2400" dirty="0" smtClean="0"/>
          </a:p>
          <a:p>
            <a:r>
              <a:rPr lang="hu-HU" sz="2400" dirty="0" smtClean="0"/>
              <a:t>I.2.3.2. Bellman-Kalaba algoritmusa</a:t>
            </a:r>
            <a:endParaRPr lang="en-US" sz="2400" dirty="0" smtClean="0"/>
          </a:p>
          <a:p>
            <a:r>
              <a:rPr lang="hu-HU" sz="2400" dirty="0" smtClean="0"/>
              <a:t>I.2.3.3. Ford algoritmusa</a:t>
            </a:r>
            <a:endParaRPr lang="en-US" sz="2400" dirty="0" smtClean="0"/>
          </a:p>
          <a:p>
            <a:endParaRPr lang="en-US" dirty="0"/>
          </a:p>
        </p:txBody>
      </p:sp>
      <p:sp>
        <p:nvSpPr>
          <p:cNvPr id="6" name="TextBox 5"/>
          <p:cNvSpPr txBox="1"/>
          <p:nvPr/>
        </p:nvSpPr>
        <p:spPr>
          <a:xfrm>
            <a:off x="152400" y="3810000"/>
            <a:ext cx="6553200" cy="923330"/>
          </a:xfrm>
          <a:prstGeom prst="rect">
            <a:avLst/>
          </a:prstGeom>
          <a:noFill/>
          <a:ln w="38100">
            <a:solidFill>
              <a:srgbClr val="F6B000"/>
            </a:solidFill>
            <a:prstDash val="sysDash"/>
          </a:ln>
        </p:spPr>
        <p:txBody>
          <a:bodyPr wrap="square" rtlCol="0">
            <a:spAutoFit/>
          </a:bodyPr>
          <a:lstStyle/>
          <a:p>
            <a:r>
              <a:rPr lang="en-US" dirty="0" smtClean="0"/>
              <a:t>Fe</a:t>
            </a:r>
            <a:r>
              <a:rPr lang="hu-HU" dirty="0" smtClean="0"/>
              <a:t>ltevődik bennünk a kérdés, hogy hogyan járjuk be a gráfot, amikor a minimális úthoz tartozó irányított éleket (éleket), csúcsokat (csomókat) keressük.</a:t>
            </a:r>
            <a:endParaRPr lang="en-US" dirty="0"/>
          </a:p>
        </p:txBody>
      </p:sp>
      <p:sp>
        <p:nvSpPr>
          <p:cNvPr id="7" name="TextBox 6"/>
          <p:cNvSpPr txBox="1"/>
          <p:nvPr/>
        </p:nvSpPr>
        <p:spPr>
          <a:xfrm>
            <a:off x="457200" y="5210175"/>
            <a:ext cx="3505200" cy="646331"/>
          </a:xfrm>
          <a:prstGeom prst="rect">
            <a:avLst/>
          </a:prstGeom>
          <a:solidFill>
            <a:srgbClr val="F6B000"/>
          </a:solidFill>
        </p:spPr>
        <p:txBody>
          <a:bodyPr wrap="square" rtlCol="0">
            <a:spAutoFit/>
          </a:bodyPr>
          <a:lstStyle/>
          <a:p>
            <a:pPr algn="ctr"/>
            <a:r>
              <a:rPr lang="hu-HU" dirty="0" smtClean="0"/>
              <a:t>Mélységi bejárás - Dept First search (DFS)</a:t>
            </a:r>
            <a:endParaRPr lang="en-US" dirty="0"/>
          </a:p>
        </p:txBody>
      </p:sp>
      <p:sp>
        <p:nvSpPr>
          <p:cNvPr id="8" name="TextBox 7"/>
          <p:cNvSpPr txBox="1"/>
          <p:nvPr/>
        </p:nvSpPr>
        <p:spPr>
          <a:xfrm>
            <a:off x="3200400" y="6200775"/>
            <a:ext cx="3505200" cy="646331"/>
          </a:xfrm>
          <a:prstGeom prst="rect">
            <a:avLst/>
          </a:prstGeom>
          <a:solidFill>
            <a:srgbClr val="F6B000"/>
          </a:solidFill>
        </p:spPr>
        <p:txBody>
          <a:bodyPr wrap="square" rtlCol="0">
            <a:spAutoFit/>
          </a:bodyPr>
          <a:lstStyle/>
          <a:p>
            <a:pPr algn="ctr"/>
            <a:r>
              <a:rPr lang="hu-HU" dirty="0" smtClean="0"/>
              <a:t>Szélességi bejárás – Breadth First search (BFS)</a:t>
            </a:r>
            <a:endParaRPr lang="en-US" dirty="0"/>
          </a:p>
        </p:txBody>
      </p:sp>
      <p:pic>
        <p:nvPicPr>
          <p:cNvPr id="62485" name="Imagine 84" descr="1_1"/>
          <p:cNvPicPr>
            <a:picLocks noChangeAspect="1" noChangeArrowheads="1"/>
          </p:cNvPicPr>
          <p:nvPr/>
        </p:nvPicPr>
        <p:blipFill>
          <a:blip r:embed="rId3" cstate="print"/>
          <a:srcRect/>
          <a:stretch>
            <a:fillRect/>
          </a:stretch>
        </p:blipFill>
        <p:spPr bwMode="auto">
          <a:xfrm>
            <a:off x="733425" y="6153150"/>
            <a:ext cx="2695575" cy="1343025"/>
          </a:xfrm>
          <a:prstGeom prst="rect">
            <a:avLst/>
          </a:prstGeom>
          <a:noFill/>
        </p:spPr>
      </p:pic>
      <p:pic>
        <p:nvPicPr>
          <p:cNvPr id="62484" name="Imagine 85" descr="1_2"/>
          <p:cNvPicPr>
            <a:picLocks noChangeAspect="1" noChangeArrowheads="1"/>
          </p:cNvPicPr>
          <p:nvPr/>
        </p:nvPicPr>
        <p:blipFill>
          <a:blip r:embed="rId4" cstate="print"/>
          <a:srcRect/>
          <a:stretch>
            <a:fillRect/>
          </a:stretch>
        </p:blipFill>
        <p:spPr bwMode="auto">
          <a:xfrm>
            <a:off x="733425" y="6153150"/>
            <a:ext cx="2695575" cy="1343025"/>
          </a:xfrm>
          <a:prstGeom prst="rect">
            <a:avLst/>
          </a:prstGeom>
          <a:noFill/>
        </p:spPr>
      </p:pic>
      <p:pic>
        <p:nvPicPr>
          <p:cNvPr id="62483" name="Imagine 86" descr="1_3"/>
          <p:cNvPicPr>
            <a:picLocks noChangeAspect="1" noChangeArrowheads="1"/>
          </p:cNvPicPr>
          <p:nvPr/>
        </p:nvPicPr>
        <p:blipFill>
          <a:blip r:embed="rId5" cstate="print"/>
          <a:srcRect/>
          <a:stretch>
            <a:fillRect/>
          </a:stretch>
        </p:blipFill>
        <p:spPr bwMode="auto">
          <a:xfrm>
            <a:off x="733425" y="6153150"/>
            <a:ext cx="2695575" cy="1343025"/>
          </a:xfrm>
          <a:prstGeom prst="rect">
            <a:avLst/>
          </a:prstGeom>
          <a:noFill/>
        </p:spPr>
      </p:pic>
      <p:pic>
        <p:nvPicPr>
          <p:cNvPr id="62482" name="Imagine 87" descr="1_4"/>
          <p:cNvPicPr>
            <a:picLocks noChangeAspect="1" noChangeArrowheads="1"/>
          </p:cNvPicPr>
          <p:nvPr/>
        </p:nvPicPr>
        <p:blipFill>
          <a:blip r:embed="rId6" cstate="print"/>
          <a:srcRect/>
          <a:stretch>
            <a:fillRect/>
          </a:stretch>
        </p:blipFill>
        <p:spPr bwMode="auto">
          <a:xfrm>
            <a:off x="733425" y="6153150"/>
            <a:ext cx="2695575" cy="1343025"/>
          </a:xfrm>
          <a:prstGeom prst="rect">
            <a:avLst/>
          </a:prstGeom>
          <a:noFill/>
        </p:spPr>
      </p:pic>
      <p:pic>
        <p:nvPicPr>
          <p:cNvPr id="62481" name="Imagine 88" descr="1_5"/>
          <p:cNvPicPr>
            <a:picLocks noChangeAspect="1" noChangeArrowheads="1"/>
          </p:cNvPicPr>
          <p:nvPr/>
        </p:nvPicPr>
        <p:blipFill>
          <a:blip r:embed="rId7" cstate="print"/>
          <a:srcRect/>
          <a:stretch>
            <a:fillRect/>
          </a:stretch>
        </p:blipFill>
        <p:spPr bwMode="auto">
          <a:xfrm>
            <a:off x="733425" y="6153150"/>
            <a:ext cx="2695575" cy="1343025"/>
          </a:xfrm>
          <a:prstGeom prst="rect">
            <a:avLst/>
          </a:prstGeom>
          <a:noFill/>
        </p:spPr>
      </p:pic>
      <p:pic>
        <p:nvPicPr>
          <p:cNvPr id="62480" name="Imagine 89" descr="1_6"/>
          <p:cNvPicPr>
            <a:picLocks noChangeAspect="1" noChangeArrowheads="1"/>
          </p:cNvPicPr>
          <p:nvPr/>
        </p:nvPicPr>
        <p:blipFill>
          <a:blip r:embed="rId8" cstate="print"/>
          <a:srcRect/>
          <a:stretch>
            <a:fillRect/>
          </a:stretch>
        </p:blipFill>
        <p:spPr bwMode="auto">
          <a:xfrm>
            <a:off x="733425" y="6153150"/>
            <a:ext cx="2695575" cy="1343025"/>
          </a:xfrm>
          <a:prstGeom prst="rect">
            <a:avLst/>
          </a:prstGeom>
          <a:noFill/>
        </p:spPr>
      </p:pic>
      <p:pic>
        <p:nvPicPr>
          <p:cNvPr id="62479" name="Imagine 90" descr="1_7"/>
          <p:cNvPicPr>
            <a:picLocks noChangeAspect="1" noChangeArrowheads="1"/>
          </p:cNvPicPr>
          <p:nvPr/>
        </p:nvPicPr>
        <p:blipFill>
          <a:blip r:embed="rId9" cstate="print"/>
          <a:srcRect/>
          <a:stretch>
            <a:fillRect/>
          </a:stretch>
        </p:blipFill>
        <p:spPr bwMode="auto">
          <a:xfrm>
            <a:off x="733425" y="6153150"/>
            <a:ext cx="2695575" cy="1343025"/>
          </a:xfrm>
          <a:prstGeom prst="rect">
            <a:avLst/>
          </a:prstGeom>
          <a:noFill/>
        </p:spPr>
      </p:pic>
      <p:pic>
        <p:nvPicPr>
          <p:cNvPr id="62478" name="Imagine 91" descr="1_8"/>
          <p:cNvPicPr>
            <a:picLocks noChangeAspect="1" noChangeArrowheads="1"/>
          </p:cNvPicPr>
          <p:nvPr/>
        </p:nvPicPr>
        <p:blipFill>
          <a:blip r:embed="rId10" cstate="print"/>
          <a:srcRect/>
          <a:stretch>
            <a:fillRect/>
          </a:stretch>
        </p:blipFill>
        <p:spPr bwMode="auto">
          <a:xfrm>
            <a:off x="733425" y="6153150"/>
            <a:ext cx="2695575" cy="1343025"/>
          </a:xfrm>
          <a:prstGeom prst="rect">
            <a:avLst/>
          </a:prstGeom>
          <a:noFill/>
        </p:spPr>
      </p:pic>
      <p:pic>
        <p:nvPicPr>
          <p:cNvPr id="62477" name="Imagine 92" descr="1_9"/>
          <p:cNvPicPr>
            <a:picLocks noChangeAspect="1" noChangeArrowheads="1"/>
          </p:cNvPicPr>
          <p:nvPr/>
        </p:nvPicPr>
        <p:blipFill>
          <a:blip r:embed="rId11" cstate="print"/>
          <a:srcRect/>
          <a:stretch>
            <a:fillRect/>
          </a:stretch>
        </p:blipFill>
        <p:spPr bwMode="auto">
          <a:xfrm>
            <a:off x="733425" y="6153150"/>
            <a:ext cx="2695575" cy="1343025"/>
          </a:xfrm>
          <a:prstGeom prst="rect">
            <a:avLst/>
          </a:prstGeom>
          <a:noFill/>
        </p:spPr>
      </p:pic>
      <p:pic>
        <p:nvPicPr>
          <p:cNvPr id="62476" name="Imagine 93" descr="1_10"/>
          <p:cNvPicPr>
            <a:picLocks noChangeAspect="1" noChangeArrowheads="1"/>
          </p:cNvPicPr>
          <p:nvPr/>
        </p:nvPicPr>
        <p:blipFill>
          <a:blip r:embed="rId12" cstate="print"/>
          <a:srcRect/>
          <a:stretch>
            <a:fillRect/>
          </a:stretch>
        </p:blipFill>
        <p:spPr bwMode="auto">
          <a:xfrm>
            <a:off x="733425" y="6153150"/>
            <a:ext cx="2695575" cy="1343025"/>
          </a:xfrm>
          <a:prstGeom prst="rect">
            <a:avLst/>
          </a:prstGeom>
          <a:noFill/>
        </p:spPr>
      </p:pic>
      <p:pic>
        <p:nvPicPr>
          <p:cNvPr id="62475" name="Imagine 94" descr="1_11"/>
          <p:cNvPicPr>
            <a:picLocks noChangeAspect="1" noChangeArrowheads="1"/>
          </p:cNvPicPr>
          <p:nvPr/>
        </p:nvPicPr>
        <p:blipFill>
          <a:blip r:embed="rId13" cstate="print"/>
          <a:srcRect/>
          <a:stretch>
            <a:fillRect/>
          </a:stretch>
        </p:blipFill>
        <p:spPr bwMode="auto">
          <a:xfrm>
            <a:off x="733425" y="6153150"/>
            <a:ext cx="2695575" cy="1343025"/>
          </a:xfrm>
          <a:prstGeom prst="rect">
            <a:avLst/>
          </a:prstGeom>
          <a:noFill/>
        </p:spPr>
      </p:pic>
      <p:pic>
        <p:nvPicPr>
          <p:cNvPr id="62474" name="Imagine 95" descr="1_12"/>
          <p:cNvPicPr>
            <a:picLocks noChangeAspect="1" noChangeArrowheads="1"/>
          </p:cNvPicPr>
          <p:nvPr/>
        </p:nvPicPr>
        <p:blipFill>
          <a:blip r:embed="rId14" cstate="print"/>
          <a:srcRect/>
          <a:stretch>
            <a:fillRect/>
          </a:stretch>
        </p:blipFill>
        <p:spPr bwMode="auto">
          <a:xfrm>
            <a:off x="733425" y="6153150"/>
            <a:ext cx="2695575" cy="1343025"/>
          </a:xfrm>
          <a:prstGeom prst="rect">
            <a:avLst/>
          </a:prstGeom>
          <a:noFill/>
        </p:spPr>
      </p:pic>
      <p:pic>
        <p:nvPicPr>
          <p:cNvPr id="62473" name="Imagine 96" descr="1_13"/>
          <p:cNvPicPr>
            <a:picLocks noChangeAspect="1" noChangeArrowheads="1"/>
          </p:cNvPicPr>
          <p:nvPr/>
        </p:nvPicPr>
        <p:blipFill>
          <a:blip r:embed="rId15" cstate="print"/>
          <a:srcRect/>
          <a:stretch>
            <a:fillRect/>
          </a:stretch>
        </p:blipFill>
        <p:spPr bwMode="auto">
          <a:xfrm>
            <a:off x="733425" y="6153150"/>
            <a:ext cx="2695575" cy="1343025"/>
          </a:xfrm>
          <a:prstGeom prst="rect">
            <a:avLst/>
          </a:prstGeom>
          <a:noFill/>
        </p:spPr>
      </p:pic>
      <p:pic>
        <p:nvPicPr>
          <p:cNvPr id="62472" name="Imagine 97" descr="1_14"/>
          <p:cNvPicPr>
            <a:picLocks noChangeAspect="1" noChangeArrowheads="1"/>
          </p:cNvPicPr>
          <p:nvPr/>
        </p:nvPicPr>
        <p:blipFill>
          <a:blip r:embed="rId16" cstate="print"/>
          <a:srcRect/>
          <a:stretch>
            <a:fillRect/>
          </a:stretch>
        </p:blipFill>
        <p:spPr bwMode="auto">
          <a:xfrm>
            <a:off x="733425" y="6153150"/>
            <a:ext cx="2695575" cy="1343025"/>
          </a:xfrm>
          <a:prstGeom prst="rect">
            <a:avLst/>
          </a:prstGeom>
          <a:noFill/>
        </p:spPr>
      </p:pic>
      <p:pic>
        <p:nvPicPr>
          <p:cNvPr id="62471" name="Imagine 98" descr="1_15"/>
          <p:cNvPicPr>
            <a:picLocks noChangeAspect="1" noChangeArrowheads="1"/>
          </p:cNvPicPr>
          <p:nvPr/>
        </p:nvPicPr>
        <p:blipFill>
          <a:blip r:embed="rId17" cstate="print"/>
          <a:srcRect/>
          <a:stretch>
            <a:fillRect/>
          </a:stretch>
        </p:blipFill>
        <p:spPr bwMode="auto">
          <a:xfrm>
            <a:off x="733425" y="6153150"/>
            <a:ext cx="2695575" cy="1343025"/>
          </a:xfrm>
          <a:prstGeom prst="rect">
            <a:avLst/>
          </a:prstGeom>
          <a:noFill/>
        </p:spPr>
      </p:pic>
      <p:pic>
        <p:nvPicPr>
          <p:cNvPr id="62470" name="Imagine 99" descr="1_16"/>
          <p:cNvPicPr>
            <a:picLocks noChangeAspect="1" noChangeArrowheads="1"/>
          </p:cNvPicPr>
          <p:nvPr/>
        </p:nvPicPr>
        <p:blipFill>
          <a:blip r:embed="rId18" cstate="print"/>
          <a:srcRect/>
          <a:stretch>
            <a:fillRect/>
          </a:stretch>
        </p:blipFill>
        <p:spPr bwMode="auto">
          <a:xfrm>
            <a:off x="733425" y="6153150"/>
            <a:ext cx="2695575" cy="1343025"/>
          </a:xfrm>
          <a:prstGeom prst="rect">
            <a:avLst/>
          </a:prstGeom>
          <a:noFill/>
        </p:spPr>
      </p:pic>
      <p:pic>
        <p:nvPicPr>
          <p:cNvPr id="62469" name="Imagine 100" descr="1_17"/>
          <p:cNvPicPr>
            <a:picLocks noChangeAspect="1" noChangeArrowheads="1"/>
          </p:cNvPicPr>
          <p:nvPr/>
        </p:nvPicPr>
        <p:blipFill>
          <a:blip r:embed="rId19" cstate="print"/>
          <a:srcRect/>
          <a:stretch>
            <a:fillRect/>
          </a:stretch>
        </p:blipFill>
        <p:spPr bwMode="auto">
          <a:xfrm>
            <a:off x="733425" y="6153150"/>
            <a:ext cx="2695575" cy="1343025"/>
          </a:xfrm>
          <a:prstGeom prst="rect">
            <a:avLst/>
          </a:prstGeom>
          <a:noFill/>
        </p:spPr>
      </p:pic>
      <p:pic>
        <p:nvPicPr>
          <p:cNvPr id="62468" name="Imagine 101" descr="1_18"/>
          <p:cNvPicPr>
            <a:picLocks noChangeAspect="1" noChangeArrowheads="1"/>
          </p:cNvPicPr>
          <p:nvPr/>
        </p:nvPicPr>
        <p:blipFill>
          <a:blip r:embed="rId20" cstate="print"/>
          <a:srcRect/>
          <a:stretch>
            <a:fillRect/>
          </a:stretch>
        </p:blipFill>
        <p:spPr bwMode="auto">
          <a:xfrm>
            <a:off x="733425" y="6153150"/>
            <a:ext cx="2695575" cy="1343025"/>
          </a:xfrm>
          <a:prstGeom prst="rect">
            <a:avLst/>
          </a:prstGeom>
          <a:noFill/>
        </p:spPr>
      </p:pic>
      <p:pic>
        <p:nvPicPr>
          <p:cNvPr id="62467" name="Imagine 102" descr="1_19"/>
          <p:cNvPicPr>
            <a:picLocks noChangeAspect="1" noChangeArrowheads="1"/>
          </p:cNvPicPr>
          <p:nvPr/>
        </p:nvPicPr>
        <p:blipFill>
          <a:blip r:embed="rId21" cstate="print"/>
          <a:srcRect/>
          <a:stretch>
            <a:fillRect/>
          </a:stretch>
        </p:blipFill>
        <p:spPr bwMode="auto">
          <a:xfrm>
            <a:off x="733425" y="6153150"/>
            <a:ext cx="2695575" cy="1343025"/>
          </a:xfrm>
          <a:prstGeom prst="rect">
            <a:avLst/>
          </a:prstGeom>
          <a:noFill/>
        </p:spPr>
      </p:pic>
      <p:pic>
        <p:nvPicPr>
          <p:cNvPr id="62466" name="Imagine 103" descr="1_20"/>
          <p:cNvPicPr>
            <a:picLocks noChangeAspect="1" noChangeArrowheads="1"/>
          </p:cNvPicPr>
          <p:nvPr/>
        </p:nvPicPr>
        <p:blipFill>
          <a:blip r:embed="rId22" cstate="print"/>
          <a:srcRect/>
          <a:stretch>
            <a:fillRect/>
          </a:stretch>
        </p:blipFill>
        <p:spPr bwMode="auto">
          <a:xfrm>
            <a:off x="733425" y="6153150"/>
            <a:ext cx="2695575" cy="1343025"/>
          </a:xfrm>
          <a:prstGeom prst="rect">
            <a:avLst/>
          </a:prstGeom>
          <a:noFill/>
        </p:spPr>
      </p:pic>
      <p:pic>
        <p:nvPicPr>
          <p:cNvPr id="62465" name="Imagine 104" descr="1_21"/>
          <p:cNvPicPr>
            <a:picLocks noChangeAspect="1" noChangeArrowheads="1"/>
          </p:cNvPicPr>
          <p:nvPr/>
        </p:nvPicPr>
        <p:blipFill>
          <a:blip r:embed="rId23" cstate="print"/>
          <a:srcRect/>
          <a:stretch>
            <a:fillRect/>
          </a:stretch>
        </p:blipFill>
        <p:spPr bwMode="auto">
          <a:xfrm>
            <a:off x="733425" y="6153150"/>
            <a:ext cx="2695575" cy="1343025"/>
          </a:xfrm>
          <a:prstGeom prst="rect">
            <a:avLst/>
          </a:prstGeom>
          <a:noFill/>
        </p:spPr>
      </p:pic>
      <p:sp>
        <p:nvSpPr>
          <p:cNvPr id="62486" name="Rectangle 22"/>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2487" name="Rectangle 23"/>
          <p:cNvSpPr>
            <a:spLocks noChangeArrowheads="1"/>
          </p:cNvSpPr>
          <p:nvPr/>
        </p:nvSpPr>
        <p:spPr bwMode="auto">
          <a:xfrm>
            <a:off x="0" y="314325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488" name="Rectangle 24"/>
          <p:cNvSpPr>
            <a:spLocks noChangeArrowheads="1"/>
          </p:cNvSpPr>
          <p:nvPr/>
        </p:nvSpPr>
        <p:spPr bwMode="auto">
          <a:xfrm>
            <a:off x="0" y="6467475"/>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490" name="Rectangle 26"/>
          <p:cNvSpPr>
            <a:spLocks noChangeArrowheads="1"/>
          </p:cNvSpPr>
          <p:nvPr/>
        </p:nvSpPr>
        <p:spPr bwMode="auto">
          <a:xfrm>
            <a:off x="0" y="112014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491" name="Rectangle 27"/>
          <p:cNvSpPr>
            <a:spLocks noChangeArrowheads="1"/>
          </p:cNvSpPr>
          <p:nvPr/>
        </p:nvSpPr>
        <p:spPr bwMode="auto">
          <a:xfrm>
            <a:off x="0" y="1388745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492" name="Rectangle 28"/>
          <p:cNvSpPr>
            <a:spLocks noChangeArrowheads="1"/>
          </p:cNvSpPr>
          <p:nvPr/>
        </p:nvSpPr>
        <p:spPr bwMode="auto">
          <a:xfrm>
            <a:off x="0" y="165735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493" name="Rectangle 29"/>
          <p:cNvSpPr>
            <a:spLocks noChangeArrowheads="1"/>
          </p:cNvSpPr>
          <p:nvPr/>
        </p:nvSpPr>
        <p:spPr bwMode="auto">
          <a:xfrm>
            <a:off x="0" y="1925955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494" name="Rectangle 30"/>
          <p:cNvSpPr>
            <a:spLocks noChangeArrowheads="1"/>
          </p:cNvSpPr>
          <p:nvPr/>
        </p:nvSpPr>
        <p:spPr bwMode="auto">
          <a:xfrm>
            <a:off x="0" y="219456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495" name="Rectangle 31"/>
          <p:cNvSpPr>
            <a:spLocks noChangeArrowheads="1"/>
          </p:cNvSpPr>
          <p:nvPr/>
        </p:nvSpPr>
        <p:spPr bwMode="auto">
          <a:xfrm>
            <a:off x="0" y="2463165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496" name="Rectangle 32"/>
          <p:cNvSpPr>
            <a:spLocks noChangeArrowheads="1"/>
          </p:cNvSpPr>
          <p:nvPr/>
        </p:nvSpPr>
        <p:spPr bwMode="auto">
          <a:xfrm>
            <a:off x="0" y="273177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497" name="Rectangle 33"/>
          <p:cNvSpPr>
            <a:spLocks noChangeArrowheads="1"/>
          </p:cNvSpPr>
          <p:nvPr/>
        </p:nvSpPr>
        <p:spPr bwMode="auto">
          <a:xfrm>
            <a:off x="0" y="28660725"/>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62502" name="Imagine 105" descr="2_1"/>
          <p:cNvPicPr>
            <a:picLocks noChangeAspect="1" noChangeArrowheads="1"/>
          </p:cNvPicPr>
          <p:nvPr/>
        </p:nvPicPr>
        <p:blipFill>
          <a:blip r:embed="rId3" cstate="print"/>
          <a:srcRect/>
          <a:stretch>
            <a:fillRect/>
          </a:stretch>
        </p:blipFill>
        <p:spPr bwMode="auto">
          <a:xfrm>
            <a:off x="3505200" y="7115175"/>
            <a:ext cx="2695575" cy="1343025"/>
          </a:xfrm>
          <a:prstGeom prst="rect">
            <a:avLst/>
          </a:prstGeom>
          <a:noFill/>
        </p:spPr>
      </p:pic>
      <p:pic>
        <p:nvPicPr>
          <p:cNvPr id="62501" name="Imagine 106" descr="2_2"/>
          <p:cNvPicPr>
            <a:picLocks noChangeAspect="1" noChangeArrowheads="1"/>
          </p:cNvPicPr>
          <p:nvPr/>
        </p:nvPicPr>
        <p:blipFill>
          <a:blip r:embed="rId4" cstate="print"/>
          <a:srcRect/>
          <a:stretch>
            <a:fillRect/>
          </a:stretch>
        </p:blipFill>
        <p:spPr bwMode="auto">
          <a:xfrm>
            <a:off x="3505200" y="7115175"/>
            <a:ext cx="2695575" cy="1343025"/>
          </a:xfrm>
          <a:prstGeom prst="rect">
            <a:avLst/>
          </a:prstGeom>
          <a:noFill/>
        </p:spPr>
      </p:pic>
      <p:pic>
        <p:nvPicPr>
          <p:cNvPr id="62500" name="Imagine 107" descr="2_3"/>
          <p:cNvPicPr>
            <a:picLocks noChangeAspect="1" noChangeArrowheads="1"/>
          </p:cNvPicPr>
          <p:nvPr/>
        </p:nvPicPr>
        <p:blipFill>
          <a:blip r:embed="rId24" cstate="print"/>
          <a:srcRect/>
          <a:stretch>
            <a:fillRect/>
          </a:stretch>
        </p:blipFill>
        <p:spPr bwMode="auto">
          <a:xfrm>
            <a:off x="3505200" y="7115175"/>
            <a:ext cx="2695575" cy="1343025"/>
          </a:xfrm>
          <a:prstGeom prst="rect">
            <a:avLst/>
          </a:prstGeom>
          <a:noFill/>
        </p:spPr>
      </p:pic>
      <p:pic>
        <p:nvPicPr>
          <p:cNvPr id="62499" name="Imagine 108" descr="2_4"/>
          <p:cNvPicPr>
            <a:picLocks noChangeAspect="1" noChangeArrowheads="1"/>
          </p:cNvPicPr>
          <p:nvPr/>
        </p:nvPicPr>
        <p:blipFill>
          <a:blip r:embed="rId25" cstate="print"/>
          <a:srcRect/>
          <a:stretch>
            <a:fillRect/>
          </a:stretch>
        </p:blipFill>
        <p:spPr bwMode="auto">
          <a:xfrm>
            <a:off x="3505200" y="7115175"/>
            <a:ext cx="2695575" cy="1343025"/>
          </a:xfrm>
          <a:prstGeom prst="rect">
            <a:avLst/>
          </a:prstGeom>
          <a:noFill/>
        </p:spPr>
      </p:pic>
      <p:pic>
        <p:nvPicPr>
          <p:cNvPr id="62498" name="Imagine 109" descr="2_5"/>
          <p:cNvPicPr>
            <a:picLocks noChangeAspect="1" noChangeArrowheads="1"/>
          </p:cNvPicPr>
          <p:nvPr/>
        </p:nvPicPr>
        <p:blipFill>
          <a:blip r:embed="rId26" cstate="print"/>
          <a:srcRect/>
          <a:stretch>
            <a:fillRect/>
          </a:stretch>
        </p:blipFill>
        <p:spPr bwMode="auto">
          <a:xfrm>
            <a:off x="3505200" y="7115175"/>
            <a:ext cx="2695575" cy="1343025"/>
          </a:xfrm>
          <a:prstGeom prst="rect">
            <a:avLst/>
          </a:prstGeom>
          <a:noFill/>
        </p:spPr>
      </p:pic>
      <p:sp>
        <p:nvSpPr>
          <p:cNvPr id="62503" name="Rectangle 39"/>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2504" name="Rectangle 40"/>
          <p:cNvSpPr>
            <a:spLocks noChangeArrowheads="1"/>
          </p:cNvSpPr>
          <p:nvPr/>
        </p:nvSpPr>
        <p:spPr bwMode="auto">
          <a:xfrm>
            <a:off x="0" y="314325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505" name="Rectangle 41"/>
          <p:cNvSpPr>
            <a:spLocks noChangeArrowheads="1"/>
          </p:cNvSpPr>
          <p:nvPr/>
        </p:nvSpPr>
        <p:spPr bwMode="auto">
          <a:xfrm>
            <a:off x="0" y="6467475"/>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506" name="Rectangle 42"/>
          <p:cNvSpPr>
            <a:spLocks noChangeArrowheads="1"/>
          </p:cNvSpPr>
          <p:nvPr/>
        </p:nvSpPr>
        <p:spPr bwMode="auto">
          <a:xfrm>
            <a:off x="0" y="78105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1" name="Freeform 50"/>
          <p:cNvSpPr/>
          <p:nvPr/>
        </p:nvSpPr>
        <p:spPr>
          <a:xfrm>
            <a:off x="1066800" y="6172200"/>
            <a:ext cx="838200" cy="525162"/>
          </a:xfrm>
          <a:custGeom>
            <a:avLst/>
            <a:gdLst>
              <a:gd name="connsiteX0" fmla="*/ 877330 w 877330"/>
              <a:gd name="connsiteY0" fmla="*/ 556054 h 556054"/>
              <a:gd name="connsiteX1" fmla="*/ 815546 w 877330"/>
              <a:gd name="connsiteY1" fmla="*/ 469557 h 556054"/>
              <a:gd name="connsiteX2" fmla="*/ 790833 w 877330"/>
              <a:gd name="connsiteY2" fmla="*/ 395416 h 556054"/>
              <a:gd name="connsiteX3" fmla="*/ 766119 w 877330"/>
              <a:gd name="connsiteY3" fmla="*/ 345989 h 556054"/>
              <a:gd name="connsiteX4" fmla="*/ 753762 w 877330"/>
              <a:gd name="connsiteY4" fmla="*/ 210065 h 556054"/>
              <a:gd name="connsiteX5" fmla="*/ 704335 w 877330"/>
              <a:gd name="connsiteY5" fmla="*/ 185351 h 556054"/>
              <a:gd name="connsiteX6" fmla="*/ 667265 w 877330"/>
              <a:gd name="connsiteY6" fmla="*/ 160638 h 556054"/>
              <a:gd name="connsiteX7" fmla="*/ 593125 w 877330"/>
              <a:gd name="connsiteY7" fmla="*/ 197708 h 556054"/>
              <a:gd name="connsiteX8" fmla="*/ 506627 w 877330"/>
              <a:gd name="connsiteY8" fmla="*/ 222422 h 556054"/>
              <a:gd name="connsiteX9" fmla="*/ 358346 w 877330"/>
              <a:gd name="connsiteY9" fmla="*/ 197708 h 556054"/>
              <a:gd name="connsiteX10" fmla="*/ 284206 w 877330"/>
              <a:gd name="connsiteY10" fmla="*/ 148281 h 556054"/>
              <a:gd name="connsiteX11" fmla="*/ 247135 w 877330"/>
              <a:gd name="connsiteY11" fmla="*/ 135924 h 556054"/>
              <a:gd name="connsiteX12" fmla="*/ 210065 w 877330"/>
              <a:gd name="connsiteY12" fmla="*/ 111211 h 556054"/>
              <a:gd name="connsiteX13" fmla="*/ 98854 w 877330"/>
              <a:gd name="connsiteY13" fmla="*/ 86497 h 556054"/>
              <a:gd name="connsiteX14" fmla="*/ 24714 w 877330"/>
              <a:gd name="connsiteY14" fmla="*/ 37070 h 556054"/>
              <a:gd name="connsiteX15" fmla="*/ 0 w 877330"/>
              <a:gd name="connsiteY15" fmla="*/ 0 h 55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7330" h="556054">
                <a:moveTo>
                  <a:pt x="877330" y="556054"/>
                </a:moveTo>
                <a:cubicBezTo>
                  <a:pt x="872355" y="549420"/>
                  <a:pt x="822115" y="484336"/>
                  <a:pt x="815546" y="469557"/>
                </a:cubicBezTo>
                <a:cubicBezTo>
                  <a:pt x="804966" y="445752"/>
                  <a:pt x="799071" y="420130"/>
                  <a:pt x="790833" y="395416"/>
                </a:cubicBezTo>
                <a:cubicBezTo>
                  <a:pt x="785008" y="377941"/>
                  <a:pt x="774357" y="362465"/>
                  <a:pt x="766119" y="345989"/>
                </a:cubicBezTo>
                <a:cubicBezTo>
                  <a:pt x="762000" y="300681"/>
                  <a:pt x="770094" y="252527"/>
                  <a:pt x="753762" y="210065"/>
                </a:cubicBezTo>
                <a:cubicBezTo>
                  <a:pt x="747149" y="192872"/>
                  <a:pt x="720328" y="194490"/>
                  <a:pt x="704335" y="185351"/>
                </a:cubicBezTo>
                <a:cubicBezTo>
                  <a:pt x="691441" y="177983"/>
                  <a:pt x="679622" y="168876"/>
                  <a:pt x="667265" y="160638"/>
                </a:cubicBezTo>
                <a:cubicBezTo>
                  <a:pt x="574085" y="191699"/>
                  <a:pt x="688944" y="149799"/>
                  <a:pt x="593125" y="197708"/>
                </a:cubicBezTo>
                <a:cubicBezTo>
                  <a:pt x="575398" y="206571"/>
                  <a:pt x="522464" y="218463"/>
                  <a:pt x="506627" y="222422"/>
                </a:cubicBezTo>
                <a:cubicBezTo>
                  <a:pt x="486209" y="220153"/>
                  <a:pt x="394573" y="217834"/>
                  <a:pt x="358346" y="197708"/>
                </a:cubicBezTo>
                <a:cubicBezTo>
                  <a:pt x="332382" y="183284"/>
                  <a:pt x="308919" y="164757"/>
                  <a:pt x="284206" y="148281"/>
                </a:cubicBezTo>
                <a:cubicBezTo>
                  <a:pt x="273368" y="141056"/>
                  <a:pt x="258785" y="141749"/>
                  <a:pt x="247135" y="135924"/>
                </a:cubicBezTo>
                <a:cubicBezTo>
                  <a:pt x="233852" y="129283"/>
                  <a:pt x="224154" y="115907"/>
                  <a:pt x="210065" y="111211"/>
                </a:cubicBezTo>
                <a:cubicBezTo>
                  <a:pt x="174862" y="99477"/>
                  <a:pt x="132771" y="105340"/>
                  <a:pt x="98854" y="86497"/>
                </a:cubicBezTo>
                <a:cubicBezTo>
                  <a:pt x="72890" y="72073"/>
                  <a:pt x="24714" y="37070"/>
                  <a:pt x="24714" y="37070"/>
                </a:cubicBezTo>
                <a:lnTo>
                  <a:pt x="0" y="0"/>
                </a:lnTo>
              </a:path>
            </a:pathLst>
          </a:cu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 name="Freeform 54"/>
          <p:cNvSpPr/>
          <p:nvPr/>
        </p:nvSpPr>
        <p:spPr>
          <a:xfrm>
            <a:off x="4127157" y="7314663"/>
            <a:ext cx="877329" cy="815843"/>
          </a:xfrm>
          <a:custGeom>
            <a:avLst/>
            <a:gdLst>
              <a:gd name="connsiteX0" fmla="*/ 580767 w 877329"/>
              <a:gd name="connsiteY0" fmla="*/ 284742 h 815843"/>
              <a:gd name="connsiteX1" fmla="*/ 457200 w 877329"/>
              <a:gd name="connsiteY1" fmla="*/ 272386 h 815843"/>
              <a:gd name="connsiteX2" fmla="*/ 407773 w 877329"/>
              <a:gd name="connsiteY2" fmla="*/ 284742 h 815843"/>
              <a:gd name="connsiteX3" fmla="*/ 420129 w 877329"/>
              <a:gd name="connsiteY3" fmla="*/ 470094 h 815843"/>
              <a:gd name="connsiteX4" fmla="*/ 494270 w 877329"/>
              <a:gd name="connsiteY4" fmla="*/ 519521 h 815843"/>
              <a:gd name="connsiteX5" fmla="*/ 531340 w 877329"/>
              <a:gd name="connsiteY5" fmla="*/ 544234 h 815843"/>
              <a:gd name="connsiteX6" fmla="*/ 617838 w 877329"/>
              <a:gd name="connsiteY6" fmla="*/ 581305 h 815843"/>
              <a:gd name="connsiteX7" fmla="*/ 716692 w 877329"/>
              <a:gd name="connsiteY7" fmla="*/ 531878 h 815843"/>
              <a:gd name="connsiteX8" fmla="*/ 790832 w 877329"/>
              <a:gd name="connsiteY8" fmla="*/ 457737 h 815843"/>
              <a:gd name="connsiteX9" fmla="*/ 803189 w 877329"/>
              <a:gd name="connsiteY9" fmla="*/ 420667 h 815843"/>
              <a:gd name="connsiteX10" fmla="*/ 840259 w 877329"/>
              <a:gd name="connsiteY10" fmla="*/ 383596 h 815843"/>
              <a:gd name="connsiteX11" fmla="*/ 864973 w 877329"/>
              <a:gd name="connsiteY11" fmla="*/ 346526 h 815843"/>
              <a:gd name="connsiteX12" fmla="*/ 877329 w 877329"/>
              <a:gd name="connsiteY12" fmla="*/ 309456 h 815843"/>
              <a:gd name="connsiteX13" fmla="*/ 864973 w 877329"/>
              <a:gd name="connsiteY13" fmla="*/ 260029 h 815843"/>
              <a:gd name="connsiteX14" fmla="*/ 753762 w 877329"/>
              <a:gd name="connsiteY14" fmla="*/ 198245 h 815843"/>
              <a:gd name="connsiteX15" fmla="*/ 654908 w 877329"/>
              <a:gd name="connsiteY15" fmla="*/ 185888 h 815843"/>
              <a:gd name="connsiteX16" fmla="*/ 568411 w 877329"/>
              <a:gd name="connsiteY16" fmla="*/ 161175 h 815843"/>
              <a:gd name="connsiteX17" fmla="*/ 543697 w 877329"/>
              <a:gd name="connsiteY17" fmla="*/ 124105 h 815843"/>
              <a:gd name="connsiteX18" fmla="*/ 518984 w 877329"/>
              <a:gd name="connsiteY18" fmla="*/ 74678 h 815843"/>
              <a:gd name="connsiteX19" fmla="*/ 444843 w 877329"/>
              <a:gd name="connsiteY19" fmla="*/ 25251 h 815843"/>
              <a:gd name="connsiteX20" fmla="*/ 407773 w 877329"/>
              <a:gd name="connsiteY20" fmla="*/ 537 h 815843"/>
              <a:gd name="connsiteX21" fmla="*/ 345989 w 877329"/>
              <a:gd name="connsiteY21" fmla="*/ 12894 h 815843"/>
              <a:gd name="connsiteX22" fmla="*/ 259492 w 877329"/>
              <a:gd name="connsiteY22" fmla="*/ 111748 h 815843"/>
              <a:gd name="connsiteX23" fmla="*/ 135924 w 877329"/>
              <a:gd name="connsiteY23" fmla="*/ 161175 h 815843"/>
              <a:gd name="connsiteX24" fmla="*/ 37070 w 877329"/>
              <a:gd name="connsiteY24" fmla="*/ 272386 h 815843"/>
              <a:gd name="connsiteX25" fmla="*/ 0 w 877329"/>
              <a:gd name="connsiteY25" fmla="*/ 395953 h 815843"/>
              <a:gd name="connsiteX26" fmla="*/ 12357 w 877329"/>
              <a:gd name="connsiteY26" fmla="*/ 507164 h 815843"/>
              <a:gd name="connsiteX27" fmla="*/ 111211 w 877329"/>
              <a:gd name="connsiteY27" fmla="*/ 593661 h 815843"/>
              <a:gd name="connsiteX28" fmla="*/ 160638 w 877329"/>
              <a:gd name="connsiteY28" fmla="*/ 643088 h 815843"/>
              <a:gd name="connsiteX29" fmla="*/ 172994 w 877329"/>
              <a:gd name="connsiteY29" fmla="*/ 680159 h 815843"/>
              <a:gd name="connsiteX30" fmla="*/ 247135 w 877329"/>
              <a:gd name="connsiteY30" fmla="*/ 717229 h 815843"/>
              <a:gd name="connsiteX31" fmla="*/ 321275 w 877329"/>
              <a:gd name="connsiteY31" fmla="*/ 779013 h 815843"/>
              <a:gd name="connsiteX32" fmla="*/ 358346 w 877329"/>
              <a:gd name="connsiteY32" fmla="*/ 791369 h 815843"/>
              <a:gd name="connsiteX33" fmla="*/ 605481 w 877329"/>
              <a:gd name="connsiteY33" fmla="*/ 803726 h 815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77329" h="815843">
                <a:moveTo>
                  <a:pt x="580767" y="284742"/>
                </a:moveTo>
                <a:cubicBezTo>
                  <a:pt x="539578" y="280623"/>
                  <a:pt x="498594" y="272386"/>
                  <a:pt x="457200" y="272386"/>
                </a:cubicBezTo>
                <a:cubicBezTo>
                  <a:pt x="440217" y="272386"/>
                  <a:pt x="410903" y="268050"/>
                  <a:pt x="407773" y="284742"/>
                </a:cubicBezTo>
                <a:cubicBezTo>
                  <a:pt x="396361" y="345603"/>
                  <a:pt x="398723" y="411991"/>
                  <a:pt x="420129" y="470094"/>
                </a:cubicBezTo>
                <a:cubicBezTo>
                  <a:pt x="430397" y="497965"/>
                  <a:pt x="469556" y="503045"/>
                  <a:pt x="494270" y="519521"/>
                </a:cubicBezTo>
                <a:cubicBezTo>
                  <a:pt x="506627" y="527759"/>
                  <a:pt x="517251" y="539538"/>
                  <a:pt x="531340" y="544234"/>
                </a:cubicBezTo>
                <a:cubicBezTo>
                  <a:pt x="585886" y="562416"/>
                  <a:pt x="556761" y="550766"/>
                  <a:pt x="617838" y="581305"/>
                </a:cubicBezTo>
                <a:cubicBezTo>
                  <a:pt x="732114" y="562259"/>
                  <a:pt x="662973" y="592312"/>
                  <a:pt x="716692" y="531878"/>
                </a:cubicBezTo>
                <a:cubicBezTo>
                  <a:pt x="739912" y="505756"/>
                  <a:pt x="790832" y="457737"/>
                  <a:pt x="790832" y="457737"/>
                </a:cubicBezTo>
                <a:cubicBezTo>
                  <a:pt x="794951" y="445380"/>
                  <a:pt x="795964" y="431505"/>
                  <a:pt x="803189" y="420667"/>
                </a:cubicBezTo>
                <a:cubicBezTo>
                  <a:pt x="812882" y="406127"/>
                  <a:pt x="829072" y="397021"/>
                  <a:pt x="840259" y="383596"/>
                </a:cubicBezTo>
                <a:cubicBezTo>
                  <a:pt x="849766" y="372187"/>
                  <a:pt x="856735" y="358883"/>
                  <a:pt x="864973" y="346526"/>
                </a:cubicBezTo>
                <a:cubicBezTo>
                  <a:pt x="869092" y="334169"/>
                  <a:pt x="877329" y="322481"/>
                  <a:pt x="877329" y="309456"/>
                </a:cubicBezTo>
                <a:cubicBezTo>
                  <a:pt x="877329" y="292473"/>
                  <a:pt x="876156" y="272810"/>
                  <a:pt x="864973" y="260029"/>
                </a:cubicBezTo>
                <a:cubicBezTo>
                  <a:pt x="845560" y="237843"/>
                  <a:pt x="790258" y="204881"/>
                  <a:pt x="753762" y="198245"/>
                </a:cubicBezTo>
                <a:cubicBezTo>
                  <a:pt x="721090" y="192304"/>
                  <a:pt x="687664" y="191347"/>
                  <a:pt x="654908" y="185888"/>
                </a:cubicBezTo>
                <a:cubicBezTo>
                  <a:pt x="623870" y="180715"/>
                  <a:pt x="597797" y="170971"/>
                  <a:pt x="568411" y="161175"/>
                </a:cubicBezTo>
                <a:cubicBezTo>
                  <a:pt x="560173" y="148818"/>
                  <a:pt x="551065" y="136999"/>
                  <a:pt x="543697" y="124105"/>
                </a:cubicBezTo>
                <a:cubicBezTo>
                  <a:pt x="534558" y="108112"/>
                  <a:pt x="532009" y="87703"/>
                  <a:pt x="518984" y="74678"/>
                </a:cubicBezTo>
                <a:cubicBezTo>
                  <a:pt x="497981" y="53675"/>
                  <a:pt x="469557" y="41727"/>
                  <a:pt x="444843" y="25251"/>
                </a:cubicBezTo>
                <a:lnTo>
                  <a:pt x="407773" y="537"/>
                </a:lnTo>
                <a:cubicBezTo>
                  <a:pt x="387178" y="4656"/>
                  <a:pt x="362567" y="0"/>
                  <a:pt x="345989" y="12894"/>
                </a:cubicBezTo>
                <a:cubicBezTo>
                  <a:pt x="245768" y="90843"/>
                  <a:pt x="342553" y="74832"/>
                  <a:pt x="259492" y="111748"/>
                </a:cubicBezTo>
                <a:cubicBezTo>
                  <a:pt x="226022" y="126623"/>
                  <a:pt x="167535" y="135886"/>
                  <a:pt x="135924" y="161175"/>
                </a:cubicBezTo>
                <a:cubicBezTo>
                  <a:pt x="116639" y="176603"/>
                  <a:pt x="53399" y="235646"/>
                  <a:pt x="37070" y="272386"/>
                </a:cubicBezTo>
                <a:cubicBezTo>
                  <a:pt x="19881" y="311062"/>
                  <a:pt x="10269" y="354877"/>
                  <a:pt x="0" y="395953"/>
                </a:cubicBezTo>
                <a:cubicBezTo>
                  <a:pt x="4119" y="433023"/>
                  <a:pt x="3311" y="470979"/>
                  <a:pt x="12357" y="507164"/>
                </a:cubicBezTo>
                <a:cubicBezTo>
                  <a:pt x="24027" y="553846"/>
                  <a:pt x="83751" y="566201"/>
                  <a:pt x="111211" y="593661"/>
                </a:cubicBezTo>
                <a:lnTo>
                  <a:pt x="160638" y="643088"/>
                </a:lnTo>
                <a:cubicBezTo>
                  <a:pt x="164757" y="655445"/>
                  <a:pt x="164857" y="669988"/>
                  <a:pt x="172994" y="680159"/>
                </a:cubicBezTo>
                <a:cubicBezTo>
                  <a:pt x="190414" y="701934"/>
                  <a:pt x="222716" y="709089"/>
                  <a:pt x="247135" y="717229"/>
                </a:cubicBezTo>
                <a:cubicBezTo>
                  <a:pt x="274461" y="744555"/>
                  <a:pt x="286871" y="761811"/>
                  <a:pt x="321275" y="779013"/>
                </a:cubicBezTo>
                <a:cubicBezTo>
                  <a:pt x="332925" y="784838"/>
                  <a:pt x="345710" y="788210"/>
                  <a:pt x="358346" y="791369"/>
                </a:cubicBezTo>
                <a:cubicBezTo>
                  <a:pt x="456245" y="815843"/>
                  <a:pt x="471107" y="803726"/>
                  <a:pt x="605481" y="80372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TextBox 51">
            <a:hlinkClick r:id="" action="ppaction://customshow?id=5"/>
          </p:cNvPr>
          <p:cNvSpPr txBox="1"/>
          <p:nvPr/>
        </p:nvSpPr>
        <p:spPr>
          <a:xfrm>
            <a:off x="3505200" y="8534400"/>
            <a:ext cx="3200400" cy="381000"/>
          </a:xfrm>
          <a:prstGeom prst="rect">
            <a:avLst/>
          </a:prstGeom>
          <a:solidFill>
            <a:schemeClr val="accent2">
              <a:lumMod val="40000"/>
              <a:lumOff val="60000"/>
            </a:schemeClr>
          </a:solidFill>
        </p:spPr>
        <p:txBody>
          <a:bodyPr wrap="square" rtlCol="0">
            <a:spAutoFit/>
          </a:bodyPr>
          <a:lstStyle/>
          <a:p>
            <a:r>
              <a:rPr lang="hu-HU" dirty="0" smtClean="0"/>
              <a:t>Még több </a:t>
            </a:r>
            <a:r>
              <a:rPr lang="hu-HU" dirty="0" smtClean="0">
                <a:hlinkClick r:id="" action="ppaction://customshow?id=5"/>
              </a:rPr>
              <a:t>példa</a:t>
            </a:r>
            <a:endParaRPr lang="en-US" dirty="0"/>
          </a:p>
        </p:txBody>
      </p:sp>
      <p:sp>
        <p:nvSpPr>
          <p:cNvPr id="53" name="TextBox 52">
            <a:hlinkClick r:id="" action="ppaction://customshow?id=4"/>
          </p:cNvPr>
          <p:cNvSpPr txBox="1"/>
          <p:nvPr/>
        </p:nvSpPr>
        <p:spPr>
          <a:xfrm>
            <a:off x="533400" y="7848600"/>
            <a:ext cx="2895600" cy="381000"/>
          </a:xfrm>
          <a:prstGeom prst="rect">
            <a:avLst/>
          </a:prstGeom>
          <a:solidFill>
            <a:schemeClr val="accent2">
              <a:lumMod val="40000"/>
              <a:lumOff val="60000"/>
            </a:schemeClr>
          </a:solidFill>
        </p:spPr>
        <p:txBody>
          <a:bodyPr wrap="square" rtlCol="0">
            <a:spAutoFit/>
          </a:bodyPr>
          <a:lstStyle/>
          <a:p>
            <a:r>
              <a:rPr lang="hu-HU" dirty="0" smtClean="0"/>
              <a:t>Még több </a:t>
            </a:r>
            <a:r>
              <a:rPr lang="hu-HU" dirty="0" smtClean="0">
                <a:hlinkClick r:id="rId27" action="ppaction://hlinksldjump"/>
              </a:rPr>
              <a:t>példa</a:t>
            </a:r>
            <a:endParaRPr lang="en-US" dirty="0"/>
          </a:p>
        </p:txBody>
      </p:sp>
      <p:sp>
        <p:nvSpPr>
          <p:cNvPr id="54" name="Action Button: Forward or Next 53">
            <a:hlinkClick r:id="rId28" action="ppaction://hlinksldjump" highlightClick="1"/>
          </p:cNvPr>
          <p:cNvSpPr/>
          <p:nvPr/>
        </p:nvSpPr>
        <p:spPr>
          <a:xfrm>
            <a:off x="1447800" y="8382000"/>
            <a:ext cx="990600" cy="5334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2485"/>
                                        </p:tgtEl>
                                        <p:attrNameLst>
                                          <p:attrName>style.visibility</p:attrName>
                                        </p:attrNameLst>
                                      </p:cBhvr>
                                      <p:to>
                                        <p:strVal val="visible"/>
                                      </p:to>
                                    </p:set>
                                    <p:animEffect transition="in" filter="fade">
                                      <p:cBhvr>
                                        <p:cTn id="7" dur="2000"/>
                                        <p:tgtEl>
                                          <p:spTgt spid="62485"/>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62484"/>
                                        </p:tgtEl>
                                        <p:attrNameLst>
                                          <p:attrName>style.visibility</p:attrName>
                                        </p:attrNameLst>
                                      </p:cBhvr>
                                      <p:to>
                                        <p:strVal val="visible"/>
                                      </p:to>
                                    </p:set>
                                    <p:animEffect transition="in" filter="fade">
                                      <p:cBhvr>
                                        <p:cTn id="11" dur="2000"/>
                                        <p:tgtEl>
                                          <p:spTgt spid="62484"/>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62483"/>
                                        </p:tgtEl>
                                        <p:attrNameLst>
                                          <p:attrName>style.visibility</p:attrName>
                                        </p:attrNameLst>
                                      </p:cBhvr>
                                      <p:to>
                                        <p:strVal val="visible"/>
                                      </p:to>
                                    </p:set>
                                    <p:animEffect transition="in" filter="fade">
                                      <p:cBhvr>
                                        <p:cTn id="15" dur="2000"/>
                                        <p:tgtEl>
                                          <p:spTgt spid="62483"/>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62482"/>
                                        </p:tgtEl>
                                        <p:attrNameLst>
                                          <p:attrName>style.visibility</p:attrName>
                                        </p:attrNameLst>
                                      </p:cBhvr>
                                      <p:to>
                                        <p:strVal val="visible"/>
                                      </p:to>
                                    </p:set>
                                    <p:animEffect transition="in" filter="fade">
                                      <p:cBhvr>
                                        <p:cTn id="19" dur="2000"/>
                                        <p:tgtEl>
                                          <p:spTgt spid="62482"/>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62481"/>
                                        </p:tgtEl>
                                        <p:attrNameLst>
                                          <p:attrName>style.visibility</p:attrName>
                                        </p:attrNameLst>
                                      </p:cBhvr>
                                      <p:to>
                                        <p:strVal val="visible"/>
                                      </p:to>
                                    </p:set>
                                    <p:animEffect transition="in" filter="fade">
                                      <p:cBhvr>
                                        <p:cTn id="23" dur="2000"/>
                                        <p:tgtEl>
                                          <p:spTgt spid="62481"/>
                                        </p:tgtEl>
                                      </p:cBhvr>
                                    </p:animEffect>
                                  </p:childTnLst>
                                </p:cTn>
                              </p:par>
                            </p:childTnLst>
                          </p:cTn>
                        </p:par>
                        <p:par>
                          <p:cTn id="24" fill="hold">
                            <p:stCondLst>
                              <p:cond delay="10000"/>
                            </p:stCondLst>
                            <p:childTnLst>
                              <p:par>
                                <p:cTn id="25" presetID="10" presetClass="entr" presetSubtype="0" fill="hold" nodeType="afterEffect">
                                  <p:stCondLst>
                                    <p:cond delay="0"/>
                                  </p:stCondLst>
                                  <p:childTnLst>
                                    <p:set>
                                      <p:cBhvr>
                                        <p:cTn id="26" dur="1" fill="hold">
                                          <p:stCondLst>
                                            <p:cond delay="0"/>
                                          </p:stCondLst>
                                        </p:cTn>
                                        <p:tgtEl>
                                          <p:spTgt spid="62480"/>
                                        </p:tgtEl>
                                        <p:attrNameLst>
                                          <p:attrName>style.visibility</p:attrName>
                                        </p:attrNameLst>
                                      </p:cBhvr>
                                      <p:to>
                                        <p:strVal val="visible"/>
                                      </p:to>
                                    </p:set>
                                    <p:animEffect transition="in" filter="fade">
                                      <p:cBhvr>
                                        <p:cTn id="27" dur="2000"/>
                                        <p:tgtEl>
                                          <p:spTgt spid="62480"/>
                                        </p:tgtEl>
                                      </p:cBhvr>
                                    </p:animEffect>
                                  </p:childTnLst>
                                </p:cTn>
                              </p:par>
                            </p:childTnLst>
                          </p:cTn>
                        </p:par>
                        <p:par>
                          <p:cTn id="28" fill="hold">
                            <p:stCondLst>
                              <p:cond delay="12000"/>
                            </p:stCondLst>
                            <p:childTnLst>
                              <p:par>
                                <p:cTn id="29" presetID="10" presetClass="entr" presetSubtype="0" fill="hold" nodeType="afterEffect">
                                  <p:stCondLst>
                                    <p:cond delay="0"/>
                                  </p:stCondLst>
                                  <p:childTnLst>
                                    <p:set>
                                      <p:cBhvr>
                                        <p:cTn id="30" dur="1" fill="hold">
                                          <p:stCondLst>
                                            <p:cond delay="0"/>
                                          </p:stCondLst>
                                        </p:cTn>
                                        <p:tgtEl>
                                          <p:spTgt spid="62479"/>
                                        </p:tgtEl>
                                        <p:attrNameLst>
                                          <p:attrName>style.visibility</p:attrName>
                                        </p:attrNameLst>
                                      </p:cBhvr>
                                      <p:to>
                                        <p:strVal val="visible"/>
                                      </p:to>
                                    </p:set>
                                    <p:animEffect transition="in" filter="fade">
                                      <p:cBhvr>
                                        <p:cTn id="31" dur="2000"/>
                                        <p:tgtEl>
                                          <p:spTgt spid="62479"/>
                                        </p:tgtEl>
                                      </p:cBhvr>
                                    </p:animEffect>
                                  </p:childTnLst>
                                </p:cTn>
                              </p:par>
                            </p:childTnLst>
                          </p:cTn>
                        </p:par>
                        <p:par>
                          <p:cTn id="32" fill="hold">
                            <p:stCondLst>
                              <p:cond delay="14000"/>
                            </p:stCondLst>
                            <p:childTnLst>
                              <p:par>
                                <p:cTn id="33" presetID="10" presetClass="entr" presetSubtype="0" fill="hold" nodeType="afterEffect">
                                  <p:stCondLst>
                                    <p:cond delay="0"/>
                                  </p:stCondLst>
                                  <p:childTnLst>
                                    <p:set>
                                      <p:cBhvr>
                                        <p:cTn id="34" dur="1" fill="hold">
                                          <p:stCondLst>
                                            <p:cond delay="0"/>
                                          </p:stCondLst>
                                        </p:cTn>
                                        <p:tgtEl>
                                          <p:spTgt spid="62478"/>
                                        </p:tgtEl>
                                        <p:attrNameLst>
                                          <p:attrName>style.visibility</p:attrName>
                                        </p:attrNameLst>
                                      </p:cBhvr>
                                      <p:to>
                                        <p:strVal val="visible"/>
                                      </p:to>
                                    </p:set>
                                    <p:animEffect transition="in" filter="fade">
                                      <p:cBhvr>
                                        <p:cTn id="35" dur="2000"/>
                                        <p:tgtEl>
                                          <p:spTgt spid="62478"/>
                                        </p:tgtEl>
                                      </p:cBhvr>
                                    </p:animEffect>
                                  </p:childTnLst>
                                </p:cTn>
                              </p:par>
                            </p:childTnLst>
                          </p:cTn>
                        </p:par>
                        <p:par>
                          <p:cTn id="36" fill="hold">
                            <p:stCondLst>
                              <p:cond delay="16000"/>
                            </p:stCondLst>
                            <p:childTnLst>
                              <p:par>
                                <p:cTn id="37" presetID="10" presetClass="entr" presetSubtype="0" fill="hold" nodeType="afterEffect">
                                  <p:stCondLst>
                                    <p:cond delay="0"/>
                                  </p:stCondLst>
                                  <p:childTnLst>
                                    <p:set>
                                      <p:cBhvr>
                                        <p:cTn id="38" dur="1" fill="hold">
                                          <p:stCondLst>
                                            <p:cond delay="0"/>
                                          </p:stCondLst>
                                        </p:cTn>
                                        <p:tgtEl>
                                          <p:spTgt spid="62477"/>
                                        </p:tgtEl>
                                        <p:attrNameLst>
                                          <p:attrName>style.visibility</p:attrName>
                                        </p:attrNameLst>
                                      </p:cBhvr>
                                      <p:to>
                                        <p:strVal val="visible"/>
                                      </p:to>
                                    </p:set>
                                    <p:animEffect transition="in" filter="fade">
                                      <p:cBhvr>
                                        <p:cTn id="39" dur="2000"/>
                                        <p:tgtEl>
                                          <p:spTgt spid="62477"/>
                                        </p:tgtEl>
                                      </p:cBhvr>
                                    </p:animEffect>
                                  </p:childTnLst>
                                </p:cTn>
                              </p:par>
                            </p:childTnLst>
                          </p:cTn>
                        </p:par>
                        <p:par>
                          <p:cTn id="40" fill="hold">
                            <p:stCondLst>
                              <p:cond delay="18000"/>
                            </p:stCondLst>
                            <p:childTnLst>
                              <p:par>
                                <p:cTn id="41" presetID="10" presetClass="entr" presetSubtype="0" fill="hold" nodeType="afterEffect">
                                  <p:stCondLst>
                                    <p:cond delay="0"/>
                                  </p:stCondLst>
                                  <p:childTnLst>
                                    <p:set>
                                      <p:cBhvr>
                                        <p:cTn id="42" dur="1" fill="hold">
                                          <p:stCondLst>
                                            <p:cond delay="0"/>
                                          </p:stCondLst>
                                        </p:cTn>
                                        <p:tgtEl>
                                          <p:spTgt spid="62476"/>
                                        </p:tgtEl>
                                        <p:attrNameLst>
                                          <p:attrName>style.visibility</p:attrName>
                                        </p:attrNameLst>
                                      </p:cBhvr>
                                      <p:to>
                                        <p:strVal val="visible"/>
                                      </p:to>
                                    </p:set>
                                    <p:animEffect transition="in" filter="fade">
                                      <p:cBhvr>
                                        <p:cTn id="43" dur="2000"/>
                                        <p:tgtEl>
                                          <p:spTgt spid="62476"/>
                                        </p:tgtEl>
                                      </p:cBhvr>
                                    </p:animEffect>
                                  </p:childTnLst>
                                </p:cTn>
                              </p:par>
                            </p:childTnLst>
                          </p:cTn>
                        </p:par>
                        <p:par>
                          <p:cTn id="44" fill="hold">
                            <p:stCondLst>
                              <p:cond delay="20000"/>
                            </p:stCondLst>
                            <p:childTnLst>
                              <p:par>
                                <p:cTn id="45" presetID="10" presetClass="entr" presetSubtype="0" fill="hold" nodeType="afterEffect">
                                  <p:stCondLst>
                                    <p:cond delay="0"/>
                                  </p:stCondLst>
                                  <p:childTnLst>
                                    <p:set>
                                      <p:cBhvr>
                                        <p:cTn id="46" dur="1" fill="hold">
                                          <p:stCondLst>
                                            <p:cond delay="0"/>
                                          </p:stCondLst>
                                        </p:cTn>
                                        <p:tgtEl>
                                          <p:spTgt spid="62475"/>
                                        </p:tgtEl>
                                        <p:attrNameLst>
                                          <p:attrName>style.visibility</p:attrName>
                                        </p:attrNameLst>
                                      </p:cBhvr>
                                      <p:to>
                                        <p:strVal val="visible"/>
                                      </p:to>
                                    </p:set>
                                    <p:animEffect transition="in" filter="fade">
                                      <p:cBhvr>
                                        <p:cTn id="47" dur="2000"/>
                                        <p:tgtEl>
                                          <p:spTgt spid="62475"/>
                                        </p:tgtEl>
                                      </p:cBhvr>
                                    </p:animEffect>
                                  </p:childTnLst>
                                </p:cTn>
                              </p:par>
                            </p:childTnLst>
                          </p:cTn>
                        </p:par>
                        <p:par>
                          <p:cTn id="48" fill="hold">
                            <p:stCondLst>
                              <p:cond delay="22000"/>
                            </p:stCondLst>
                            <p:childTnLst>
                              <p:par>
                                <p:cTn id="49" presetID="10" presetClass="entr" presetSubtype="0" fill="hold" nodeType="afterEffect">
                                  <p:stCondLst>
                                    <p:cond delay="0"/>
                                  </p:stCondLst>
                                  <p:childTnLst>
                                    <p:set>
                                      <p:cBhvr>
                                        <p:cTn id="50" dur="1" fill="hold">
                                          <p:stCondLst>
                                            <p:cond delay="0"/>
                                          </p:stCondLst>
                                        </p:cTn>
                                        <p:tgtEl>
                                          <p:spTgt spid="62474"/>
                                        </p:tgtEl>
                                        <p:attrNameLst>
                                          <p:attrName>style.visibility</p:attrName>
                                        </p:attrNameLst>
                                      </p:cBhvr>
                                      <p:to>
                                        <p:strVal val="visible"/>
                                      </p:to>
                                    </p:set>
                                    <p:animEffect transition="in" filter="fade">
                                      <p:cBhvr>
                                        <p:cTn id="51" dur="2000"/>
                                        <p:tgtEl>
                                          <p:spTgt spid="62474"/>
                                        </p:tgtEl>
                                      </p:cBhvr>
                                    </p:animEffect>
                                  </p:childTnLst>
                                </p:cTn>
                              </p:par>
                            </p:childTnLst>
                          </p:cTn>
                        </p:par>
                        <p:par>
                          <p:cTn id="52" fill="hold">
                            <p:stCondLst>
                              <p:cond delay="24000"/>
                            </p:stCondLst>
                            <p:childTnLst>
                              <p:par>
                                <p:cTn id="53" presetID="10" presetClass="entr" presetSubtype="0" fill="hold" nodeType="afterEffect">
                                  <p:stCondLst>
                                    <p:cond delay="0"/>
                                  </p:stCondLst>
                                  <p:childTnLst>
                                    <p:set>
                                      <p:cBhvr>
                                        <p:cTn id="54" dur="1" fill="hold">
                                          <p:stCondLst>
                                            <p:cond delay="0"/>
                                          </p:stCondLst>
                                        </p:cTn>
                                        <p:tgtEl>
                                          <p:spTgt spid="62473"/>
                                        </p:tgtEl>
                                        <p:attrNameLst>
                                          <p:attrName>style.visibility</p:attrName>
                                        </p:attrNameLst>
                                      </p:cBhvr>
                                      <p:to>
                                        <p:strVal val="visible"/>
                                      </p:to>
                                    </p:set>
                                    <p:animEffect transition="in" filter="fade">
                                      <p:cBhvr>
                                        <p:cTn id="55" dur="2000"/>
                                        <p:tgtEl>
                                          <p:spTgt spid="62473"/>
                                        </p:tgtEl>
                                      </p:cBhvr>
                                    </p:animEffect>
                                  </p:childTnLst>
                                </p:cTn>
                              </p:par>
                            </p:childTnLst>
                          </p:cTn>
                        </p:par>
                        <p:par>
                          <p:cTn id="56" fill="hold">
                            <p:stCondLst>
                              <p:cond delay="26000"/>
                            </p:stCondLst>
                            <p:childTnLst>
                              <p:par>
                                <p:cTn id="57" presetID="10" presetClass="entr" presetSubtype="0" fill="hold" nodeType="afterEffect">
                                  <p:stCondLst>
                                    <p:cond delay="0"/>
                                  </p:stCondLst>
                                  <p:childTnLst>
                                    <p:set>
                                      <p:cBhvr>
                                        <p:cTn id="58" dur="1" fill="hold">
                                          <p:stCondLst>
                                            <p:cond delay="0"/>
                                          </p:stCondLst>
                                        </p:cTn>
                                        <p:tgtEl>
                                          <p:spTgt spid="62472"/>
                                        </p:tgtEl>
                                        <p:attrNameLst>
                                          <p:attrName>style.visibility</p:attrName>
                                        </p:attrNameLst>
                                      </p:cBhvr>
                                      <p:to>
                                        <p:strVal val="visible"/>
                                      </p:to>
                                    </p:set>
                                    <p:animEffect transition="in" filter="fade">
                                      <p:cBhvr>
                                        <p:cTn id="59" dur="2000"/>
                                        <p:tgtEl>
                                          <p:spTgt spid="62472"/>
                                        </p:tgtEl>
                                      </p:cBhvr>
                                    </p:animEffect>
                                  </p:childTnLst>
                                </p:cTn>
                              </p:par>
                            </p:childTnLst>
                          </p:cTn>
                        </p:par>
                        <p:par>
                          <p:cTn id="60" fill="hold">
                            <p:stCondLst>
                              <p:cond delay="28000"/>
                            </p:stCondLst>
                            <p:childTnLst>
                              <p:par>
                                <p:cTn id="61" presetID="10" presetClass="entr" presetSubtype="0" fill="hold" nodeType="afterEffect">
                                  <p:stCondLst>
                                    <p:cond delay="0"/>
                                  </p:stCondLst>
                                  <p:childTnLst>
                                    <p:set>
                                      <p:cBhvr>
                                        <p:cTn id="62" dur="1" fill="hold">
                                          <p:stCondLst>
                                            <p:cond delay="0"/>
                                          </p:stCondLst>
                                        </p:cTn>
                                        <p:tgtEl>
                                          <p:spTgt spid="62471"/>
                                        </p:tgtEl>
                                        <p:attrNameLst>
                                          <p:attrName>style.visibility</p:attrName>
                                        </p:attrNameLst>
                                      </p:cBhvr>
                                      <p:to>
                                        <p:strVal val="visible"/>
                                      </p:to>
                                    </p:set>
                                    <p:animEffect transition="in" filter="fade">
                                      <p:cBhvr>
                                        <p:cTn id="63" dur="2000"/>
                                        <p:tgtEl>
                                          <p:spTgt spid="62471"/>
                                        </p:tgtEl>
                                      </p:cBhvr>
                                    </p:animEffect>
                                  </p:childTnLst>
                                </p:cTn>
                              </p:par>
                            </p:childTnLst>
                          </p:cTn>
                        </p:par>
                        <p:par>
                          <p:cTn id="64" fill="hold">
                            <p:stCondLst>
                              <p:cond delay="30000"/>
                            </p:stCondLst>
                            <p:childTnLst>
                              <p:par>
                                <p:cTn id="65" presetID="10" presetClass="entr" presetSubtype="0" fill="hold" nodeType="afterEffect">
                                  <p:stCondLst>
                                    <p:cond delay="0"/>
                                  </p:stCondLst>
                                  <p:childTnLst>
                                    <p:set>
                                      <p:cBhvr>
                                        <p:cTn id="66" dur="1" fill="hold">
                                          <p:stCondLst>
                                            <p:cond delay="0"/>
                                          </p:stCondLst>
                                        </p:cTn>
                                        <p:tgtEl>
                                          <p:spTgt spid="62470"/>
                                        </p:tgtEl>
                                        <p:attrNameLst>
                                          <p:attrName>style.visibility</p:attrName>
                                        </p:attrNameLst>
                                      </p:cBhvr>
                                      <p:to>
                                        <p:strVal val="visible"/>
                                      </p:to>
                                    </p:set>
                                    <p:animEffect transition="in" filter="fade">
                                      <p:cBhvr>
                                        <p:cTn id="67" dur="2000"/>
                                        <p:tgtEl>
                                          <p:spTgt spid="62470"/>
                                        </p:tgtEl>
                                      </p:cBhvr>
                                    </p:animEffect>
                                  </p:childTnLst>
                                </p:cTn>
                              </p:par>
                            </p:childTnLst>
                          </p:cTn>
                        </p:par>
                        <p:par>
                          <p:cTn id="68" fill="hold">
                            <p:stCondLst>
                              <p:cond delay="32000"/>
                            </p:stCondLst>
                            <p:childTnLst>
                              <p:par>
                                <p:cTn id="69" presetID="10" presetClass="entr" presetSubtype="0" fill="hold" nodeType="afterEffect">
                                  <p:stCondLst>
                                    <p:cond delay="0"/>
                                  </p:stCondLst>
                                  <p:childTnLst>
                                    <p:set>
                                      <p:cBhvr>
                                        <p:cTn id="70" dur="1" fill="hold">
                                          <p:stCondLst>
                                            <p:cond delay="0"/>
                                          </p:stCondLst>
                                        </p:cTn>
                                        <p:tgtEl>
                                          <p:spTgt spid="62469"/>
                                        </p:tgtEl>
                                        <p:attrNameLst>
                                          <p:attrName>style.visibility</p:attrName>
                                        </p:attrNameLst>
                                      </p:cBhvr>
                                      <p:to>
                                        <p:strVal val="visible"/>
                                      </p:to>
                                    </p:set>
                                    <p:animEffect transition="in" filter="fade">
                                      <p:cBhvr>
                                        <p:cTn id="71" dur="2000"/>
                                        <p:tgtEl>
                                          <p:spTgt spid="62469"/>
                                        </p:tgtEl>
                                      </p:cBhvr>
                                    </p:animEffect>
                                  </p:childTnLst>
                                </p:cTn>
                              </p:par>
                            </p:childTnLst>
                          </p:cTn>
                        </p:par>
                        <p:par>
                          <p:cTn id="72" fill="hold">
                            <p:stCondLst>
                              <p:cond delay="34000"/>
                            </p:stCondLst>
                            <p:childTnLst>
                              <p:par>
                                <p:cTn id="73" presetID="10" presetClass="entr" presetSubtype="0" fill="hold" nodeType="afterEffect">
                                  <p:stCondLst>
                                    <p:cond delay="0"/>
                                  </p:stCondLst>
                                  <p:childTnLst>
                                    <p:set>
                                      <p:cBhvr>
                                        <p:cTn id="74" dur="1" fill="hold">
                                          <p:stCondLst>
                                            <p:cond delay="0"/>
                                          </p:stCondLst>
                                        </p:cTn>
                                        <p:tgtEl>
                                          <p:spTgt spid="62468"/>
                                        </p:tgtEl>
                                        <p:attrNameLst>
                                          <p:attrName>style.visibility</p:attrName>
                                        </p:attrNameLst>
                                      </p:cBhvr>
                                      <p:to>
                                        <p:strVal val="visible"/>
                                      </p:to>
                                    </p:set>
                                    <p:animEffect transition="in" filter="fade">
                                      <p:cBhvr>
                                        <p:cTn id="75" dur="2000"/>
                                        <p:tgtEl>
                                          <p:spTgt spid="62468"/>
                                        </p:tgtEl>
                                      </p:cBhvr>
                                    </p:animEffect>
                                  </p:childTnLst>
                                </p:cTn>
                              </p:par>
                            </p:childTnLst>
                          </p:cTn>
                        </p:par>
                        <p:par>
                          <p:cTn id="76" fill="hold">
                            <p:stCondLst>
                              <p:cond delay="36000"/>
                            </p:stCondLst>
                            <p:childTnLst>
                              <p:par>
                                <p:cTn id="77" presetID="10" presetClass="entr" presetSubtype="0" fill="hold" nodeType="afterEffect">
                                  <p:stCondLst>
                                    <p:cond delay="0"/>
                                  </p:stCondLst>
                                  <p:childTnLst>
                                    <p:set>
                                      <p:cBhvr>
                                        <p:cTn id="78" dur="1" fill="hold">
                                          <p:stCondLst>
                                            <p:cond delay="0"/>
                                          </p:stCondLst>
                                        </p:cTn>
                                        <p:tgtEl>
                                          <p:spTgt spid="62467"/>
                                        </p:tgtEl>
                                        <p:attrNameLst>
                                          <p:attrName>style.visibility</p:attrName>
                                        </p:attrNameLst>
                                      </p:cBhvr>
                                      <p:to>
                                        <p:strVal val="visible"/>
                                      </p:to>
                                    </p:set>
                                    <p:animEffect transition="in" filter="fade">
                                      <p:cBhvr>
                                        <p:cTn id="79" dur="2000"/>
                                        <p:tgtEl>
                                          <p:spTgt spid="62467"/>
                                        </p:tgtEl>
                                      </p:cBhvr>
                                    </p:animEffect>
                                  </p:childTnLst>
                                </p:cTn>
                              </p:par>
                            </p:childTnLst>
                          </p:cTn>
                        </p:par>
                        <p:par>
                          <p:cTn id="80" fill="hold">
                            <p:stCondLst>
                              <p:cond delay="38000"/>
                            </p:stCondLst>
                            <p:childTnLst>
                              <p:par>
                                <p:cTn id="81" presetID="10" presetClass="entr" presetSubtype="0" fill="hold" nodeType="afterEffect">
                                  <p:stCondLst>
                                    <p:cond delay="0"/>
                                  </p:stCondLst>
                                  <p:childTnLst>
                                    <p:set>
                                      <p:cBhvr>
                                        <p:cTn id="82" dur="1" fill="hold">
                                          <p:stCondLst>
                                            <p:cond delay="0"/>
                                          </p:stCondLst>
                                        </p:cTn>
                                        <p:tgtEl>
                                          <p:spTgt spid="62466"/>
                                        </p:tgtEl>
                                        <p:attrNameLst>
                                          <p:attrName>style.visibility</p:attrName>
                                        </p:attrNameLst>
                                      </p:cBhvr>
                                      <p:to>
                                        <p:strVal val="visible"/>
                                      </p:to>
                                    </p:set>
                                    <p:animEffect transition="in" filter="fade">
                                      <p:cBhvr>
                                        <p:cTn id="83" dur="2000"/>
                                        <p:tgtEl>
                                          <p:spTgt spid="62466"/>
                                        </p:tgtEl>
                                      </p:cBhvr>
                                    </p:animEffect>
                                  </p:childTnLst>
                                </p:cTn>
                              </p:par>
                            </p:childTnLst>
                          </p:cTn>
                        </p:par>
                        <p:par>
                          <p:cTn id="84" fill="hold">
                            <p:stCondLst>
                              <p:cond delay="40000"/>
                            </p:stCondLst>
                            <p:childTnLst>
                              <p:par>
                                <p:cTn id="85" presetID="10" presetClass="entr" presetSubtype="0" fill="hold" nodeType="afterEffect">
                                  <p:stCondLst>
                                    <p:cond delay="0"/>
                                  </p:stCondLst>
                                  <p:childTnLst>
                                    <p:set>
                                      <p:cBhvr>
                                        <p:cTn id="86" dur="1" fill="hold">
                                          <p:stCondLst>
                                            <p:cond delay="0"/>
                                          </p:stCondLst>
                                        </p:cTn>
                                        <p:tgtEl>
                                          <p:spTgt spid="62465"/>
                                        </p:tgtEl>
                                        <p:attrNameLst>
                                          <p:attrName>style.visibility</p:attrName>
                                        </p:attrNameLst>
                                      </p:cBhvr>
                                      <p:to>
                                        <p:strVal val="visible"/>
                                      </p:to>
                                    </p:set>
                                    <p:animEffect transition="in" filter="fade">
                                      <p:cBhvr>
                                        <p:cTn id="87" dur="2000"/>
                                        <p:tgtEl>
                                          <p:spTgt spid="62465"/>
                                        </p:tgtEl>
                                      </p:cBhvr>
                                    </p:animEffect>
                                  </p:childTnLst>
                                </p:cTn>
                              </p:par>
                            </p:childTnLst>
                          </p:cTn>
                        </p:par>
                        <p:par>
                          <p:cTn id="88" fill="hold">
                            <p:stCondLst>
                              <p:cond delay="42000"/>
                            </p:stCondLst>
                            <p:childTnLst>
                              <p:par>
                                <p:cTn id="89" presetID="18" presetClass="entr" presetSubtype="12" fill="hold" grpId="0" nodeType="after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strips(downLeft)">
                                      <p:cBhvr>
                                        <p:cTn id="91" dur="500"/>
                                        <p:tgtEl>
                                          <p:spTgt spid="51"/>
                                        </p:tgtEl>
                                      </p:cBhvr>
                                    </p:animEffect>
                                  </p:childTnLst>
                                </p:cTn>
                              </p:par>
                            </p:childTnLst>
                          </p:cTn>
                        </p:par>
                        <p:par>
                          <p:cTn id="92" fill="hold">
                            <p:stCondLst>
                              <p:cond delay="42500"/>
                            </p:stCondLst>
                            <p:childTnLst>
                              <p:par>
                                <p:cTn id="93" presetID="26" presetClass="emph" presetSubtype="0" repeatCount="indefinite" fill="hold" grpId="1" nodeType="afterEffect">
                                  <p:stCondLst>
                                    <p:cond delay="0"/>
                                  </p:stCondLst>
                                  <p:childTnLst>
                                    <p:animEffect transition="out" filter="fade">
                                      <p:cBhvr>
                                        <p:cTn id="94" dur="500" tmFilter="0, 0; .2, .5; .8, .5; 1, 0"/>
                                        <p:tgtEl>
                                          <p:spTgt spid="51"/>
                                        </p:tgtEl>
                                      </p:cBhvr>
                                    </p:animEffect>
                                    <p:animScale>
                                      <p:cBhvr>
                                        <p:cTn id="95" dur="250" autoRev="1" fill="hold"/>
                                        <p:tgtEl>
                                          <p:spTgt spid="51"/>
                                        </p:tgtEl>
                                      </p:cBhvr>
                                      <p:by x="105000" y="105000"/>
                                    </p:animScale>
                                  </p:childTnLst>
                                </p:cTn>
                              </p:par>
                            </p:childTnLst>
                          </p:cTn>
                        </p:par>
                        <p:par>
                          <p:cTn id="96" fill="hold">
                            <p:stCondLst>
                              <p:cond delay="43000"/>
                            </p:stCondLst>
                            <p:childTnLst>
                              <p:par>
                                <p:cTn id="97" presetID="1" presetClass="entr" presetSubtype="0" fill="hold" grpId="0" nodeType="afterEffect">
                                  <p:stCondLst>
                                    <p:cond delay="0"/>
                                  </p:stCondLst>
                                  <p:childTnLst>
                                    <p:set>
                                      <p:cBhvr>
                                        <p:cTn id="98" dur="1" fill="hold">
                                          <p:stCondLst>
                                            <p:cond delay="0"/>
                                          </p:stCondLst>
                                        </p:cTn>
                                        <p:tgtEl>
                                          <p:spTgt spid="53"/>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xit" presetSubtype="0" fill="hold" nodeType="clickEffect">
                                  <p:stCondLst>
                                    <p:cond delay="0"/>
                                  </p:stCondLst>
                                  <p:childTnLst>
                                    <p:set>
                                      <p:cBhvr>
                                        <p:cTn id="102" dur="1" fill="hold">
                                          <p:stCondLst>
                                            <p:cond delay="0"/>
                                          </p:stCondLst>
                                        </p:cTn>
                                        <p:tgtEl>
                                          <p:spTgt spid="62485"/>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62484"/>
                                        </p:tgtEl>
                                        <p:attrNameLst>
                                          <p:attrName>style.visibility</p:attrName>
                                        </p:attrNameLst>
                                      </p:cBhvr>
                                      <p:to>
                                        <p:strVal val="hidden"/>
                                      </p:to>
                                    </p:set>
                                  </p:childTnLst>
                                </p:cTn>
                              </p:par>
                              <p:par>
                                <p:cTn id="105" presetID="1" presetClass="exit" presetSubtype="0" fill="hold" nodeType="withEffect">
                                  <p:stCondLst>
                                    <p:cond delay="0"/>
                                  </p:stCondLst>
                                  <p:childTnLst>
                                    <p:set>
                                      <p:cBhvr>
                                        <p:cTn id="106" dur="1" fill="hold">
                                          <p:stCondLst>
                                            <p:cond delay="0"/>
                                          </p:stCondLst>
                                        </p:cTn>
                                        <p:tgtEl>
                                          <p:spTgt spid="62483"/>
                                        </p:tgtEl>
                                        <p:attrNameLst>
                                          <p:attrName>style.visibility</p:attrName>
                                        </p:attrNameLst>
                                      </p:cBhvr>
                                      <p:to>
                                        <p:strVal val="hidden"/>
                                      </p:to>
                                    </p:set>
                                  </p:childTnLst>
                                </p:cTn>
                              </p:par>
                              <p:par>
                                <p:cTn id="107" presetID="1" presetClass="exit" presetSubtype="0" fill="hold" nodeType="withEffect">
                                  <p:stCondLst>
                                    <p:cond delay="0"/>
                                  </p:stCondLst>
                                  <p:childTnLst>
                                    <p:set>
                                      <p:cBhvr>
                                        <p:cTn id="108" dur="1" fill="hold">
                                          <p:stCondLst>
                                            <p:cond delay="0"/>
                                          </p:stCondLst>
                                        </p:cTn>
                                        <p:tgtEl>
                                          <p:spTgt spid="62482"/>
                                        </p:tgtEl>
                                        <p:attrNameLst>
                                          <p:attrName>style.visibility</p:attrName>
                                        </p:attrNameLst>
                                      </p:cBhvr>
                                      <p:to>
                                        <p:strVal val="hidden"/>
                                      </p:to>
                                    </p:set>
                                  </p:childTnLst>
                                </p:cTn>
                              </p:par>
                              <p:par>
                                <p:cTn id="109" presetID="1" presetClass="exit" presetSubtype="0" fill="hold" nodeType="withEffect">
                                  <p:stCondLst>
                                    <p:cond delay="0"/>
                                  </p:stCondLst>
                                  <p:childTnLst>
                                    <p:set>
                                      <p:cBhvr>
                                        <p:cTn id="110" dur="1" fill="hold">
                                          <p:stCondLst>
                                            <p:cond delay="0"/>
                                          </p:stCondLst>
                                        </p:cTn>
                                        <p:tgtEl>
                                          <p:spTgt spid="62481"/>
                                        </p:tgtEl>
                                        <p:attrNameLst>
                                          <p:attrName>style.visibility</p:attrName>
                                        </p:attrNameLst>
                                      </p:cBhvr>
                                      <p:to>
                                        <p:strVal val="hidden"/>
                                      </p:to>
                                    </p:set>
                                  </p:childTnLst>
                                </p:cTn>
                              </p:par>
                              <p:par>
                                <p:cTn id="111" presetID="1" presetClass="exit" presetSubtype="0" fill="hold" nodeType="withEffect">
                                  <p:stCondLst>
                                    <p:cond delay="0"/>
                                  </p:stCondLst>
                                  <p:childTnLst>
                                    <p:set>
                                      <p:cBhvr>
                                        <p:cTn id="112" dur="1" fill="hold">
                                          <p:stCondLst>
                                            <p:cond delay="0"/>
                                          </p:stCondLst>
                                        </p:cTn>
                                        <p:tgtEl>
                                          <p:spTgt spid="62480"/>
                                        </p:tgtEl>
                                        <p:attrNameLst>
                                          <p:attrName>style.visibility</p:attrName>
                                        </p:attrNameLst>
                                      </p:cBhvr>
                                      <p:to>
                                        <p:strVal val="hidden"/>
                                      </p:to>
                                    </p:set>
                                  </p:childTnLst>
                                </p:cTn>
                              </p:par>
                              <p:par>
                                <p:cTn id="113" presetID="1" presetClass="exit" presetSubtype="0" fill="hold" nodeType="withEffect">
                                  <p:stCondLst>
                                    <p:cond delay="0"/>
                                  </p:stCondLst>
                                  <p:childTnLst>
                                    <p:set>
                                      <p:cBhvr>
                                        <p:cTn id="114" dur="1" fill="hold">
                                          <p:stCondLst>
                                            <p:cond delay="0"/>
                                          </p:stCondLst>
                                        </p:cTn>
                                        <p:tgtEl>
                                          <p:spTgt spid="62479"/>
                                        </p:tgtEl>
                                        <p:attrNameLst>
                                          <p:attrName>style.visibility</p:attrName>
                                        </p:attrNameLst>
                                      </p:cBhvr>
                                      <p:to>
                                        <p:strVal val="hidden"/>
                                      </p:to>
                                    </p:set>
                                  </p:childTnLst>
                                </p:cTn>
                              </p:par>
                              <p:par>
                                <p:cTn id="115" presetID="1" presetClass="exit" presetSubtype="0" fill="hold" nodeType="withEffect">
                                  <p:stCondLst>
                                    <p:cond delay="0"/>
                                  </p:stCondLst>
                                  <p:childTnLst>
                                    <p:set>
                                      <p:cBhvr>
                                        <p:cTn id="116" dur="1" fill="hold">
                                          <p:stCondLst>
                                            <p:cond delay="0"/>
                                          </p:stCondLst>
                                        </p:cTn>
                                        <p:tgtEl>
                                          <p:spTgt spid="62478"/>
                                        </p:tgtEl>
                                        <p:attrNameLst>
                                          <p:attrName>style.visibility</p:attrName>
                                        </p:attrNameLst>
                                      </p:cBhvr>
                                      <p:to>
                                        <p:strVal val="hidden"/>
                                      </p:to>
                                    </p:set>
                                  </p:childTnLst>
                                </p:cTn>
                              </p:par>
                              <p:par>
                                <p:cTn id="117" presetID="1" presetClass="exit" presetSubtype="0" fill="hold" nodeType="withEffect">
                                  <p:stCondLst>
                                    <p:cond delay="0"/>
                                  </p:stCondLst>
                                  <p:childTnLst>
                                    <p:set>
                                      <p:cBhvr>
                                        <p:cTn id="118" dur="1" fill="hold">
                                          <p:stCondLst>
                                            <p:cond delay="0"/>
                                          </p:stCondLst>
                                        </p:cTn>
                                        <p:tgtEl>
                                          <p:spTgt spid="62477"/>
                                        </p:tgtEl>
                                        <p:attrNameLst>
                                          <p:attrName>style.visibility</p:attrName>
                                        </p:attrNameLst>
                                      </p:cBhvr>
                                      <p:to>
                                        <p:strVal val="hidden"/>
                                      </p:to>
                                    </p:set>
                                  </p:childTnLst>
                                </p:cTn>
                              </p:par>
                              <p:par>
                                <p:cTn id="119" presetID="1" presetClass="exit" presetSubtype="0" fill="hold" nodeType="withEffect">
                                  <p:stCondLst>
                                    <p:cond delay="0"/>
                                  </p:stCondLst>
                                  <p:childTnLst>
                                    <p:set>
                                      <p:cBhvr>
                                        <p:cTn id="120" dur="1" fill="hold">
                                          <p:stCondLst>
                                            <p:cond delay="0"/>
                                          </p:stCondLst>
                                        </p:cTn>
                                        <p:tgtEl>
                                          <p:spTgt spid="62476"/>
                                        </p:tgtEl>
                                        <p:attrNameLst>
                                          <p:attrName>style.visibility</p:attrName>
                                        </p:attrNameLst>
                                      </p:cBhvr>
                                      <p:to>
                                        <p:strVal val="hidden"/>
                                      </p:to>
                                    </p:set>
                                  </p:childTnLst>
                                </p:cTn>
                              </p:par>
                              <p:par>
                                <p:cTn id="121" presetID="1" presetClass="exit" presetSubtype="0" fill="hold" nodeType="withEffect">
                                  <p:stCondLst>
                                    <p:cond delay="0"/>
                                  </p:stCondLst>
                                  <p:childTnLst>
                                    <p:set>
                                      <p:cBhvr>
                                        <p:cTn id="122" dur="1" fill="hold">
                                          <p:stCondLst>
                                            <p:cond delay="0"/>
                                          </p:stCondLst>
                                        </p:cTn>
                                        <p:tgtEl>
                                          <p:spTgt spid="62475"/>
                                        </p:tgtEl>
                                        <p:attrNameLst>
                                          <p:attrName>style.visibility</p:attrName>
                                        </p:attrNameLst>
                                      </p:cBhvr>
                                      <p:to>
                                        <p:strVal val="hidden"/>
                                      </p:to>
                                    </p:set>
                                  </p:childTnLst>
                                </p:cTn>
                              </p:par>
                              <p:par>
                                <p:cTn id="123" presetID="1" presetClass="exit" presetSubtype="0" fill="hold" nodeType="withEffect">
                                  <p:stCondLst>
                                    <p:cond delay="0"/>
                                  </p:stCondLst>
                                  <p:childTnLst>
                                    <p:set>
                                      <p:cBhvr>
                                        <p:cTn id="124" dur="1" fill="hold">
                                          <p:stCondLst>
                                            <p:cond delay="0"/>
                                          </p:stCondLst>
                                        </p:cTn>
                                        <p:tgtEl>
                                          <p:spTgt spid="62474"/>
                                        </p:tgtEl>
                                        <p:attrNameLst>
                                          <p:attrName>style.visibility</p:attrName>
                                        </p:attrNameLst>
                                      </p:cBhvr>
                                      <p:to>
                                        <p:strVal val="hidden"/>
                                      </p:to>
                                    </p:set>
                                  </p:childTnLst>
                                </p:cTn>
                              </p:par>
                              <p:par>
                                <p:cTn id="125" presetID="1" presetClass="exit" presetSubtype="0" fill="hold" nodeType="withEffect">
                                  <p:stCondLst>
                                    <p:cond delay="0"/>
                                  </p:stCondLst>
                                  <p:childTnLst>
                                    <p:set>
                                      <p:cBhvr>
                                        <p:cTn id="126" dur="1" fill="hold">
                                          <p:stCondLst>
                                            <p:cond delay="0"/>
                                          </p:stCondLst>
                                        </p:cTn>
                                        <p:tgtEl>
                                          <p:spTgt spid="62473"/>
                                        </p:tgtEl>
                                        <p:attrNameLst>
                                          <p:attrName>style.visibility</p:attrName>
                                        </p:attrNameLst>
                                      </p:cBhvr>
                                      <p:to>
                                        <p:strVal val="hidden"/>
                                      </p:to>
                                    </p:set>
                                  </p:childTnLst>
                                </p:cTn>
                              </p:par>
                              <p:par>
                                <p:cTn id="127" presetID="1" presetClass="exit" presetSubtype="0" fill="hold" nodeType="withEffect">
                                  <p:stCondLst>
                                    <p:cond delay="0"/>
                                  </p:stCondLst>
                                  <p:childTnLst>
                                    <p:set>
                                      <p:cBhvr>
                                        <p:cTn id="128" dur="1" fill="hold">
                                          <p:stCondLst>
                                            <p:cond delay="0"/>
                                          </p:stCondLst>
                                        </p:cTn>
                                        <p:tgtEl>
                                          <p:spTgt spid="62472"/>
                                        </p:tgtEl>
                                        <p:attrNameLst>
                                          <p:attrName>style.visibility</p:attrName>
                                        </p:attrNameLst>
                                      </p:cBhvr>
                                      <p:to>
                                        <p:strVal val="hidden"/>
                                      </p:to>
                                    </p:set>
                                  </p:childTnLst>
                                </p:cTn>
                              </p:par>
                              <p:par>
                                <p:cTn id="129" presetID="1" presetClass="exit" presetSubtype="0" fill="hold" nodeType="withEffect">
                                  <p:stCondLst>
                                    <p:cond delay="0"/>
                                  </p:stCondLst>
                                  <p:childTnLst>
                                    <p:set>
                                      <p:cBhvr>
                                        <p:cTn id="130" dur="1" fill="hold">
                                          <p:stCondLst>
                                            <p:cond delay="0"/>
                                          </p:stCondLst>
                                        </p:cTn>
                                        <p:tgtEl>
                                          <p:spTgt spid="62471"/>
                                        </p:tgtEl>
                                        <p:attrNameLst>
                                          <p:attrName>style.visibility</p:attrName>
                                        </p:attrNameLst>
                                      </p:cBhvr>
                                      <p:to>
                                        <p:strVal val="hidden"/>
                                      </p:to>
                                    </p:set>
                                  </p:childTnLst>
                                </p:cTn>
                              </p:par>
                              <p:par>
                                <p:cTn id="131" presetID="1" presetClass="exit" presetSubtype="0" fill="hold" nodeType="withEffect">
                                  <p:stCondLst>
                                    <p:cond delay="0"/>
                                  </p:stCondLst>
                                  <p:childTnLst>
                                    <p:set>
                                      <p:cBhvr>
                                        <p:cTn id="132" dur="1" fill="hold">
                                          <p:stCondLst>
                                            <p:cond delay="0"/>
                                          </p:stCondLst>
                                        </p:cTn>
                                        <p:tgtEl>
                                          <p:spTgt spid="62470"/>
                                        </p:tgtEl>
                                        <p:attrNameLst>
                                          <p:attrName>style.visibility</p:attrName>
                                        </p:attrNameLst>
                                      </p:cBhvr>
                                      <p:to>
                                        <p:strVal val="hidden"/>
                                      </p:to>
                                    </p:set>
                                  </p:childTnLst>
                                </p:cTn>
                              </p:par>
                              <p:par>
                                <p:cTn id="133" presetID="1" presetClass="exit" presetSubtype="0" fill="hold" nodeType="withEffect">
                                  <p:stCondLst>
                                    <p:cond delay="0"/>
                                  </p:stCondLst>
                                  <p:childTnLst>
                                    <p:set>
                                      <p:cBhvr>
                                        <p:cTn id="134" dur="1" fill="hold">
                                          <p:stCondLst>
                                            <p:cond delay="0"/>
                                          </p:stCondLst>
                                        </p:cTn>
                                        <p:tgtEl>
                                          <p:spTgt spid="62469"/>
                                        </p:tgtEl>
                                        <p:attrNameLst>
                                          <p:attrName>style.visibility</p:attrName>
                                        </p:attrNameLst>
                                      </p:cBhvr>
                                      <p:to>
                                        <p:strVal val="hidden"/>
                                      </p:to>
                                    </p:set>
                                  </p:childTnLst>
                                </p:cTn>
                              </p:par>
                              <p:par>
                                <p:cTn id="135" presetID="1" presetClass="exit" presetSubtype="0" fill="hold" nodeType="withEffect">
                                  <p:stCondLst>
                                    <p:cond delay="0"/>
                                  </p:stCondLst>
                                  <p:childTnLst>
                                    <p:set>
                                      <p:cBhvr>
                                        <p:cTn id="136" dur="1" fill="hold">
                                          <p:stCondLst>
                                            <p:cond delay="0"/>
                                          </p:stCondLst>
                                        </p:cTn>
                                        <p:tgtEl>
                                          <p:spTgt spid="62468"/>
                                        </p:tgtEl>
                                        <p:attrNameLst>
                                          <p:attrName>style.visibility</p:attrName>
                                        </p:attrNameLst>
                                      </p:cBhvr>
                                      <p:to>
                                        <p:strVal val="hidden"/>
                                      </p:to>
                                    </p:set>
                                  </p:childTnLst>
                                </p:cTn>
                              </p:par>
                              <p:par>
                                <p:cTn id="137" presetID="1" presetClass="exit" presetSubtype="0" fill="hold" nodeType="withEffect">
                                  <p:stCondLst>
                                    <p:cond delay="0"/>
                                  </p:stCondLst>
                                  <p:childTnLst>
                                    <p:set>
                                      <p:cBhvr>
                                        <p:cTn id="138" dur="1" fill="hold">
                                          <p:stCondLst>
                                            <p:cond delay="0"/>
                                          </p:stCondLst>
                                        </p:cTn>
                                        <p:tgtEl>
                                          <p:spTgt spid="62467"/>
                                        </p:tgtEl>
                                        <p:attrNameLst>
                                          <p:attrName>style.visibility</p:attrName>
                                        </p:attrNameLst>
                                      </p:cBhvr>
                                      <p:to>
                                        <p:strVal val="hidden"/>
                                      </p:to>
                                    </p:set>
                                  </p:childTnLst>
                                </p:cTn>
                              </p:par>
                              <p:par>
                                <p:cTn id="139" presetID="1" presetClass="exit" presetSubtype="0" fill="hold" nodeType="withEffect">
                                  <p:stCondLst>
                                    <p:cond delay="0"/>
                                  </p:stCondLst>
                                  <p:childTnLst>
                                    <p:set>
                                      <p:cBhvr>
                                        <p:cTn id="140" dur="1" fill="hold">
                                          <p:stCondLst>
                                            <p:cond delay="0"/>
                                          </p:stCondLst>
                                        </p:cTn>
                                        <p:tgtEl>
                                          <p:spTgt spid="62466"/>
                                        </p:tgtEl>
                                        <p:attrNameLst>
                                          <p:attrName>style.visibility</p:attrName>
                                        </p:attrNameLst>
                                      </p:cBhvr>
                                      <p:to>
                                        <p:strVal val="hidden"/>
                                      </p:to>
                                    </p:set>
                                  </p:childTnLst>
                                </p:cTn>
                              </p:par>
                              <p:par>
                                <p:cTn id="141" presetID="1" presetClass="exit" presetSubtype="0" fill="hold" nodeType="withEffect">
                                  <p:stCondLst>
                                    <p:cond delay="0"/>
                                  </p:stCondLst>
                                  <p:childTnLst>
                                    <p:set>
                                      <p:cBhvr>
                                        <p:cTn id="142" dur="1" fill="hold">
                                          <p:stCondLst>
                                            <p:cond delay="0"/>
                                          </p:stCondLst>
                                        </p:cTn>
                                        <p:tgtEl>
                                          <p:spTgt spid="62465"/>
                                        </p:tgtEl>
                                        <p:attrNameLst>
                                          <p:attrName>style.visibility</p:attrName>
                                        </p:attrNameLst>
                                      </p:cBhvr>
                                      <p:to>
                                        <p:strVal val="hidden"/>
                                      </p:to>
                                    </p:set>
                                  </p:childTnLst>
                                </p:cTn>
                              </p:par>
                              <p:par>
                                <p:cTn id="143" presetID="1" presetClass="exit" presetSubtype="0" fill="hold" grpId="2" nodeType="withEffect">
                                  <p:stCondLst>
                                    <p:cond delay="0"/>
                                  </p:stCondLst>
                                  <p:childTnLst>
                                    <p:set>
                                      <p:cBhvr>
                                        <p:cTn id="144" dur="1" fill="hold">
                                          <p:stCondLst>
                                            <p:cond delay="0"/>
                                          </p:stCondLst>
                                        </p:cTn>
                                        <p:tgtEl>
                                          <p:spTgt spid="51"/>
                                        </p:tgtEl>
                                        <p:attrNameLst>
                                          <p:attrName>style.visibility</p:attrName>
                                        </p:attrNameLst>
                                      </p:cBhvr>
                                      <p:to>
                                        <p:strVal val="hidden"/>
                                      </p:to>
                                    </p:set>
                                  </p:childTnLst>
                                </p:cTn>
                              </p:par>
                              <p:par>
                                <p:cTn id="145" presetID="1" presetClass="exit" presetSubtype="0" fill="hold" grpId="1" nodeType="withEffect">
                                  <p:stCondLst>
                                    <p:cond delay="0"/>
                                  </p:stCondLst>
                                  <p:childTnLst>
                                    <p:set>
                                      <p:cBhvr>
                                        <p:cTn id="146" dur="1" fill="hold">
                                          <p:stCondLst>
                                            <p:cond delay="0"/>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47" restart="whenNotActive" fill="hold" evtFilter="cancelBubble" nodeType="interactiveSeq">
                <p:stCondLst>
                  <p:cond evt="onClick" delay="0">
                    <p:tgtEl>
                      <p:spTgt spid="8"/>
                    </p:tgtEl>
                  </p:cond>
                </p:stCondLst>
                <p:endSync evt="end" delay="0">
                  <p:rtn val="all"/>
                </p:endSync>
                <p:childTnLst>
                  <p:par>
                    <p:cTn id="148" fill="hold">
                      <p:stCondLst>
                        <p:cond delay="0"/>
                      </p:stCondLst>
                      <p:childTnLst>
                        <p:par>
                          <p:cTn id="149" fill="hold">
                            <p:stCondLst>
                              <p:cond delay="0"/>
                            </p:stCondLst>
                            <p:childTnLst>
                              <p:par>
                                <p:cTn id="150" presetID="10" presetClass="entr" presetSubtype="0" fill="hold" nodeType="clickEffect">
                                  <p:stCondLst>
                                    <p:cond delay="0"/>
                                  </p:stCondLst>
                                  <p:childTnLst>
                                    <p:set>
                                      <p:cBhvr>
                                        <p:cTn id="151" dur="1" fill="hold">
                                          <p:stCondLst>
                                            <p:cond delay="0"/>
                                          </p:stCondLst>
                                        </p:cTn>
                                        <p:tgtEl>
                                          <p:spTgt spid="62502"/>
                                        </p:tgtEl>
                                        <p:attrNameLst>
                                          <p:attrName>style.visibility</p:attrName>
                                        </p:attrNameLst>
                                      </p:cBhvr>
                                      <p:to>
                                        <p:strVal val="visible"/>
                                      </p:to>
                                    </p:set>
                                    <p:animEffect transition="in" filter="fade">
                                      <p:cBhvr>
                                        <p:cTn id="152" dur="2000"/>
                                        <p:tgtEl>
                                          <p:spTgt spid="62502"/>
                                        </p:tgtEl>
                                      </p:cBhvr>
                                    </p:animEffect>
                                  </p:childTnLst>
                                </p:cTn>
                              </p:par>
                            </p:childTnLst>
                          </p:cTn>
                        </p:par>
                        <p:par>
                          <p:cTn id="153" fill="hold">
                            <p:stCondLst>
                              <p:cond delay="2000"/>
                            </p:stCondLst>
                            <p:childTnLst>
                              <p:par>
                                <p:cTn id="154" presetID="10" presetClass="entr" presetSubtype="0" fill="hold" nodeType="afterEffect">
                                  <p:stCondLst>
                                    <p:cond delay="0"/>
                                  </p:stCondLst>
                                  <p:childTnLst>
                                    <p:set>
                                      <p:cBhvr>
                                        <p:cTn id="155" dur="1" fill="hold">
                                          <p:stCondLst>
                                            <p:cond delay="0"/>
                                          </p:stCondLst>
                                        </p:cTn>
                                        <p:tgtEl>
                                          <p:spTgt spid="62501"/>
                                        </p:tgtEl>
                                        <p:attrNameLst>
                                          <p:attrName>style.visibility</p:attrName>
                                        </p:attrNameLst>
                                      </p:cBhvr>
                                      <p:to>
                                        <p:strVal val="visible"/>
                                      </p:to>
                                    </p:set>
                                    <p:animEffect transition="in" filter="fade">
                                      <p:cBhvr>
                                        <p:cTn id="156" dur="2000"/>
                                        <p:tgtEl>
                                          <p:spTgt spid="62501"/>
                                        </p:tgtEl>
                                      </p:cBhvr>
                                    </p:animEffect>
                                  </p:childTnLst>
                                </p:cTn>
                              </p:par>
                            </p:childTnLst>
                          </p:cTn>
                        </p:par>
                        <p:par>
                          <p:cTn id="157" fill="hold">
                            <p:stCondLst>
                              <p:cond delay="4000"/>
                            </p:stCondLst>
                            <p:childTnLst>
                              <p:par>
                                <p:cTn id="158" presetID="10" presetClass="entr" presetSubtype="0" fill="hold" nodeType="afterEffect">
                                  <p:stCondLst>
                                    <p:cond delay="0"/>
                                  </p:stCondLst>
                                  <p:childTnLst>
                                    <p:set>
                                      <p:cBhvr>
                                        <p:cTn id="159" dur="1" fill="hold">
                                          <p:stCondLst>
                                            <p:cond delay="0"/>
                                          </p:stCondLst>
                                        </p:cTn>
                                        <p:tgtEl>
                                          <p:spTgt spid="62500"/>
                                        </p:tgtEl>
                                        <p:attrNameLst>
                                          <p:attrName>style.visibility</p:attrName>
                                        </p:attrNameLst>
                                      </p:cBhvr>
                                      <p:to>
                                        <p:strVal val="visible"/>
                                      </p:to>
                                    </p:set>
                                    <p:animEffect transition="in" filter="fade">
                                      <p:cBhvr>
                                        <p:cTn id="160" dur="2000"/>
                                        <p:tgtEl>
                                          <p:spTgt spid="62500"/>
                                        </p:tgtEl>
                                      </p:cBhvr>
                                    </p:animEffect>
                                  </p:childTnLst>
                                </p:cTn>
                              </p:par>
                            </p:childTnLst>
                          </p:cTn>
                        </p:par>
                        <p:par>
                          <p:cTn id="161" fill="hold">
                            <p:stCondLst>
                              <p:cond delay="6000"/>
                            </p:stCondLst>
                            <p:childTnLst>
                              <p:par>
                                <p:cTn id="162" presetID="10" presetClass="entr" presetSubtype="0" fill="hold" nodeType="afterEffect">
                                  <p:stCondLst>
                                    <p:cond delay="0"/>
                                  </p:stCondLst>
                                  <p:childTnLst>
                                    <p:set>
                                      <p:cBhvr>
                                        <p:cTn id="163" dur="1" fill="hold">
                                          <p:stCondLst>
                                            <p:cond delay="0"/>
                                          </p:stCondLst>
                                        </p:cTn>
                                        <p:tgtEl>
                                          <p:spTgt spid="62499"/>
                                        </p:tgtEl>
                                        <p:attrNameLst>
                                          <p:attrName>style.visibility</p:attrName>
                                        </p:attrNameLst>
                                      </p:cBhvr>
                                      <p:to>
                                        <p:strVal val="visible"/>
                                      </p:to>
                                    </p:set>
                                    <p:animEffect transition="in" filter="fade">
                                      <p:cBhvr>
                                        <p:cTn id="164" dur="2000"/>
                                        <p:tgtEl>
                                          <p:spTgt spid="62499"/>
                                        </p:tgtEl>
                                      </p:cBhvr>
                                    </p:animEffect>
                                  </p:childTnLst>
                                </p:cTn>
                              </p:par>
                            </p:childTnLst>
                          </p:cTn>
                        </p:par>
                        <p:par>
                          <p:cTn id="165" fill="hold">
                            <p:stCondLst>
                              <p:cond delay="8000"/>
                            </p:stCondLst>
                            <p:childTnLst>
                              <p:par>
                                <p:cTn id="166" presetID="10" presetClass="entr" presetSubtype="0" fill="hold" nodeType="afterEffect">
                                  <p:stCondLst>
                                    <p:cond delay="0"/>
                                  </p:stCondLst>
                                  <p:childTnLst>
                                    <p:set>
                                      <p:cBhvr>
                                        <p:cTn id="167" dur="1" fill="hold">
                                          <p:stCondLst>
                                            <p:cond delay="0"/>
                                          </p:stCondLst>
                                        </p:cTn>
                                        <p:tgtEl>
                                          <p:spTgt spid="62498"/>
                                        </p:tgtEl>
                                        <p:attrNameLst>
                                          <p:attrName>style.visibility</p:attrName>
                                        </p:attrNameLst>
                                      </p:cBhvr>
                                      <p:to>
                                        <p:strVal val="visible"/>
                                      </p:to>
                                    </p:set>
                                    <p:animEffect transition="in" filter="fade">
                                      <p:cBhvr>
                                        <p:cTn id="168" dur="2000"/>
                                        <p:tgtEl>
                                          <p:spTgt spid="62498"/>
                                        </p:tgtEl>
                                      </p:cBhvr>
                                    </p:animEffect>
                                  </p:childTnLst>
                                </p:cTn>
                              </p:par>
                            </p:childTnLst>
                          </p:cTn>
                        </p:par>
                        <p:par>
                          <p:cTn id="169" fill="hold">
                            <p:stCondLst>
                              <p:cond delay="10000"/>
                            </p:stCondLst>
                            <p:childTnLst>
                              <p:par>
                                <p:cTn id="170" presetID="10" presetClass="entr" presetSubtype="0" fill="hold" grpId="4" nodeType="afterEffect">
                                  <p:stCondLst>
                                    <p:cond delay="0"/>
                                  </p:stCondLst>
                                  <p:childTnLst>
                                    <p:set>
                                      <p:cBhvr>
                                        <p:cTn id="171" dur="1" fill="hold">
                                          <p:stCondLst>
                                            <p:cond delay="0"/>
                                          </p:stCondLst>
                                        </p:cTn>
                                        <p:tgtEl>
                                          <p:spTgt spid="55"/>
                                        </p:tgtEl>
                                        <p:attrNameLst>
                                          <p:attrName>style.visibility</p:attrName>
                                        </p:attrNameLst>
                                      </p:cBhvr>
                                      <p:to>
                                        <p:strVal val="visible"/>
                                      </p:to>
                                    </p:set>
                                    <p:animEffect transition="in" filter="fade">
                                      <p:cBhvr>
                                        <p:cTn id="172" dur="2000"/>
                                        <p:tgtEl>
                                          <p:spTgt spid="55"/>
                                        </p:tgtEl>
                                      </p:cBhvr>
                                    </p:animEffect>
                                  </p:childTnLst>
                                </p:cTn>
                              </p:par>
                            </p:childTnLst>
                          </p:cTn>
                        </p:par>
                        <p:par>
                          <p:cTn id="173" fill="hold">
                            <p:stCondLst>
                              <p:cond delay="12000"/>
                            </p:stCondLst>
                            <p:childTnLst>
                              <p:par>
                                <p:cTn id="174" presetID="1" presetClass="entr" presetSubtype="0" fill="hold" grpId="0" nodeType="afterEffect">
                                  <p:stCondLst>
                                    <p:cond delay="0"/>
                                  </p:stCondLst>
                                  <p:childTnLst>
                                    <p:set>
                                      <p:cBhvr>
                                        <p:cTn id="175" dur="1" fill="hold">
                                          <p:stCondLst>
                                            <p:cond delay="0"/>
                                          </p:stCondLst>
                                        </p:cTn>
                                        <p:tgtEl>
                                          <p:spTgt spid="52"/>
                                        </p:tgtEl>
                                        <p:attrNameLst>
                                          <p:attrName>style.visibility</p:attrName>
                                        </p:attrNameLst>
                                      </p:cBhvr>
                                      <p:to>
                                        <p:strVal val="visible"/>
                                      </p:to>
                                    </p:set>
                                  </p:childTnLst>
                                </p:cTn>
                              </p:par>
                            </p:childTnLst>
                          </p:cTn>
                        </p:par>
                      </p:childTnLst>
                    </p:cTn>
                  </p:par>
                  <p:par>
                    <p:cTn id="176" fill="hold">
                      <p:stCondLst>
                        <p:cond delay="indefinite"/>
                      </p:stCondLst>
                      <p:childTnLst>
                        <p:par>
                          <p:cTn id="177" fill="hold">
                            <p:stCondLst>
                              <p:cond delay="0"/>
                            </p:stCondLst>
                            <p:childTnLst>
                              <p:par>
                                <p:cTn id="178" presetID="1" presetClass="exit" presetSubtype="0" fill="hold" nodeType="clickEffect">
                                  <p:stCondLst>
                                    <p:cond delay="0"/>
                                  </p:stCondLst>
                                  <p:childTnLst>
                                    <p:set>
                                      <p:cBhvr>
                                        <p:cTn id="179" dur="1" fill="hold">
                                          <p:stCondLst>
                                            <p:cond delay="0"/>
                                          </p:stCondLst>
                                        </p:cTn>
                                        <p:tgtEl>
                                          <p:spTgt spid="62502"/>
                                        </p:tgtEl>
                                        <p:attrNameLst>
                                          <p:attrName>style.visibility</p:attrName>
                                        </p:attrNameLst>
                                      </p:cBhvr>
                                      <p:to>
                                        <p:strVal val="hidden"/>
                                      </p:to>
                                    </p:set>
                                  </p:childTnLst>
                                </p:cTn>
                              </p:par>
                              <p:par>
                                <p:cTn id="180" presetID="1" presetClass="exit" presetSubtype="0" fill="hold" nodeType="withEffect">
                                  <p:stCondLst>
                                    <p:cond delay="0"/>
                                  </p:stCondLst>
                                  <p:childTnLst>
                                    <p:set>
                                      <p:cBhvr>
                                        <p:cTn id="181" dur="1" fill="hold">
                                          <p:stCondLst>
                                            <p:cond delay="0"/>
                                          </p:stCondLst>
                                        </p:cTn>
                                        <p:tgtEl>
                                          <p:spTgt spid="62501"/>
                                        </p:tgtEl>
                                        <p:attrNameLst>
                                          <p:attrName>style.visibility</p:attrName>
                                        </p:attrNameLst>
                                      </p:cBhvr>
                                      <p:to>
                                        <p:strVal val="hidden"/>
                                      </p:to>
                                    </p:set>
                                  </p:childTnLst>
                                </p:cTn>
                              </p:par>
                              <p:par>
                                <p:cTn id="182" presetID="1" presetClass="exit" presetSubtype="0" fill="hold" nodeType="withEffect">
                                  <p:stCondLst>
                                    <p:cond delay="0"/>
                                  </p:stCondLst>
                                  <p:childTnLst>
                                    <p:set>
                                      <p:cBhvr>
                                        <p:cTn id="183" dur="1" fill="hold">
                                          <p:stCondLst>
                                            <p:cond delay="0"/>
                                          </p:stCondLst>
                                        </p:cTn>
                                        <p:tgtEl>
                                          <p:spTgt spid="62500"/>
                                        </p:tgtEl>
                                        <p:attrNameLst>
                                          <p:attrName>style.visibility</p:attrName>
                                        </p:attrNameLst>
                                      </p:cBhvr>
                                      <p:to>
                                        <p:strVal val="hidden"/>
                                      </p:to>
                                    </p:set>
                                  </p:childTnLst>
                                </p:cTn>
                              </p:par>
                              <p:par>
                                <p:cTn id="184" presetID="1" presetClass="exit" presetSubtype="0" fill="hold" nodeType="withEffect">
                                  <p:stCondLst>
                                    <p:cond delay="0"/>
                                  </p:stCondLst>
                                  <p:childTnLst>
                                    <p:set>
                                      <p:cBhvr>
                                        <p:cTn id="185" dur="1" fill="hold">
                                          <p:stCondLst>
                                            <p:cond delay="0"/>
                                          </p:stCondLst>
                                        </p:cTn>
                                        <p:tgtEl>
                                          <p:spTgt spid="62499"/>
                                        </p:tgtEl>
                                        <p:attrNameLst>
                                          <p:attrName>style.visibility</p:attrName>
                                        </p:attrNameLst>
                                      </p:cBhvr>
                                      <p:to>
                                        <p:strVal val="hidden"/>
                                      </p:to>
                                    </p:set>
                                  </p:childTnLst>
                                </p:cTn>
                              </p:par>
                              <p:par>
                                <p:cTn id="186" presetID="1" presetClass="exit" presetSubtype="0" fill="hold" nodeType="withEffect">
                                  <p:stCondLst>
                                    <p:cond delay="0"/>
                                  </p:stCondLst>
                                  <p:childTnLst>
                                    <p:set>
                                      <p:cBhvr>
                                        <p:cTn id="187" dur="1" fill="hold">
                                          <p:stCondLst>
                                            <p:cond delay="0"/>
                                          </p:stCondLst>
                                        </p:cTn>
                                        <p:tgtEl>
                                          <p:spTgt spid="62498"/>
                                        </p:tgtEl>
                                        <p:attrNameLst>
                                          <p:attrName>style.visibility</p:attrName>
                                        </p:attrNameLst>
                                      </p:cBhvr>
                                      <p:to>
                                        <p:strVal val="hidden"/>
                                      </p:to>
                                    </p:set>
                                  </p:childTnLst>
                                </p:cTn>
                              </p:par>
                              <p:par>
                                <p:cTn id="188" presetID="1" presetClass="exit" presetSubtype="0" fill="hold" grpId="3" nodeType="withEffect">
                                  <p:stCondLst>
                                    <p:cond delay="0"/>
                                  </p:stCondLst>
                                  <p:childTnLst>
                                    <p:set>
                                      <p:cBhvr>
                                        <p:cTn id="189" dur="1" fill="hold">
                                          <p:stCondLst>
                                            <p:cond delay="0"/>
                                          </p:stCondLst>
                                        </p:cTn>
                                        <p:tgtEl>
                                          <p:spTgt spid="55"/>
                                        </p:tgtEl>
                                        <p:attrNameLst>
                                          <p:attrName>style.visibility</p:attrName>
                                        </p:attrNameLst>
                                      </p:cBhvr>
                                      <p:to>
                                        <p:strVal val="hidden"/>
                                      </p:to>
                                    </p:set>
                                  </p:childTnLst>
                                </p:cTn>
                              </p:par>
                              <p:par>
                                <p:cTn id="190" presetID="1" presetClass="exit" presetSubtype="0" fill="hold" grpId="1" nodeType="withEffect">
                                  <p:stCondLst>
                                    <p:cond delay="0"/>
                                  </p:stCondLst>
                                  <p:childTnLst>
                                    <p:set>
                                      <p:cBhvr>
                                        <p:cTn id="191"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1" grpId="0" animBg="1"/>
      <p:bldP spid="51" grpId="1" animBg="1"/>
      <p:bldP spid="51" grpId="2" animBg="1"/>
      <p:bldP spid="55" grpId="3" animBg="1"/>
      <p:bldP spid="55" grpId="4" animBg="1"/>
      <p:bldP spid="52" grpId="0" animBg="1"/>
      <p:bldP spid="52" grpId="1" animBg="1"/>
      <p:bldP spid="53" grpId="0" animBg="1"/>
      <p:bldP spid="53"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ction Button: Back or Previous 12">
            <a:hlinkClick r:id="rId2" action="ppaction://hlinksldjump" highlightClick="1"/>
          </p:cNvPr>
          <p:cNvSpPr/>
          <p:nvPr/>
        </p:nvSpPr>
        <p:spPr>
          <a:xfrm>
            <a:off x="5562600" y="8382000"/>
            <a:ext cx="9144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503485" y="38100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1</a:t>
            </a:r>
            <a:endParaRPr lang="en-US" dirty="0">
              <a:solidFill>
                <a:schemeClr val="tx1"/>
              </a:solidFill>
            </a:endParaRPr>
          </a:p>
        </p:txBody>
      </p:sp>
      <p:sp>
        <p:nvSpPr>
          <p:cNvPr id="8" name="Oval 7"/>
          <p:cNvSpPr/>
          <p:nvPr/>
        </p:nvSpPr>
        <p:spPr>
          <a:xfrm>
            <a:off x="905608" y="46482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2</a:t>
            </a:r>
            <a:endParaRPr lang="en-US" dirty="0">
              <a:solidFill>
                <a:schemeClr val="tx1"/>
              </a:solidFill>
            </a:endParaRPr>
          </a:p>
        </p:txBody>
      </p:sp>
      <p:sp>
        <p:nvSpPr>
          <p:cNvPr id="9" name="Oval 8"/>
          <p:cNvSpPr/>
          <p:nvPr/>
        </p:nvSpPr>
        <p:spPr>
          <a:xfrm>
            <a:off x="2151185" y="46482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3</a:t>
            </a:r>
            <a:endParaRPr lang="en-US" dirty="0">
              <a:solidFill>
                <a:schemeClr val="tx1"/>
              </a:solidFill>
            </a:endParaRPr>
          </a:p>
        </p:txBody>
      </p:sp>
      <p:sp>
        <p:nvSpPr>
          <p:cNvPr id="10" name="Oval 9"/>
          <p:cNvSpPr/>
          <p:nvPr/>
        </p:nvSpPr>
        <p:spPr>
          <a:xfrm>
            <a:off x="457200" y="5338482"/>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4</a:t>
            </a:r>
            <a:endParaRPr lang="en-US" dirty="0">
              <a:solidFill>
                <a:schemeClr val="tx1"/>
              </a:solidFill>
            </a:endParaRPr>
          </a:p>
        </p:txBody>
      </p:sp>
      <p:sp>
        <p:nvSpPr>
          <p:cNvPr id="11" name="Oval 10"/>
          <p:cNvSpPr/>
          <p:nvPr/>
        </p:nvSpPr>
        <p:spPr>
          <a:xfrm>
            <a:off x="1354015" y="5338482"/>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5</a:t>
            </a:r>
            <a:endParaRPr lang="en-US" dirty="0">
              <a:solidFill>
                <a:schemeClr val="tx1"/>
              </a:solidFill>
            </a:endParaRPr>
          </a:p>
        </p:txBody>
      </p:sp>
      <p:sp>
        <p:nvSpPr>
          <p:cNvPr id="12" name="Oval 11"/>
          <p:cNvSpPr/>
          <p:nvPr/>
        </p:nvSpPr>
        <p:spPr>
          <a:xfrm>
            <a:off x="1354015" y="6028765"/>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6</a:t>
            </a:r>
            <a:endParaRPr lang="en-US" dirty="0">
              <a:solidFill>
                <a:schemeClr val="tx1"/>
              </a:solidFill>
            </a:endParaRPr>
          </a:p>
        </p:txBody>
      </p:sp>
      <p:sp>
        <p:nvSpPr>
          <p:cNvPr id="15" name="Oval 14"/>
          <p:cNvSpPr/>
          <p:nvPr/>
        </p:nvSpPr>
        <p:spPr>
          <a:xfrm>
            <a:off x="2749062" y="38100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7</a:t>
            </a:r>
            <a:endParaRPr lang="en-US" dirty="0">
              <a:solidFill>
                <a:schemeClr val="tx1"/>
              </a:solidFill>
            </a:endParaRPr>
          </a:p>
        </p:txBody>
      </p:sp>
      <p:sp>
        <p:nvSpPr>
          <p:cNvPr id="16" name="Oval 15"/>
          <p:cNvSpPr/>
          <p:nvPr/>
        </p:nvSpPr>
        <p:spPr>
          <a:xfrm>
            <a:off x="2749062" y="5338482"/>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8</a:t>
            </a:r>
            <a:endParaRPr lang="en-US" dirty="0">
              <a:solidFill>
                <a:schemeClr val="tx1"/>
              </a:solidFill>
            </a:endParaRPr>
          </a:p>
        </p:txBody>
      </p:sp>
      <p:cxnSp>
        <p:nvCxnSpPr>
          <p:cNvPr id="18" name="Straight Connector 17"/>
          <p:cNvCxnSpPr>
            <a:stCxn id="7" idx="4"/>
            <a:endCxn id="8" idx="7"/>
          </p:cNvCxnSpPr>
          <p:nvPr/>
        </p:nvCxnSpPr>
        <p:spPr>
          <a:xfrm flipH="1">
            <a:off x="1160768" y="4105835"/>
            <a:ext cx="492186" cy="5856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7" idx="4"/>
            <a:endCxn id="9" idx="1"/>
          </p:cNvCxnSpPr>
          <p:nvPr/>
        </p:nvCxnSpPr>
        <p:spPr>
          <a:xfrm>
            <a:off x="1652954" y="4105835"/>
            <a:ext cx="542009" cy="5856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8" idx="6"/>
            <a:endCxn id="9" idx="2"/>
          </p:cNvCxnSpPr>
          <p:nvPr/>
        </p:nvCxnSpPr>
        <p:spPr>
          <a:xfrm>
            <a:off x="1204546" y="4796118"/>
            <a:ext cx="9466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8" idx="3"/>
            <a:endCxn id="10" idx="7"/>
          </p:cNvCxnSpPr>
          <p:nvPr/>
        </p:nvCxnSpPr>
        <p:spPr>
          <a:xfrm flipH="1">
            <a:off x="712360" y="4900711"/>
            <a:ext cx="237026" cy="4810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8" idx="5"/>
            <a:endCxn id="11" idx="1"/>
          </p:cNvCxnSpPr>
          <p:nvPr/>
        </p:nvCxnSpPr>
        <p:spPr>
          <a:xfrm>
            <a:off x="1160768" y="4900711"/>
            <a:ext cx="237026" cy="4810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11" idx="6"/>
            <a:endCxn id="9" idx="3"/>
          </p:cNvCxnSpPr>
          <p:nvPr/>
        </p:nvCxnSpPr>
        <p:spPr>
          <a:xfrm flipV="1">
            <a:off x="1652954" y="4900711"/>
            <a:ext cx="542009" cy="5856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9" idx="7"/>
            <a:endCxn id="15" idx="3"/>
          </p:cNvCxnSpPr>
          <p:nvPr/>
        </p:nvCxnSpPr>
        <p:spPr>
          <a:xfrm flipV="1">
            <a:off x="2406345" y="4062511"/>
            <a:ext cx="386495" cy="6290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9" idx="5"/>
            <a:endCxn id="16" idx="1"/>
          </p:cNvCxnSpPr>
          <p:nvPr/>
        </p:nvCxnSpPr>
        <p:spPr>
          <a:xfrm>
            <a:off x="2406345" y="4900711"/>
            <a:ext cx="386495" cy="4810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15" idx="4"/>
            <a:endCxn id="16" idx="0"/>
          </p:cNvCxnSpPr>
          <p:nvPr/>
        </p:nvCxnSpPr>
        <p:spPr>
          <a:xfrm>
            <a:off x="2898531" y="4105835"/>
            <a:ext cx="0" cy="12326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11" idx="4"/>
          </p:cNvCxnSpPr>
          <p:nvPr/>
        </p:nvCxnSpPr>
        <p:spPr>
          <a:xfrm>
            <a:off x="1503485" y="5634318"/>
            <a:ext cx="0" cy="4930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4627685" y="37338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1</a:t>
            </a:r>
            <a:endParaRPr lang="en-US" dirty="0">
              <a:solidFill>
                <a:schemeClr val="tx1"/>
              </a:solidFill>
            </a:endParaRPr>
          </a:p>
        </p:txBody>
      </p:sp>
      <p:sp>
        <p:nvSpPr>
          <p:cNvPr id="43" name="Oval 42"/>
          <p:cNvSpPr/>
          <p:nvPr/>
        </p:nvSpPr>
        <p:spPr>
          <a:xfrm>
            <a:off x="4029808" y="45720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2</a:t>
            </a:r>
            <a:endParaRPr lang="en-US" dirty="0">
              <a:solidFill>
                <a:schemeClr val="tx1"/>
              </a:solidFill>
            </a:endParaRPr>
          </a:p>
        </p:txBody>
      </p:sp>
      <p:sp>
        <p:nvSpPr>
          <p:cNvPr id="44" name="Oval 43"/>
          <p:cNvSpPr/>
          <p:nvPr/>
        </p:nvSpPr>
        <p:spPr>
          <a:xfrm>
            <a:off x="5275385" y="45720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3</a:t>
            </a:r>
            <a:endParaRPr lang="en-US" dirty="0">
              <a:solidFill>
                <a:schemeClr val="tx1"/>
              </a:solidFill>
            </a:endParaRPr>
          </a:p>
        </p:txBody>
      </p:sp>
      <p:sp>
        <p:nvSpPr>
          <p:cNvPr id="45" name="Oval 44"/>
          <p:cNvSpPr/>
          <p:nvPr/>
        </p:nvSpPr>
        <p:spPr>
          <a:xfrm>
            <a:off x="3581400" y="5262282"/>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4</a:t>
            </a:r>
            <a:endParaRPr lang="en-US" dirty="0">
              <a:solidFill>
                <a:schemeClr val="tx1"/>
              </a:solidFill>
            </a:endParaRPr>
          </a:p>
        </p:txBody>
      </p:sp>
      <p:sp>
        <p:nvSpPr>
          <p:cNvPr id="46" name="Oval 45"/>
          <p:cNvSpPr/>
          <p:nvPr/>
        </p:nvSpPr>
        <p:spPr>
          <a:xfrm>
            <a:off x="4478215" y="5262282"/>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5</a:t>
            </a:r>
            <a:endParaRPr lang="en-US" dirty="0">
              <a:solidFill>
                <a:schemeClr val="tx1"/>
              </a:solidFill>
            </a:endParaRPr>
          </a:p>
        </p:txBody>
      </p:sp>
      <p:sp>
        <p:nvSpPr>
          <p:cNvPr id="47" name="Oval 46"/>
          <p:cNvSpPr/>
          <p:nvPr/>
        </p:nvSpPr>
        <p:spPr>
          <a:xfrm>
            <a:off x="4478215" y="5952565"/>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6</a:t>
            </a:r>
            <a:endParaRPr lang="en-US" dirty="0">
              <a:solidFill>
                <a:schemeClr val="tx1"/>
              </a:solidFill>
            </a:endParaRPr>
          </a:p>
        </p:txBody>
      </p:sp>
      <p:sp>
        <p:nvSpPr>
          <p:cNvPr id="48" name="Oval 47"/>
          <p:cNvSpPr/>
          <p:nvPr/>
        </p:nvSpPr>
        <p:spPr>
          <a:xfrm>
            <a:off x="5867400" y="52578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7</a:t>
            </a:r>
            <a:endParaRPr lang="en-US" dirty="0">
              <a:solidFill>
                <a:schemeClr val="tx1"/>
              </a:solidFill>
            </a:endParaRPr>
          </a:p>
        </p:txBody>
      </p:sp>
      <p:sp>
        <p:nvSpPr>
          <p:cNvPr id="49" name="Oval 48"/>
          <p:cNvSpPr/>
          <p:nvPr/>
        </p:nvSpPr>
        <p:spPr>
          <a:xfrm>
            <a:off x="5105400" y="52578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8</a:t>
            </a:r>
            <a:endParaRPr lang="en-US" dirty="0">
              <a:solidFill>
                <a:schemeClr val="tx1"/>
              </a:solidFill>
            </a:endParaRPr>
          </a:p>
        </p:txBody>
      </p:sp>
      <p:cxnSp>
        <p:nvCxnSpPr>
          <p:cNvPr id="50" name="Straight Connector 49"/>
          <p:cNvCxnSpPr>
            <a:stCxn id="42" idx="4"/>
            <a:endCxn id="43" idx="7"/>
          </p:cNvCxnSpPr>
          <p:nvPr/>
        </p:nvCxnSpPr>
        <p:spPr>
          <a:xfrm flipH="1">
            <a:off x="4284968" y="4029635"/>
            <a:ext cx="492186" cy="5856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42" idx="4"/>
            <a:endCxn id="44" idx="1"/>
          </p:cNvCxnSpPr>
          <p:nvPr/>
        </p:nvCxnSpPr>
        <p:spPr>
          <a:xfrm>
            <a:off x="4777154" y="4029635"/>
            <a:ext cx="542009" cy="5856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43" idx="6"/>
            <a:endCxn id="44" idx="2"/>
          </p:cNvCxnSpPr>
          <p:nvPr/>
        </p:nvCxnSpPr>
        <p:spPr>
          <a:xfrm>
            <a:off x="4328746" y="4719918"/>
            <a:ext cx="946638"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stCxn id="43" idx="3"/>
            <a:endCxn id="45" idx="7"/>
          </p:cNvCxnSpPr>
          <p:nvPr/>
        </p:nvCxnSpPr>
        <p:spPr>
          <a:xfrm flipH="1">
            <a:off x="3836560" y="4824511"/>
            <a:ext cx="237026" cy="4810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43" idx="5"/>
            <a:endCxn id="46" idx="1"/>
          </p:cNvCxnSpPr>
          <p:nvPr/>
        </p:nvCxnSpPr>
        <p:spPr>
          <a:xfrm>
            <a:off x="4284968" y="4824511"/>
            <a:ext cx="237026" cy="4810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46" idx="6"/>
            <a:endCxn id="44" idx="3"/>
          </p:cNvCxnSpPr>
          <p:nvPr/>
        </p:nvCxnSpPr>
        <p:spPr>
          <a:xfrm flipV="1">
            <a:off x="4777154" y="4824511"/>
            <a:ext cx="542009" cy="58568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46" idx="4"/>
          </p:cNvCxnSpPr>
          <p:nvPr/>
        </p:nvCxnSpPr>
        <p:spPr>
          <a:xfrm>
            <a:off x="4627685" y="5558118"/>
            <a:ext cx="0" cy="4930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44" idx="4"/>
            <a:endCxn id="49" idx="0"/>
          </p:cNvCxnSpPr>
          <p:nvPr/>
        </p:nvCxnSpPr>
        <p:spPr>
          <a:xfrm flipH="1">
            <a:off x="5254869" y="4867835"/>
            <a:ext cx="169985" cy="3899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44" idx="4"/>
            <a:endCxn id="48" idx="1"/>
          </p:cNvCxnSpPr>
          <p:nvPr/>
        </p:nvCxnSpPr>
        <p:spPr>
          <a:xfrm>
            <a:off x="5424854" y="4867835"/>
            <a:ext cx="486324" cy="4332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10" idx="6"/>
            <a:endCxn id="11" idx="2"/>
          </p:cNvCxnSpPr>
          <p:nvPr/>
        </p:nvCxnSpPr>
        <p:spPr>
          <a:xfrm>
            <a:off x="756138" y="5486400"/>
            <a:ext cx="597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stCxn id="45" idx="6"/>
            <a:endCxn id="46" idx="2"/>
          </p:cNvCxnSpPr>
          <p:nvPr/>
        </p:nvCxnSpPr>
        <p:spPr>
          <a:xfrm>
            <a:off x="3880338" y="5410200"/>
            <a:ext cx="59787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49" idx="6"/>
            <a:endCxn id="48" idx="2"/>
          </p:cNvCxnSpPr>
          <p:nvPr/>
        </p:nvCxnSpPr>
        <p:spPr>
          <a:xfrm>
            <a:off x="5404338" y="5405718"/>
            <a:ext cx="463062" cy="0"/>
          </a:xfrm>
          <a:prstGeom prst="line">
            <a:avLst/>
          </a:prstGeom>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1219200" y="1143000"/>
            <a:ext cx="4800600" cy="369332"/>
          </a:xfrm>
          <a:prstGeom prst="rect">
            <a:avLst/>
          </a:prstGeom>
          <a:noFill/>
        </p:spPr>
        <p:txBody>
          <a:bodyPr wrap="square" rtlCol="0">
            <a:spAutoFit/>
          </a:bodyPr>
          <a:lstStyle/>
          <a:p>
            <a:r>
              <a:rPr lang="hu-HU" dirty="0" smtClean="0"/>
              <a:t>Szélességi bejárás - Dept First search (DFS)</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30"/>
                                        </p:tgtEl>
                                      </p:cBhvr>
                                    </p:animEffect>
                                    <p:animScale>
                                      <p:cBhvr>
                                        <p:cTn id="7" dur="250" autoRev="1" fill="hold"/>
                                        <p:tgtEl>
                                          <p:spTgt spid="30"/>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32"/>
                                        </p:tgtEl>
                                      </p:cBhvr>
                                    </p:animEffect>
                                    <p:animScale>
                                      <p:cBhvr>
                                        <p:cTn id="10" dur="250" autoRev="1" fill="hold"/>
                                        <p:tgtEl>
                                          <p:spTgt spid="32"/>
                                        </p:tgtEl>
                                      </p:cBhvr>
                                      <p:by x="105000" y="105000"/>
                                    </p:animScale>
                                  </p:childTnLst>
                                </p:cTn>
                              </p:par>
                              <p:par>
                                <p:cTn id="11" presetID="26" presetClass="emph" presetSubtype="0" fill="hold" nodeType="withEffect">
                                  <p:stCondLst>
                                    <p:cond delay="0"/>
                                  </p:stCondLst>
                                  <p:childTnLst>
                                    <p:animEffect transition="out" filter="fade">
                                      <p:cBhvr>
                                        <p:cTn id="12" dur="500" tmFilter="0, 0; .2, .5; .8, .5; 1, 0"/>
                                        <p:tgtEl>
                                          <p:spTgt spid="34"/>
                                        </p:tgtEl>
                                      </p:cBhvr>
                                    </p:animEffect>
                                    <p:animScale>
                                      <p:cBhvr>
                                        <p:cTn id="13" dur="250" autoRev="1" fill="hold"/>
                                        <p:tgtEl>
                                          <p:spTgt spid="34"/>
                                        </p:tgtEl>
                                      </p:cBhvr>
                                      <p:by x="105000" y="105000"/>
                                    </p:animScale>
                                  </p:childTnLst>
                                </p:cTn>
                              </p:par>
                              <p:par>
                                <p:cTn id="14" presetID="26" presetClass="emph" presetSubtype="0" fill="hold" grpId="0" nodeType="withEffect">
                                  <p:stCondLst>
                                    <p:cond delay="0"/>
                                  </p:stCondLst>
                                  <p:childTnLst>
                                    <p:animEffect transition="out" filter="fade">
                                      <p:cBhvr>
                                        <p:cTn id="15" dur="500" tmFilter="0, 0; .2, .5; .8, .5; 1, 0"/>
                                        <p:tgtEl>
                                          <p:spTgt spid="15"/>
                                        </p:tgtEl>
                                      </p:cBhvr>
                                    </p:animEffect>
                                    <p:animScale>
                                      <p:cBhvr>
                                        <p:cTn id="16" dur="250" autoRev="1" fill="hold"/>
                                        <p:tgtEl>
                                          <p:spTgt spid="15"/>
                                        </p:tgtEl>
                                      </p:cBhvr>
                                      <p:by x="105000" y="105000"/>
                                    </p:animScale>
                                  </p:childTnLst>
                                </p:cTn>
                              </p:par>
                              <p:par>
                                <p:cTn id="17" presetID="26" presetClass="emph" presetSubtype="0" fill="hold" grpId="0" nodeType="withEffect">
                                  <p:stCondLst>
                                    <p:cond delay="0"/>
                                  </p:stCondLst>
                                  <p:childTnLst>
                                    <p:animEffect transition="out" filter="fade">
                                      <p:cBhvr>
                                        <p:cTn id="18" dur="500" tmFilter="0, 0; .2, .5; .8, .5; 1, 0"/>
                                        <p:tgtEl>
                                          <p:spTgt spid="16"/>
                                        </p:tgtEl>
                                      </p:cBhvr>
                                    </p:animEffect>
                                    <p:animScale>
                                      <p:cBhvr>
                                        <p:cTn id="19" dur="250" autoRev="1" fill="hold"/>
                                        <p:tgtEl>
                                          <p:spTgt spid="16"/>
                                        </p:tgtEl>
                                      </p:cBhvr>
                                      <p:by x="105000" y="105000"/>
                                    </p:animScale>
                                  </p:childTnLst>
                                </p:cTn>
                              </p:par>
                              <p:par>
                                <p:cTn id="20" presetID="26" presetClass="emph" presetSubtype="0" fill="hold" nodeType="withEffect">
                                  <p:stCondLst>
                                    <p:cond delay="0"/>
                                  </p:stCondLst>
                                  <p:childTnLst>
                                    <p:animEffect transition="out" filter="fade">
                                      <p:cBhvr>
                                        <p:cTn id="21" dur="500" tmFilter="0, 0; .2, .5; .8, .5; 1, 0"/>
                                        <p:tgtEl>
                                          <p:spTgt spid="61"/>
                                        </p:tgtEl>
                                      </p:cBhvr>
                                    </p:animEffect>
                                    <p:animScale>
                                      <p:cBhvr>
                                        <p:cTn id="22" dur="250" autoRev="1" fill="hold"/>
                                        <p:tgtEl>
                                          <p:spTgt spid="61"/>
                                        </p:tgtEl>
                                      </p:cBhvr>
                                      <p:by x="105000" y="105000"/>
                                    </p:animScale>
                                  </p:childTnLst>
                                </p:cTn>
                              </p:par>
                              <p:par>
                                <p:cTn id="23" presetID="26" presetClass="emph" presetSubtype="0" fill="hold" grpId="0" nodeType="withEffect">
                                  <p:stCondLst>
                                    <p:cond delay="0"/>
                                  </p:stCondLst>
                                  <p:childTnLst>
                                    <p:animEffect transition="out" filter="fade">
                                      <p:cBhvr>
                                        <p:cTn id="24" dur="500" tmFilter="0, 0; .2, .5; .8, .5; 1, 0"/>
                                        <p:tgtEl>
                                          <p:spTgt spid="49"/>
                                        </p:tgtEl>
                                      </p:cBhvr>
                                    </p:animEffect>
                                    <p:animScale>
                                      <p:cBhvr>
                                        <p:cTn id="25" dur="250" autoRev="1" fill="hold"/>
                                        <p:tgtEl>
                                          <p:spTgt spid="49"/>
                                        </p:tgtEl>
                                      </p:cBhvr>
                                      <p:by x="105000" y="105000"/>
                                    </p:animScale>
                                  </p:childTnLst>
                                </p:cTn>
                              </p:par>
                              <p:par>
                                <p:cTn id="26" presetID="26" presetClass="emph" presetSubtype="0" fill="hold" nodeType="withEffect">
                                  <p:stCondLst>
                                    <p:cond delay="0"/>
                                  </p:stCondLst>
                                  <p:childTnLst>
                                    <p:animEffect transition="out" filter="fade">
                                      <p:cBhvr>
                                        <p:cTn id="27" dur="500" tmFilter="0, 0; .2, .5; .8, .5; 1, 0"/>
                                        <p:tgtEl>
                                          <p:spTgt spid="69"/>
                                        </p:tgtEl>
                                      </p:cBhvr>
                                    </p:animEffect>
                                    <p:animScale>
                                      <p:cBhvr>
                                        <p:cTn id="28" dur="250" autoRev="1" fill="hold"/>
                                        <p:tgtEl>
                                          <p:spTgt spid="69"/>
                                        </p:tgtEl>
                                      </p:cBhvr>
                                      <p:by x="105000" y="105000"/>
                                    </p:animScale>
                                  </p:childTnLst>
                                </p:cTn>
                              </p:par>
                              <p:par>
                                <p:cTn id="29" presetID="26" presetClass="emph" presetSubtype="0" fill="hold" grpId="0" nodeType="withEffect">
                                  <p:stCondLst>
                                    <p:cond delay="0"/>
                                  </p:stCondLst>
                                  <p:childTnLst>
                                    <p:animEffect transition="out" filter="fade">
                                      <p:cBhvr>
                                        <p:cTn id="30" dur="500" tmFilter="0, 0; .2, .5; .8, .5; 1, 0"/>
                                        <p:tgtEl>
                                          <p:spTgt spid="48"/>
                                        </p:tgtEl>
                                      </p:cBhvr>
                                    </p:animEffect>
                                    <p:animScale>
                                      <p:cBhvr>
                                        <p:cTn id="31" dur="250" autoRev="1" fill="hold"/>
                                        <p:tgtEl>
                                          <p:spTgt spid="48"/>
                                        </p:tgtEl>
                                      </p:cBhvr>
                                      <p:by x="105000" y="105000"/>
                                    </p:animScale>
                                  </p:childTnLst>
                                </p:cTn>
                              </p:par>
                              <p:par>
                                <p:cTn id="32" presetID="26" presetClass="emph" presetSubtype="0" fill="hold" nodeType="withEffect">
                                  <p:stCondLst>
                                    <p:cond delay="0"/>
                                  </p:stCondLst>
                                  <p:childTnLst>
                                    <p:animEffect transition="out" filter="fade">
                                      <p:cBhvr>
                                        <p:cTn id="33" dur="500" tmFilter="0, 0; .2, .5; .8, .5; 1, 0"/>
                                        <p:tgtEl>
                                          <p:spTgt spid="63"/>
                                        </p:tgtEl>
                                      </p:cBhvr>
                                    </p:animEffect>
                                    <p:animScale>
                                      <p:cBhvr>
                                        <p:cTn id="34" dur="250" autoRev="1" fill="hold"/>
                                        <p:tgtEl>
                                          <p:spTgt spid="6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8" grpId="0" animBg="1"/>
      <p:bldP spid="4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ction Button: Back or Previous 12">
            <a:hlinkClick r:id="rId2" action="ppaction://hlinksldjump" highlightClick="1"/>
          </p:cNvPr>
          <p:cNvSpPr/>
          <p:nvPr/>
        </p:nvSpPr>
        <p:spPr>
          <a:xfrm>
            <a:off x="5562600" y="8382000"/>
            <a:ext cx="9144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extBox 76"/>
          <p:cNvSpPr txBox="1"/>
          <p:nvPr/>
        </p:nvSpPr>
        <p:spPr>
          <a:xfrm>
            <a:off x="1219200" y="1143000"/>
            <a:ext cx="4800600" cy="369332"/>
          </a:xfrm>
          <a:prstGeom prst="rect">
            <a:avLst/>
          </a:prstGeom>
          <a:noFill/>
        </p:spPr>
        <p:txBody>
          <a:bodyPr wrap="square" rtlCol="0">
            <a:spAutoFit/>
          </a:bodyPr>
          <a:lstStyle/>
          <a:p>
            <a:r>
              <a:rPr lang="hu-HU" dirty="0" smtClean="0"/>
              <a:t>Szélességi bejárás - Dept First search (DFS)</a:t>
            </a:r>
            <a:endParaRPr lang="en-US" dirty="0" smtClean="0"/>
          </a:p>
        </p:txBody>
      </p:sp>
      <p:sp>
        <p:nvSpPr>
          <p:cNvPr id="56" name="Rectangle 3"/>
          <p:cNvSpPr txBox="1">
            <a:spLocks noChangeArrowheads="1"/>
          </p:cNvSpPr>
          <p:nvPr/>
        </p:nvSpPr>
        <p:spPr>
          <a:xfrm>
            <a:off x="304800" y="5867400"/>
            <a:ext cx="6477000" cy="2514600"/>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rPr>
              <a:t>A </a:t>
            </a:r>
            <a:r>
              <a:rPr kumimoji="0" lang="en-US" sz="1400" b="0" i="0" u="none" strike="noStrike" kern="1200" cap="none" spc="0" normalizeH="0" baseline="0" noProof="0" dirty="0" smtClean="0">
                <a:ln>
                  <a:noFill/>
                </a:ln>
                <a:solidFill>
                  <a:schemeClr val="tx2"/>
                </a:solidFill>
                <a:effectLst/>
                <a:uLnTx/>
                <a:uFillTx/>
                <a:latin typeface="+mn-lt"/>
                <a:ea typeface="+mn-ea"/>
                <a:cs typeface="+mn-cs"/>
              </a:rPr>
              <a:t>breadth-first</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search (</a:t>
            </a:r>
            <a:r>
              <a:rPr kumimoji="0" lang="en-US" sz="1400" b="0" i="0" u="none" strike="noStrike" kern="1200" cap="none" spc="0" normalizeH="0" baseline="0" noProof="0" dirty="0" smtClean="0">
                <a:ln>
                  <a:noFill/>
                </a:ln>
                <a:solidFill>
                  <a:schemeClr val="tx2"/>
                </a:solidFill>
                <a:effectLst/>
                <a:uLnTx/>
                <a:uFillTx/>
                <a:latin typeface="+mn-lt"/>
                <a:ea typeface="+mn-ea"/>
                <a:cs typeface="+mn-cs"/>
              </a:rPr>
              <a:t>BFS</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a:t>
            </a:r>
            <a:r>
              <a:rPr kumimoji="0" lang="hu-HU" sz="1400" b="0" i="0" u="none" strike="noStrike" kern="1200" cap="none" spc="0" normalizeH="0" baseline="0" noProof="0" dirty="0" smtClean="0">
                <a:ln>
                  <a:noFill/>
                </a:ln>
                <a:solidFill>
                  <a:schemeClr val="tx1"/>
                </a:solidFill>
                <a:effectLst/>
                <a:uLnTx/>
                <a:uFillTx/>
                <a:latin typeface="+mn-lt"/>
                <a:ea typeface="+mn-ea"/>
                <a:cs typeface="+mn-cs"/>
              </a:rPr>
              <a:t>a jelenlegi út közelében lévő csomókat érinti hamarabb, az út távolabbi csomói csak később lesznek érintve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hu-HU" sz="1400" b="0" i="0" u="none" strike="noStrike" kern="1200" cap="none" spc="0" normalizeH="0" baseline="0" noProof="0" dirty="0" smtClean="0">
              <a:ln>
                <a:noFill/>
              </a:ln>
              <a:solidFill>
                <a:schemeClr val="accent2"/>
              </a:solidFill>
              <a:effectLst/>
              <a:uLnTx/>
              <a:uFillTx/>
              <a:latin typeface="Verdana"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400" b="0" i="0" u="none" strike="noStrike" kern="1200" cap="none" spc="0" normalizeH="0" baseline="0" noProof="0" dirty="0" smtClean="0">
                <a:ln>
                  <a:noFill/>
                </a:ln>
                <a:solidFill>
                  <a:schemeClr val="accent2"/>
                </a:solidFill>
                <a:effectLst/>
                <a:uLnTx/>
                <a:uFillTx/>
                <a:latin typeface="Verdana" pitchFamily="34" charset="0"/>
                <a:ea typeface="+mn-ea"/>
                <a:cs typeface="+mn-cs"/>
              </a:rPr>
              <a:t>J</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a:t>
            </a:r>
            <a:r>
              <a:rPr kumimoji="0" lang="hu-HU" sz="1400" b="0" i="0" u="none" strike="noStrike" kern="1200" cap="none" spc="0" normalizeH="0" baseline="0" noProof="0" dirty="0" smtClean="0">
                <a:ln>
                  <a:noFill/>
                </a:ln>
                <a:solidFill>
                  <a:schemeClr val="tx1"/>
                </a:solidFill>
                <a:effectLst/>
                <a:uLnTx/>
                <a:uFillTx/>
                <a:latin typeface="+mn-lt"/>
                <a:ea typeface="+mn-ea"/>
                <a:cs typeface="+mn-cs"/>
              </a:rPr>
              <a:t>az </a:t>
            </a:r>
            <a:r>
              <a:rPr kumimoji="0" lang="en-US" sz="1400" b="0" i="0" u="none" strike="noStrike" kern="1200" cap="none" spc="0" normalizeH="0" baseline="0" noProof="0" dirty="0" smtClean="0">
                <a:ln>
                  <a:noFill/>
                </a:ln>
                <a:solidFill>
                  <a:schemeClr val="accent2"/>
                </a:solidFill>
                <a:effectLst/>
                <a:uLnTx/>
                <a:uFillTx/>
                <a:latin typeface="Verdana" pitchFamily="34" charset="0"/>
                <a:ea typeface="+mn-ea"/>
                <a:cs typeface="+mn-cs"/>
              </a:rPr>
              <a:t>N</a:t>
            </a:r>
            <a:r>
              <a:rPr kumimoji="0" lang="hu-HU" sz="1400" b="0" i="0" u="none" strike="noStrike" kern="1200" cap="none" spc="0" normalizeH="0" baseline="0" noProof="0" dirty="0" smtClean="0">
                <a:ln>
                  <a:noFill/>
                </a:ln>
                <a:solidFill>
                  <a:schemeClr val="accent2"/>
                </a:solidFill>
                <a:effectLst/>
                <a:uLnTx/>
                <a:uFillTx/>
                <a:latin typeface="Verdana" pitchFamily="34" charset="0"/>
                <a:ea typeface="+mn-ea"/>
                <a:cs typeface="+mn-cs"/>
              </a:rPr>
              <a:t>  </a:t>
            </a:r>
            <a:r>
              <a:rPr kumimoji="0" lang="hu-HU" sz="1400" b="0" i="0" u="none" strike="noStrike" kern="1200" cap="none" spc="0" normalizeH="0" baseline="0" noProof="0" dirty="0" smtClean="0">
                <a:ln>
                  <a:noFill/>
                </a:ln>
                <a:solidFill>
                  <a:schemeClr val="tx1"/>
                </a:solidFill>
                <a:effectLst/>
                <a:uLnTx/>
                <a:uFillTx/>
                <a:latin typeface="Verdana" pitchFamily="34" charset="0"/>
                <a:ea typeface="+mn-ea"/>
                <a:cs typeface="+mn-cs"/>
              </a:rPr>
              <a:t>előtt lesz megtalálva</a:t>
            </a:r>
            <a:endParaRPr kumimoji="0" lang="en-US" sz="1400" b="0" i="0" u="none" strike="noStrike" kern="1200" cap="none" spc="0" normalizeH="0" baseline="0" noProof="0" dirty="0" smtClean="0">
              <a:ln>
                <a:noFill/>
              </a:ln>
              <a:solidFill>
                <a:schemeClr val="tx1"/>
              </a:solidFill>
              <a:effectLst/>
              <a:uLnTx/>
              <a:uFillTx/>
              <a:latin typeface="Verdana"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hu-HU" sz="1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hu-HU" sz="1400" b="0" i="0" u="none" strike="noStrike" kern="1200" cap="none" spc="0" normalizeH="0" baseline="0" noProof="0" dirty="0" smtClean="0">
                <a:ln>
                  <a:noFill/>
                </a:ln>
                <a:solidFill>
                  <a:schemeClr val="tx1"/>
                </a:solidFill>
                <a:effectLst/>
                <a:uLnTx/>
                <a:uFillTx/>
                <a:latin typeface="+mn-lt"/>
                <a:ea typeface="+mn-ea"/>
                <a:cs typeface="+mn-cs"/>
              </a:rPr>
              <a:t>Példáúl</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a:t>
            </a:r>
            <a:r>
              <a:rPr kumimoji="0" lang="hu-HU" sz="1400" b="0" i="0" u="none" strike="noStrike" kern="1200" cap="none" spc="0" normalizeH="0" baseline="0" noProof="0" dirty="0" smtClean="0">
                <a:ln>
                  <a:noFill/>
                </a:ln>
                <a:solidFill>
                  <a:schemeClr val="tx1"/>
                </a:solidFill>
                <a:effectLst/>
                <a:uLnTx/>
                <a:uFillTx/>
                <a:latin typeface="+mn-lt"/>
                <a:ea typeface="+mn-ea"/>
                <a:cs typeface="+mn-cs"/>
              </a:rPr>
              <a:t>az </a:t>
            </a:r>
            <a:r>
              <a:rPr kumimoji="0" lang="en-US" sz="1400" b="0" i="0" u="none" strike="noStrike" kern="1200" cap="none" spc="0" normalizeH="0" baseline="0" noProof="0" dirty="0" smtClean="0">
                <a:ln>
                  <a:noFill/>
                </a:ln>
                <a:solidFill>
                  <a:schemeClr val="accent2"/>
                </a:solidFill>
                <a:effectLst/>
                <a:uLnTx/>
                <a:uFillTx/>
                <a:latin typeface="Verdana" pitchFamily="34" charset="0"/>
                <a:ea typeface="+mn-ea"/>
                <a:cs typeface="+mn-cs"/>
              </a:rPr>
              <a:t>A</a:t>
            </a:r>
            <a:r>
              <a:rPr kumimoji="0" lang="hu-HU" sz="1400" b="0" i="0" u="none" strike="noStrike" kern="1200" cap="none" spc="0" normalizeH="0" baseline="0" noProof="0" dirty="0" smtClean="0">
                <a:ln>
                  <a:noFill/>
                </a:ln>
                <a:solidFill>
                  <a:schemeClr val="accent2"/>
                </a:solidFill>
                <a:effectLst/>
                <a:uLnTx/>
                <a:uFillTx/>
                <a:latin typeface="Verdana" pitchFamily="34" charset="0"/>
                <a:ea typeface="+mn-ea"/>
                <a:cs typeface="+mn-cs"/>
              </a:rPr>
              <a:t> </a:t>
            </a:r>
            <a:r>
              <a:rPr kumimoji="0" lang="hu-HU" sz="1400" b="0" i="0" u="none" strike="noStrike" kern="1200" cap="none" spc="0" normalizeH="0" baseline="0" noProof="0" dirty="0" smtClean="0">
                <a:ln>
                  <a:noFill/>
                </a:ln>
                <a:solidFill>
                  <a:schemeClr val="tx1"/>
                </a:solidFill>
                <a:effectLst/>
                <a:uLnTx/>
                <a:uFillTx/>
                <a:latin typeface="Verdana" pitchFamily="34" charset="0"/>
                <a:ea typeface="+mn-ea"/>
                <a:cs typeface="+mn-cs"/>
              </a:rPr>
              <a:t>keresése után</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a:t>
            </a:r>
            <a:r>
              <a:rPr kumimoji="0" lang="hu-HU" sz="1400" b="0" i="0" u="none" strike="noStrike" kern="1200" cap="none" spc="0" normalizeH="0" baseline="0" noProof="0" dirty="0" smtClean="0">
                <a:ln>
                  <a:noFill/>
                </a:ln>
                <a:solidFill>
                  <a:schemeClr val="tx1"/>
                </a:solidFill>
                <a:effectLst/>
                <a:uLnTx/>
                <a:uFillTx/>
                <a:latin typeface="+mn-lt"/>
                <a:ea typeface="+mn-ea"/>
                <a:cs typeface="+mn-cs"/>
              </a:rPr>
              <a:t>a</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400" b="0" i="0" u="none" strike="noStrike" kern="1200" cap="none" spc="0" normalizeH="0" baseline="0" noProof="0" dirty="0" smtClean="0">
                <a:ln>
                  <a:noFill/>
                </a:ln>
                <a:solidFill>
                  <a:schemeClr val="accent2"/>
                </a:solidFill>
                <a:effectLst/>
                <a:uLnTx/>
                <a:uFillTx/>
                <a:latin typeface="Verdana" pitchFamily="34" charset="0"/>
                <a:ea typeface="+mn-ea"/>
                <a:cs typeface="+mn-cs"/>
              </a:rPr>
              <a:t>B</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a:t>
            </a:r>
            <a:r>
              <a:rPr kumimoji="0" lang="hu-HU" sz="1400" b="0" i="0" u="none" strike="noStrike" kern="1200" cap="none" spc="0" normalizeH="0" baseline="0" noProof="0" dirty="0" smtClean="0">
                <a:ln>
                  <a:noFill/>
                </a:ln>
                <a:solidFill>
                  <a:schemeClr val="tx1"/>
                </a:solidFill>
                <a:effectLst/>
                <a:uLnTx/>
                <a:uFillTx/>
                <a:latin typeface="+mn-lt"/>
                <a:ea typeface="+mn-ea"/>
                <a:cs typeface="+mn-cs"/>
              </a:rPr>
              <a:t>majd a</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400" b="0" i="0" u="none" strike="noStrike" kern="1200" cap="none" spc="0" normalizeH="0" baseline="0" noProof="0" dirty="0" smtClean="0">
                <a:ln>
                  <a:noFill/>
                </a:ln>
                <a:solidFill>
                  <a:schemeClr val="accent2"/>
                </a:solidFill>
                <a:effectLst/>
                <a:uLnTx/>
                <a:uFillTx/>
                <a:latin typeface="Verdana" pitchFamily="34" charset="0"/>
                <a:ea typeface="+mn-ea"/>
                <a:cs typeface="+mn-cs"/>
              </a:rPr>
              <a:t>C</a:t>
            </a:r>
            <a:r>
              <a:rPr kumimoji="0" lang="hu-HU" sz="1400" b="0" i="0" u="none" strike="noStrike" kern="1200" cap="none" spc="0" normalizeH="0" baseline="0" noProof="0" dirty="0" smtClean="0">
                <a:ln>
                  <a:noFill/>
                </a:ln>
                <a:solidFill>
                  <a:schemeClr val="accent2"/>
                </a:solidFill>
                <a:effectLst/>
                <a:uLnTx/>
                <a:uFillTx/>
                <a:latin typeface="Verdana" pitchFamily="34" charset="0"/>
                <a:ea typeface="+mn-ea"/>
                <a:cs typeface="+mn-cs"/>
              </a:rPr>
              <a:t> </a:t>
            </a:r>
            <a:r>
              <a:rPr kumimoji="0" lang="hu-HU" sz="1400" b="0" i="0" u="none" strike="noStrike" kern="1200" cap="none" spc="0" normalizeH="0" baseline="0" noProof="0" dirty="0" smtClean="0">
                <a:ln>
                  <a:noFill/>
                </a:ln>
                <a:solidFill>
                  <a:schemeClr val="tx1"/>
                </a:solidFill>
                <a:effectLst/>
                <a:uLnTx/>
                <a:uFillTx/>
                <a:latin typeface="Verdana" pitchFamily="34" charset="0"/>
                <a:ea typeface="+mn-ea"/>
                <a:cs typeface="+mn-cs"/>
              </a:rPr>
              <a:t>lesz érintve</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a:t>
            </a:r>
            <a:r>
              <a:rPr kumimoji="0" lang="hu-HU" sz="1400" b="0" i="0" u="none" strike="noStrike" kern="1200" cap="none" spc="0" normalizeH="0" baseline="0" noProof="0" dirty="0" smtClean="0">
                <a:ln>
                  <a:noFill/>
                </a:ln>
                <a:solidFill>
                  <a:schemeClr val="tx1"/>
                </a:solidFill>
                <a:effectLst/>
                <a:uLnTx/>
                <a:uFillTx/>
                <a:latin typeface="+mn-lt"/>
                <a:ea typeface="+mn-ea"/>
                <a:cs typeface="+mn-cs"/>
              </a:rPr>
              <a:t>a keresés a </a:t>
            </a:r>
            <a:r>
              <a:rPr kumimoji="0" lang="en-US" sz="1400" b="0" i="0" u="none" strike="noStrike" kern="1200" cap="none" spc="0" normalizeH="0" baseline="0" noProof="0" dirty="0" smtClean="0">
                <a:ln>
                  <a:noFill/>
                </a:ln>
                <a:solidFill>
                  <a:schemeClr val="accent2"/>
                </a:solidFill>
                <a:effectLst/>
                <a:uLnTx/>
                <a:uFillTx/>
                <a:latin typeface="Verdana" pitchFamily="34" charset="0"/>
                <a:ea typeface="+mn-ea"/>
                <a:cs typeface="+mn-cs"/>
              </a:rPr>
              <a:t>D</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1400" b="0" i="0" u="none" strike="noStrike" kern="1200" cap="none" spc="0" normalizeH="0" baseline="0" noProof="0" dirty="0" smtClean="0">
                <a:ln>
                  <a:noFill/>
                </a:ln>
                <a:solidFill>
                  <a:srgbClr val="FFFF99"/>
                </a:solidFill>
                <a:effectLst/>
                <a:uLnTx/>
                <a:uFillTx/>
                <a:latin typeface="Verdana" pitchFamily="34" charset="0"/>
                <a:ea typeface="+mn-ea"/>
                <a:cs typeface="+mn-cs"/>
              </a:rPr>
              <a:t> </a:t>
            </a:r>
            <a:r>
              <a:rPr kumimoji="0" lang="en-US" sz="1400" b="0" i="0" u="none" strike="noStrike" kern="1200" cap="none" spc="0" normalizeH="0" baseline="0" noProof="0" dirty="0" smtClean="0">
                <a:ln>
                  <a:noFill/>
                </a:ln>
                <a:solidFill>
                  <a:schemeClr val="accent2"/>
                </a:solidFill>
                <a:effectLst/>
                <a:uLnTx/>
                <a:uFillTx/>
                <a:latin typeface="Verdana" pitchFamily="34" charset="0"/>
                <a:ea typeface="+mn-ea"/>
                <a:cs typeface="+mn-cs"/>
              </a:rPr>
              <a:t>E</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1400" b="0" i="0" u="none" strike="noStrike" kern="1200" cap="none" spc="0" normalizeH="0" baseline="0" noProof="0" dirty="0" smtClean="0">
                <a:ln>
                  <a:noFill/>
                </a:ln>
                <a:solidFill>
                  <a:srgbClr val="FFFF99"/>
                </a:solidFill>
                <a:effectLst/>
                <a:uLnTx/>
                <a:uFillTx/>
                <a:latin typeface="Verdana" pitchFamily="34" charset="0"/>
                <a:ea typeface="+mn-ea"/>
                <a:cs typeface="+mn-cs"/>
              </a:rPr>
              <a:t> </a:t>
            </a:r>
            <a:r>
              <a:rPr kumimoji="0" lang="en-US" sz="1400" b="0" i="0" u="none" strike="noStrike" kern="1200" cap="none" spc="0" normalizeH="0" baseline="0" noProof="0" dirty="0" smtClean="0">
                <a:ln>
                  <a:noFill/>
                </a:ln>
                <a:solidFill>
                  <a:schemeClr val="accent2"/>
                </a:solidFill>
                <a:effectLst/>
                <a:uLnTx/>
                <a:uFillTx/>
                <a:latin typeface="Verdana" pitchFamily="34" charset="0"/>
                <a:ea typeface="+mn-ea"/>
                <a:cs typeface="+mn-cs"/>
              </a:rPr>
              <a:t>F</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1400" b="0" i="0" u="none" strike="noStrike" kern="1200" cap="none" spc="0" normalizeH="0" baseline="0" noProof="0" dirty="0" smtClean="0">
                <a:ln>
                  <a:noFill/>
                </a:ln>
                <a:solidFill>
                  <a:srgbClr val="FFFF99"/>
                </a:solidFill>
                <a:effectLst/>
                <a:uLnTx/>
                <a:uFillTx/>
                <a:latin typeface="Verdana" pitchFamily="34" charset="0"/>
                <a:ea typeface="+mn-ea"/>
                <a:cs typeface="+mn-cs"/>
              </a:rPr>
              <a:t> </a:t>
            </a:r>
            <a:r>
              <a:rPr kumimoji="0" lang="en-US" sz="1400" b="0" i="0" u="none" strike="noStrike" kern="1200" cap="none" spc="0" normalizeH="0" baseline="0" noProof="0" dirty="0" smtClean="0">
                <a:ln>
                  <a:noFill/>
                </a:ln>
                <a:solidFill>
                  <a:schemeClr val="accent2"/>
                </a:solidFill>
                <a:effectLst/>
                <a:uLnTx/>
                <a:uFillTx/>
                <a:latin typeface="Verdana" pitchFamily="34" charset="0"/>
                <a:ea typeface="+mn-ea"/>
                <a:cs typeface="+mn-cs"/>
              </a:rPr>
              <a:t>G</a:t>
            </a:r>
            <a:r>
              <a:rPr kumimoji="0" lang="hu-HU" sz="1400" b="0" i="0" u="none" strike="noStrike" kern="1200" cap="none" spc="0" normalizeH="0" baseline="0" noProof="0" dirty="0" smtClean="0">
                <a:ln>
                  <a:noFill/>
                </a:ln>
                <a:solidFill>
                  <a:schemeClr val="accent2"/>
                </a:solidFill>
                <a:effectLst/>
                <a:uLnTx/>
                <a:uFillTx/>
                <a:latin typeface="Verdana" pitchFamily="34" charset="0"/>
                <a:ea typeface="+mn-ea"/>
                <a:cs typeface="+mn-cs"/>
              </a:rPr>
              <a:t> </a:t>
            </a:r>
            <a:r>
              <a:rPr kumimoji="0" lang="hu-HU" sz="1400" b="0" i="0" u="none" strike="noStrike" kern="1200" cap="none" spc="0" normalizeH="0" baseline="0" noProof="0" dirty="0" smtClean="0">
                <a:ln>
                  <a:noFill/>
                </a:ln>
                <a:solidFill>
                  <a:schemeClr val="tx1"/>
                </a:solidFill>
                <a:effectLst/>
                <a:uLnTx/>
                <a:uFillTx/>
                <a:latin typeface="Verdana" pitchFamily="34" charset="0"/>
                <a:ea typeface="+mn-ea"/>
                <a:cs typeface="+mn-cs"/>
              </a:rPr>
              <a:t>–vel folytatódik</a:t>
            </a:r>
            <a:endParaRPr kumimoji="0" lang="en-US" sz="1400" b="0" i="0" u="none" strike="noStrike" kern="1200" cap="none" spc="0" normalizeH="0" baseline="0" noProof="0" dirty="0" smtClean="0">
              <a:ln>
                <a:noFill/>
              </a:ln>
              <a:solidFill>
                <a:schemeClr val="tx1"/>
              </a:solidFill>
              <a:effectLst/>
              <a:uLnTx/>
              <a:uFillTx/>
              <a:latin typeface="Verdana"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hu-HU" sz="1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hu-HU" sz="1400" b="0" i="0" u="none" strike="noStrike" kern="1200" cap="none" spc="0" normalizeH="0" baseline="0" noProof="0" dirty="0" smtClean="0">
                <a:ln>
                  <a:noFill/>
                </a:ln>
                <a:solidFill>
                  <a:schemeClr val="tx1"/>
                </a:solidFill>
                <a:effectLst/>
                <a:uLnTx/>
                <a:uFillTx/>
                <a:latin typeface="+mn-lt"/>
                <a:ea typeface="+mn-ea"/>
                <a:cs typeface="+mn-cs"/>
              </a:rPr>
              <a:t>A csomók érintési (látogatási, bejárási, keresési) sorrendje: </a:t>
            </a:r>
            <a:r>
              <a:rPr kumimoji="0" lang="en-US" sz="1400" b="0" i="0" u="none" strike="noStrike" kern="1200" cap="none" spc="0" normalizeH="0" baseline="0" noProof="0" dirty="0" smtClean="0">
                <a:ln>
                  <a:noFill/>
                </a:ln>
                <a:solidFill>
                  <a:schemeClr val="accent2"/>
                </a:solidFill>
                <a:effectLst/>
                <a:uLnTx/>
                <a:uFillTx/>
                <a:latin typeface="Verdana" pitchFamily="34" charset="0"/>
                <a:ea typeface="+mn-ea"/>
                <a:cs typeface="+mn-cs"/>
              </a:rPr>
              <a:t>A B C D E F G H I J K L M N O P Q</a:t>
            </a:r>
            <a:endParaRPr kumimoji="0" lang="en-US" sz="1400" b="0" i="0" u="none" strike="noStrike" kern="1200" cap="none" spc="0" normalizeH="0" baseline="0" noProof="0" dirty="0">
              <a:ln>
                <a:noFill/>
              </a:ln>
              <a:solidFill>
                <a:schemeClr val="accent2"/>
              </a:solidFill>
              <a:effectLst/>
              <a:uLnTx/>
              <a:uFillTx/>
              <a:latin typeface="Verdana" pitchFamily="34" charset="0"/>
              <a:ea typeface="+mn-ea"/>
              <a:cs typeface="+mn-cs"/>
            </a:endParaRPr>
          </a:p>
        </p:txBody>
      </p:sp>
      <p:grpSp>
        <p:nvGrpSpPr>
          <p:cNvPr id="57" name="Group 40"/>
          <p:cNvGrpSpPr>
            <a:grpSpLocks/>
          </p:cNvGrpSpPr>
          <p:nvPr/>
        </p:nvGrpSpPr>
        <p:grpSpPr bwMode="auto">
          <a:xfrm>
            <a:off x="609600" y="1828800"/>
            <a:ext cx="3581400" cy="3886200"/>
            <a:chOff x="384" y="1152"/>
            <a:chExt cx="2256" cy="2448"/>
          </a:xfrm>
        </p:grpSpPr>
        <p:sp>
          <p:nvSpPr>
            <p:cNvPr id="58" name="Oval 5"/>
            <p:cNvSpPr>
              <a:spLocks noChangeArrowheads="1"/>
            </p:cNvSpPr>
            <p:nvPr/>
          </p:nvSpPr>
          <p:spPr bwMode="auto">
            <a:xfrm>
              <a:off x="384" y="3360"/>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L</a:t>
              </a:r>
            </a:p>
          </p:txBody>
        </p:sp>
        <p:sp>
          <p:nvSpPr>
            <p:cNvPr id="60" name="Oval 6"/>
            <p:cNvSpPr>
              <a:spLocks noChangeArrowheads="1"/>
            </p:cNvSpPr>
            <p:nvPr/>
          </p:nvSpPr>
          <p:spPr bwMode="auto">
            <a:xfrm>
              <a:off x="720" y="3360"/>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M</a:t>
              </a:r>
            </a:p>
          </p:txBody>
        </p:sp>
        <p:sp>
          <p:nvSpPr>
            <p:cNvPr id="62" name="Oval 7"/>
            <p:cNvSpPr>
              <a:spLocks noChangeArrowheads="1"/>
            </p:cNvSpPr>
            <p:nvPr/>
          </p:nvSpPr>
          <p:spPr bwMode="auto">
            <a:xfrm>
              <a:off x="1056" y="3360"/>
              <a:ext cx="240" cy="240"/>
            </a:xfrm>
            <a:prstGeom prst="ellipse">
              <a:avLst/>
            </a:prstGeom>
            <a:noFill/>
            <a:ln w="57150">
              <a:solidFill>
                <a:schemeClr val="accent1"/>
              </a:solidFill>
              <a:round/>
              <a:headEnd/>
              <a:tailEnd/>
            </a:ln>
            <a:effectLst/>
          </p:spPr>
          <p:txBody>
            <a:bodyPr wrap="none" anchor="ctr"/>
            <a:lstStyle/>
            <a:p>
              <a:pPr algn="ctr"/>
              <a:r>
                <a:rPr lang="en-US" sz="2000">
                  <a:latin typeface="Verdana" pitchFamily="34" charset="0"/>
                </a:rPr>
                <a:t>N</a:t>
              </a:r>
            </a:p>
          </p:txBody>
        </p:sp>
        <p:sp>
          <p:nvSpPr>
            <p:cNvPr id="64" name="Oval 8"/>
            <p:cNvSpPr>
              <a:spLocks noChangeArrowheads="1"/>
            </p:cNvSpPr>
            <p:nvPr/>
          </p:nvSpPr>
          <p:spPr bwMode="auto">
            <a:xfrm>
              <a:off x="1392" y="3360"/>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O</a:t>
              </a:r>
            </a:p>
          </p:txBody>
        </p:sp>
        <p:sp>
          <p:nvSpPr>
            <p:cNvPr id="66" name="Oval 9"/>
            <p:cNvSpPr>
              <a:spLocks noChangeArrowheads="1"/>
            </p:cNvSpPr>
            <p:nvPr/>
          </p:nvSpPr>
          <p:spPr bwMode="auto">
            <a:xfrm>
              <a:off x="1728" y="3360"/>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P</a:t>
              </a:r>
            </a:p>
          </p:txBody>
        </p:sp>
        <p:sp>
          <p:nvSpPr>
            <p:cNvPr id="68" name="Oval 10"/>
            <p:cNvSpPr>
              <a:spLocks noChangeArrowheads="1"/>
            </p:cNvSpPr>
            <p:nvPr/>
          </p:nvSpPr>
          <p:spPr bwMode="auto">
            <a:xfrm>
              <a:off x="2208" y="2256"/>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G</a:t>
              </a:r>
            </a:p>
          </p:txBody>
        </p:sp>
        <p:sp>
          <p:nvSpPr>
            <p:cNvPr id="70" name="Oval 11"/>
            <p:cNvSpPr>
              <a:spLocks noChangeArrowheads="1"/>
            </p:cNvSpPr>
            <p:nvPr/>
          </p:nvSpPr>
          <p:spPr bwMode="auto">
            <a:xfrm>
              <a:off x="2400" y="3360"/>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Q</a:t>
              </a:r>
            </a:p>
          </p:txBody>
        </p:sp>
        <p:sp>
          <p:nvSpPr>
            <p:cNvPr id="71" name="Oval 12"/>
            <p:cNvSpPr>
              <a:spLocks noChangeArrowheads="1"/>
            </p:cNvSpPr>
            <p:nvPr/>
          </p:nvSpPr>
          <p:spPr bwMode="auto">
            <a:xfrm>
              <a:off x="720" y="2832"/>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H</a:t>
              </a:r>
            </a:p>
          </p:txBody>
        </p:sp>
        <p:sp>
          <p:nvSpPr>
            <p:cNvPr id="72" name="Oval 13"/>
            <p:cNvSpPr>
              <a:spLocks noChangeArrowheads="1"/>
            </p:cNvSpPr>
            <p:nvPr/>
          </p:nvSpPr>
          <p:spPr bwMode="auto">
            <a:xfrm>
              <a:off x="2016" y="2832"/>
              <a:ext cx="240" cy="240"/>
            </a:xfrm>
            <a:prstGeom prst="ellipse">
              <a:avLst/>
            </a:prstGeom>
            <a:noFill/>
            <a:ln w="57150">
              <a:solidFill>
                <a:schemeClr val="accent1"/>
              </a:solidFill>
              <a:round/>
              <a:headEnd/>
              <a:tailEnd/>
            </a:ln>
            <a:effectLst/>
          </p:spPr>
          <p:txBody>
            <a:bodyPr wrap="none" anchor="ctr"/>
            <a:lstStyle/>
            <a:p>
              <a:pPr algn="ctr"/>
              <a:r>
                <a:rPr lang="en-US" sz="2000">
                  <a:latin typeface="Verdana" pitchFamily="34" charset="0"/>
                </a:rPr>
                <a:t>J</a:t>
              </a:r>
            </a:p>
          </p:txBody>
        </p:sp>
        <p:sp>
          <p:nvSpPr>
            <p:cNvPr id="73" name="Oval 14"/>
            <p:cNvSpPr>
              <a:spLocks noChangeArrowheads="1"/>
            </p:cNvSpPr>
            <p:nvPr/>
          </p:nvSpPr>
          <p:spPr bwMode="auto">
            <a:xfrm>
              <a:off x="1536" y="2832"/>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I</a:t>
              </a:r>
            </a:p>
          </p:txBody>
        </p:sp>
        <p:sp>
          <p:nvSpPr>
            <p:cNvPr id="74" name="Oval 15"/>
            <p:cNvSpPr>
              <a:spLocks noChangeArrowheads="1"/>
            </p:cNvSpPr>
            <p:nvPr/>
          </p:nvSpPr>
          <p:spPr bwMode="auto">
            <a:xfrm>
              <a:off x="2400" y="2832"/>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K</a:t>
              </a:r>
            </a:p>
          </p:txBody>
        </p:sp>
        <p:sp>
          <p:nvSpPr>
            <p:cNvPr id="75" name="Oval 16"/>
            <p:cNvSpPr>
              <a:spLocks noChangeArrowheads="1"/>
            </p:cNvSpPr>
            <p:nvPr/>
          </p:nvSpPr>
          <p:spPr bwMode="auto">
            <a:xfrm>
              <a:off x="1776" y="2256"/>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F</a:t>
              </a:r>
            </a:p>
          </p:txBody>
        </p:sp>
        <p:sp>
          <p:nvSpPr>
            <p:cNvPr id="76" name="Oval 17"/>
            <p:cNvSpPr>
              <a:spLocks noChangeArrowheads="1"/>
            </p:cNvSpPr>
            <p:nvPr/>
          </p:nvSpPr>
          <p:spPr bwMode="auto">
            <a:xfrm>
              <a:off x="1152" y="2256"/>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E</a:t>
              </a:r>
            </a:p>
          </p:txBody>
        </p:sp>
        <p:sp>
          <p:nvSpPr>
            <p:cNvPr id="78" name="Oval 18"/>
            <p:cNvSpPr>
              <a:spLocks noChangeArrowheads="1"/>
            </p:cNvSpPr>
            <p:nvPr/>
          </p:nvSpPr>
          <p:spPr bwMode="auto">
            <a:xfrm>
              <a:off x="576" y="2256"/>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D</a:t>
              </a:r>
            </a:p>
          </p:txBody>
        </p:sp>
        <p:sp>
          <p:nvSpPr>
            <p:cNvPr id="79" name="Oval 19"/>
            <p:cNvSpPr>
              <a:spLocks noChangeArrowheads="1"/>
            </p:cNvSpPr>
            <p:nvPr/>
          </p:nvSpPr>
          <p:spPr bwMode="auto">
            <a:xfrm>
              <a:off x="864" y="1728"/>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B</a:t>
              </a:r>
            </a:p>
          </p:txBody>
        </p:sp>
        <p:sp>
          <p:nvSpPr>
            <p:cNvPr id="80" name="Oval 20"/>
            <p:cNvSpPr>
              <a:spLocks noChangeArrowheads="1"/>
            </p:cNvSpPr>
            <p:nvPr/>
          </p:nvSpPr>
          <p:spPr bwMode="auto">
            <a:xfrm>
              <a:off x="1968" y="1728"/>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C</a:t>
              </a:r>
            </a:p>
          </p:txBody>
        </p:sp>
        <p:sp>
          <p:nvSpPr>
            <p:cNvPr id="81" name="Oval 21"/>
            <p:cNvSpPr>
              <a:spLocks noChangeArrowheads="1"/>
            </p:cNvSpPr>
            <p:nvPr/>
          </p:nvSpPr>
          <p:spPr bwMode="auto">
            <a:xfrm>
              <a:off x="1392" y="1152"/>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A</a:t>
              </a:r>
            </a:p>
          </p:txBody>
        </p:sp>
        <p:sp>
          <p:nvSpPr>
            <p:cNvPr id="82" name="Line 22"/>
            <p:cNvSpPr>
              <a:spLocks noChangeShapeType="1"/>
            </p:cNvSpPr>
            <p:nvPr/>
          </p:nvSpPr>
          <p:spPr bwMode="auto">
            <a:xfrm flipV="1">
              <a:off x="1056" y="1344"/>
              <a:ext cx="384" cy="384"/>
            </a:xfrm>
            <a:prstGeom prst="line">
              <a:avLst/>
            </a:prstGeom>
            <a:noFill/>
            <a:ln w="15875">
              <a:solidFill>
                <a:schemeClr val="tx1"/>
              </a:solidFill>
              <a:round/>
              <a:headEnd/>
              <a:tailEnd/>
            </a:ln>
            <a:effectLst/>
          </p:spPr>
          <p:txBody>
            <a:bodyPr wrap="none" anchor="ctr"/>
            <a:lstStyle/>
            <a:p>
              <a:endParaRPr lang="en-US"/>
            </a:p>
          </p:txBody>
        </p:sp>
        <p:sp>
          <p:nvSpPr>
            <p:cNvPr id="83" name="Line 23"/>
            <p:cNvSpPr>
              <a:spLocks noChangeShapeType="1"/>
            </p:cNvSpPr>
            <p:nvPr/>
          </p:nvSpPr>
          <p:spPr bwMode="auto">
            <a:xfrm>
              <a:off x="1584" y="1344"/>
              <a:ext cx="432" cy="432"/>
            </a:xfrm>
            <a:prstGeom prst="line">
              <a:avLst/>
            </a:prstGeom>
            <a:noFill/>
            <a:ln w="15875">
              <a:solidFill>
                <a:schemeClr val="tx1"/>
              </a:solidFill>
              <a:round/>
              <a:headEnd/>
              <a:tailEnd/>
            </a:ln>
            <a:effectLst/>
          </p:spPr>
          <p:txBody>
            <a:bodyPr wrap="none" anchor="ctr"/>
            <a:lstStyle/>
            <a:p>
              <a:endParaRPr lang="en-US"/>
            </a:p>
          </p:txBody>
        </p:sp>
        <p:sp>
          <p:nvSpPr>
            <p:cNvPr id="84" name="Line 24"/>
            <p:cNvSpPr>
              <a:spLocks noChangeShapeType="1"/>
            </p:cNvSpPr>
            <p:nvPr/>
          </p:nvSpPr>
          <p:spPr bwMode="auto">
            <a:xfrm flipH="1">
              <a:off x="720" y="1968"/>
              <a:ext cx="192" cy="288"/>
            </a:xfrm>
            <a:prstGeom prst="line">
              <a:avLst/>
            </a:prstGeom>
            <a:noFill/>
            <a:ln w="15875">
              <a:solidFill>
                <a:schemeClr val="tx1"/>
              </a:solidFill>
              <a:round/>
              <a:headEnd/>
              <a:tailEnd/>
            </a:ln>
            <a:effectLst/>
          </p:spPr>
          <p:txBody>
            <a:bodyPr wrap="none" anchor="ctr"/>
            <a:lstStyle/>
            <a:p>
              <a:endParaRPr lang="en-US"/>
            </a:p>
          </p:txBody>
        </p:sp>
        <p:sp>
          <p:nvSpPr>
            <p:cNvPr id="85" name="Line 25"/>
            <p:cNvSpPr>
              <a:spLocks noChangeShapeType="1"/>
            </p:cNvSpPr>
            <p:nvPr/>
          </p:nvSpPr>
          <p:spPr bwMode="auto">
            <a:xfrm>
              <a:off x="1056" y="1968"/>
              <a:ext cx="192" cy="288"/>
            </a:xfrm>
            <a:prstGeom prst="line">
              <a:avLst/>
            </a:prstGeom>
            <a:noFill/>
            <a:ln w="15875">
              <a:solidFill>
                <a:schemeClr val="tx1"/>
              </a:solidFill>
              <a:round/>
              <a:headEnd/>
              <a:tailEnd/>
            </a:ln>
            <a:effectLst/>
          </p:spPr>
          <p:txBody>
            <a:bodyPr wrap="none" anchor="ctr"/>
            <a:lstStyle/>
            <a:p>
              <a:endParaRPr lang="en-US"/>
            </a:p>
          </p:txBody>
        </p:sp>
        <p:sp>
          <p:nvSpPr>
            <p:cNvPr id="86" name="Line 26"/>
            <p:cNvSpPr>
              <a:spLocks noChangeShapeType="1"/>
            </p:cNvSpPr>
            <p:nvPr/>
          </p:nvSpPr>
          <p:spPr bwMode="auto">
            <a:xfrm flipH="1">
              <a:off x="1920" y="1968"/>
              <a:ext cx="96" cy="288"/>
            </a:xfrm>
            <a:prstGeom prst="line">
              <a:avLst/>
            </a:prstGeom>
            <a:noFill/>
            <a:ln w="15875">
              <a:solidFill>
                <a:schemeClr val="tx1"/>
              </a:solidFill>
              <a:round/>
              <a:headEnd/>
              <a:tailEnd/>
            </a:ln>
            <a:effectLst/>
          </p:spPr>
          <p:txBody>
            <a:bodyPr wrap="none" anchor="ctr"/>
            <a:lstStyle/>
            <a:p>
              <a:endParaRPr lang="en-US"/>
            </a:p>
          </p:txBody>
        </p:sp>
        <p:sp>
          <p:nvSpPr>
            <p:cNvPr id="87" name="Line 27"/>
            <p:cNvSpPr>
              <a:spLocks noChangeShapeType="1"/>
            </p:cNvSpPr>
            <p:nvPr/>
          </p:nvSpPr>
          <p:spPr bwMode="auto">
            <a:xfrm>
              <a:off x="2160" y="1968"/>
              <a:ext cx="144" cy="288"/>
            </a:xfrm>
            <a:prstGeom prst="line">
              <a:avLst/>
            </a:prstGeom>
            <a:noFill/>
            <a:ln w="15875">
              <a:solidFill>
                <a:schemeClr val="tx1"/>
              </a:solidFill>
              <a:round/>
              <a:headEnd/>
              <a:tailEnd/>
            </a:ln>
            <a:effectLst/>
          </p:spPr>
          <p:txBody>
            <a:bodyPr wrap="none" anchor="ctr"/>
            <a:lstStyle/>
            <a:p>
              <a:endParaRPr lang="en-US"/>
            </a:p>
          </p:txBody>
        </p:sp>
        <p:sp>
          <p:nvSpPr>
            <p:cNvPr id="88" name="Line 28"/>
            <p:cNvSpPr>
              <a:spLocks noChangeShapeType="1"/>
            </p:cNvSpPr>
            <p:nvPr/>
          </p:nvSpPr>
          <p:spPr bwMode="auto">
            <a:xfrm flipV="1">
              <a:off x="816" y="2448"/>
              <a:ext cx="384" cy="384"/>
            </a:xfrm>
            <a:prstGeom prst="line">
              <a:avLst/>
            </a:prstGeom>
            <a:noFill/>
            <a:ln w="15875">
              <a:solidFill>
                <a:schemeClr val="tx1"/>
              </a:solidFill>
              <a:round/>
              <a:headEnd/>
              <a:tailEnd/>
            </a:ln>
            <a:effectLst/>
          </p:spPr>
          <p:txBody>
            <a:bodyPr wrap="none" anchor="ctr"/>
            <a:lstStyle/>
            <a:p>
              <a:endParaRPr lang="en-US"/>
            </a:p>
          </p:txBody>
        </p:sp>
        <p:sp>
          <p:nvSpPr>
            <p:cNvPr id="89" name="Line 29"/>
            <p:cNvSpPr>
              <a:spLocks noChangeShapeType="1"/>
            </p:cNvSpPr>
            <p:nvPr/>
          </p:nvSpPr>
          <p:spPr bwMode="auto">
            <a:xfrm flipH="1" flipV="1">
              <a:off x="1344" y="2448"/>
              <a:ext cx="240" cy="384"/>
            </a:xfrm>
            <a:prstGeom prst="line">
              <a:avLst/>
            </a:prstGeom>
            <a:noFill/>
            <a:ln w="15875">
              <a:solidFill>
                <a:schemeClr val="tx1"/>
              </a:solidFill>
              <a:round/>
              <a:headEnd/>
              <a:tailEnd/>
            </a:ln>
            <a:effectLst/>
          </p:spPr>
          <p:txBody>
            <a:bodyPr wrap="none" anchor="ctr"/>
            <a:lstStyle/>
            <a:p>
              <a:endParaRPr lang="en-US"/>
            </a:p>
          </p:txBody>
        </p:sp>
        <p:sp>
          <p:nvSpPr>
            <p:cNvPr id="90" name="Line 30"/>
            <p:cNvSpPr>
              <a:spLocks noChangeShapeType="1"/>
            </p:cNvSpPr>
            <p:nvPr/>
          </p:nvSpPr>
          <p:spPr bwMode="auto">
            <a:xfrm flipV="1">
              <a:off x="2160" y="2496"/>
              <a:ext cx="144" cy="336"/>
            </a:xfrm>
            <a:prstGeom prst="line">
              <a:avLst/>
            </a:prstGeom>
            <a:noFill/>
            <a:ln w="15875">
              <a:solidFill>
                <a:schemeClr val="tx1"/>
              </a:solidFill>
              <a:round/>
              <a:headEnd/>
              <a:tailEnd/>
            </a:ln>
            <a:effectLst/>
          </p:spPr>
          <p:txBody>
            <a:bodyPr wrap="none" anchor="ctr"/>
            <a:lstStyle/>
            <a:p>
              <a:endParaRPr lang="en-US"/>
            </a:p>
          </p:txBody>
        </p:sp>
        <p:sp>
          <p:nvSpPr>
            <p:cNvPr id="91" name="Line 31"/>
            <p:cNvSpPr>
              <a:spLocks noChangeShapeType="1"/>
            </p:cNvSpPr>
            <p:nvPr/>
          </p:nvSpPr>
          <p:spPr bwMode="auto">
            <a:xfrm flipH="1" flipV="1">
              <a:off x="2352" y="2496"/>
              <a:ext cx="144" cy="336"/>
            </a:xfrm>
            <a:prstGeom prst="line">
              <a:avLst/>
            </a:prstGeom>
            <a:noFill/>
            <a:ln w="15875">
              <a:solidFill>
                <a:schemeClr val="tx1"/>
              </a:solidFill>
              <a:round/>
              <a:headEnd/>
              <a:tailEnd/>
            </a:ln>
            <a:effectLst/>
          </p:spPr>
          <p:txBody>
            <a:bodyPr wrap="none" anchor="ctr"/>
            <a:lstStyle/>
            <a:p>
              <a:endParaRPr lang="en-US"/>
            </a:p>
          </p:txBody>
        </p:sp>
        <p:sp>
          <p:nvSpPr>
            <p:cNvPr id="92" name="Line 32"/>
            <p:cNvSpPr>
              <a:spLocks noChangeShapeType="1"/>
            </p:cNvSpPr>
            <p:nvPr/>
          </p:nvSpPr>
          <p:spPr bwMode="auto">
            <a:xfrm flipV="1">
              <a:off x="528" y="3024"/>
              <a:ext cx="240" cy="336"/>
            </a:xfrm>
            <a:prstGeom prst="line">
              <a:avLst/>
            </a:prstGeom>
            <a:noFill/>
            <a:ln w="15875">
              <a:solidFill>
                <a:schemeClr val="tx1"/>
              </a:solidFill>
              <a:round/>
              <a:headEnd/>
              <a:tailEnd/>
            </a:ln>
            <a:effectLst/>
          </p:spPr>
          <p:txBody>
            <a:bodyPr wrap="none" anchor="ctr"/>
            <a:lstStyle/>
            <a:p>
              <a:endParaRPr lang="en-US"/>
            </a:p>
          </p:txBody>
        </p:sp>
        <p:sp>
          <p:nvSpPr>
            <p:cNvPr id="93" name="Line 33"/>
            <p:cNvSpPr>
              <a:spLocks noChangeShapeType="1"/>
            </p:cNvSpPr>
            <p:nvPr/>
          </p:nvSpPr>
          <p:spPr bwMode="auto">
            <a:xfrm flipV="1">
              <a:off x="816" y="3072"/>
              <a:ext cx="0" cy="288"/>
            </a:xfrm>
            <a:prstGeom prst="line">
              <a:avLst/>
            </a:prstGeom>
            <a:noFill/>
            <a:ln w="15875">
              <a:solidFill>
                <a:schemeClr val="tx1"/>
              </a:solidFill>
              <a:round/>
              <a:headEnd/>
              <a:tailEnd/>
            </a:ln>
            <a:effectLst/>
          </p:spPr>
          <p:txBody>
            <a:bodyPr wrap="none" anchor="ctr"/>
            <a:lstStyle/>
            <a:p>
              <a:endParaRPr lang="en-US"/>
            </a:p>
          </p:txBody>
        </p:sp>
        <p:sp>
          <p:nvSpPr>
            <p:cNvPr id="94" name="Line 34"/>
            <p:cNvSpPr>
              <a:spLocks noChangeShapeType="1"/>
            </p:cNvSpPr>
            <p:nvPr/>
          </p:nvSpPr>
          <p:spPr bwMode="auto">
            <a:xfrm flipH="1" flipV="1">
              <a:off x="912" y="3072"/>
              <a:ext cx="240" cy="288"/>
            </a:xfrm>
            <a:prstGeom prst="line">
              <a:avLst/>
            </a:prstGeom>
            <a:noFill/>
            <a:ln w="15875">
              <a:solidFill>
                <a:schemeClr val="tx1"/>
              </a:solidFill>
              <a:round/>
              <a:headEnd/>
              <a:tailEnd/>
            </a:ln>
            <a:effectLst/>
          </p:spPr>
          <p:txBody>
            <a:bodyPr wrap="none" anchor="ctr"/>
            <a:lstStyle/>
            <a:p>
              <a:endParaRPr lang="en-US"/>
            </a:p>
          </p:txBody>
        </p:sp>
        <p:sp>
          <p:nvSpPr>
            <p:cNvPr id="95" name="Line 35"/>
            <p:cNvSpPr>
              <a:spLocks noChangeShapeType="1"/>
            </p:cNvSpPr>
            <p:nvPr/>
          </p:nvSpPr>
          <p:spPr bwMode="auto">
            <a:xfrm flipV="1">
              <a:off x="1536" y="3072"/>
              <a:ext cx="96" cy="288"/>
            </a:xfrm>
            <a:prstGeom prst="line">
              <a:avLst/>
            </a:prstGeom>
            <a:noFill/>
            <a:ln w="15875">
              <a:solidFill>
                <a:schemeClr val="tx1"/>
              </a:solidFill>
              <a:round/>
              <a:headEnd/>
              <a:tailEnd/>
            </a:ln>
            <a:effectLst/>
          </p:spPr>
          <p:txBody>
            <a:bodyPr wrap="none" anchor="ctr"/>
            <a:lstStyle/>
            <a:p>
              <a:endParaRPr lang="en-US"/>
            </a:p>
          </p:txBody>
        </p:sp>
        <p:sp>
          <p:nvSpPr>
            <p:cNvPr id="96" name="Line 36"/>
            <p:cNvSpPr>
              <a:spLocks noChangeShapeType="1"/>
            </p:cNvSpPr>
            <p:nvPr/>
          </p:nvSpPr>
          <p:spPr bwMode="auto">
            <a:xfrm flipH="1" flipV="1">
              <a:off x="1680" y="3072"/>
              <a:ext cx="144" cy="288"/>
            </a:xfrm>
            <a:prstGeom prst="line">
              <a:avLst/>
            </a:prstGeom>
            <a:noFill/>
            <a:ln w="15875">
              <a:solidFill>
                <a:schemeClr val="tx1"/>
              </a:solidFill>
              <a:round/>
              <a:headEnd/>
              <a:tailEnd/>
            </a:ln>
            <a:effectLst/>
          </p:spPr>
          <p:txBody>
            <a:bodyPr wrap="none" anchor="ctr"/>
            <a:lstStyle/>
            <a:p>
              <a:endParaRPr lang="en-US"/>
            </a:p>
          </p:txBody>
        </p:sp>
        <p:sp>
          <p:nvSpPr>
            <p:cNvPr id="97" name="Line 37"/>
            <p:cNvSpPr>
              <a:spLocks noChangeShapeType="1"/>
            </p:cNvSpPr>
            <p:nvPr/>
          </p:nvSpPr>
          <p:spPr bwMode="auto">
            <a:xfrm flipV="1">
              <a:off x="2496" y="3072"/>
              <a:ext cx="0" cy="288"/>
            </a:xfrm>
            <a:prstGeom prst="line">
              <a:avLst/>
            </a:prstGeom>
            <a:noFill/>
            <a:ln w="15875">
              <a:solidFill>
                <a:schemeClr val="tx1"/>
              </a:solidFill>
              <a:round/>
              <a:headEnd/>
              <a:tailEnd/>
            </a:ln>
            <a:effectLst/>
          </p:spPr>
          <p:txBody>
            <a:bodyPr wrap="none" anchor="ctr"/>
            <a:lstStyle/>
            <a:p>
              <a:endParaRPr lang="en-US"/>
            </a:p>
          </p:txBody>
        </p:sp>
      </p:grpSp>
      <p:sp>
        <p:nvSpPr>
          <p:cNvPr id="98" name="Freeform 39"/>
          <p:cNvSpPr>
            <a:spLocks/>
          </p:cNvSpPr>
          <p:nvPr/>
        </p:nvSpPr>
        <p:spPr bwMode="auto">
          <a:xfrm>
            <a:off x="280988" y="2000250"/>
            <a:ext cx="4084637" cy="2724150"/>
          </a:xfrm>
          <a:custGeom>
            <a:avLst/>
            <a:gdLst/>
            <a:ahLst/>
            <a:cxnLst>
              <a:cxn ang="0">
                <a:pos x="1023" y="22"/>
              </a:cxn>
              <a:cxn ang="0">
                <a:pos x="1359" y="22"/>
              </a:cxn>
              <a:cxn ang="0">
                <a:pos x="1695" y="22"/>
              </a:cxn>
              <a:cxn ang="0">
                <a:pos x="1690" y="152"/>
              </a:cxn>
              <a:cxn ang="0">
                <a:pos x="399" y="454"/>
              </a:cxn>
              <a:cxn ang="0">
                <a:pos x="398" y="591"/>
              </a:cxn>
              <a:cxn ang="0">
                <a:pos x="1407" y="598"/>
              </a:cxn>
              <a:cxn ang="0">
                <a:pos x="2138" y="608"/>
              </a:cxn>
              <a:cxn ang="0">
                <a:pos x="2273" y="743"/>
              </a:cxn>
              <a:cxn ang="0">
                <a:pos x="338" y="963"/>
              </a:cxn>
              <a:cxn ang="0">
                <a:pos x="313" y="1123"/>
              </a:cxn>
              <a:cxn ang="0">
                <a:pos x="2214" y="1157"/>
              </a:cxn>
              <a:cxn ang="0">
                <a:pos x="2240" y="1318"/>
              </a:cxn>
              <a:cxn ang="0">
                <a:pos x="355" y="1554"/>
              </a:cxn>
              <a:cxn ang="0">
                <a:pos x="372" y="1690"/>
              </a:cxn>
              <a:cxn ang="0">
                <a:pos x="1814" y="1709"/>
              </a:cxn>
            </a:cxnLst>
            <a:rect l="0" t="0" r="r" b="b"/>
            <a:pathLst>
              <a:path w="2573" h="1716">
                <a:moveTo>
                  <a:pt x="1023" y="22"/>
                </a:moveTo>
                <a:cubicBezTo>
                  <a:pt x="1079" y="22"/>
                  <a:pt x="1247" y="22"/>
                  <a:pt x="1359" y="22"/>
                </a:cubicBezTo>
                <a:cubicBezTo>
                  <a:pt x="1471" y="22"/>
                  <a:pt x="1640" y="0"/>
                  <a:pt x="1695" y="22"/>
                </a:cubicBezTo>
                <a:cubicBezTo>
                  <a:pt x="1750" y="44"/>
                  <a:pt x="1906" y="80"/>
                  <a:pt x="1690" y="152"/>
                </a:cubicBezTo>
                <a:cubicBezTo>
                  <a:pt x="1474" y="224"/>
                  <a:pt x="614" y="381"/>
                  <a:pt x="399" y="454"/>
                </a:cubicBezTo>
                <a:cubicBezTo>
                  <a:pt x="184" y="527"/>
                  <a:pt x="230" y="567"/>
                  <a:pt x="398" y="591"/>
                </a:cubicBezTo>
                <a:cubicBezTo>
                  <a:pt x="566" y="615"/>
                  <a:pt x="1117" y="595"/>
                  <a:pt x="1407" y="598"/>
                </a:cubicBezTo>
                <a:cubicBezTo>
                  <a:pt x="1697" y="601"/>
                  <a:pt x="1994" y="584"/>
                  <a:pt x="2138" y="608"/>
                </a:cubicBezTo>
                <a:cubicBezTo>
                  <a:pt x="2282" y="632"/>
                  <a:pt x="2573" y="684"/>
                  <a:pt x="2273" y="743"/>
                </a:cubicBezTo>
                <a:cubicBezTo>
                  <a:pt x="1973" y="802"/>
                  <a:pt x="665" y="900"/>
                  <a:pt x="338" y="963"/>
                </a:cubicBezTo>
                <a:cubicBezTo>
                  <a:pt x="11" y="1026"/>
                  <a:pt x="0" y="1091"/>
                  <a:pt x="313" y="1123"/>
                </a:cubicBezTo>
                <a:cubicBezTo>
                  <a:pt x="626" y="1155"/>
                  <a:pt x="1893" y="1124"/>
                  <a:pt x="2214" y="1157"/>
                </a:cubicBezTo>
                <a:cubicBezTo>
                  <a:pt x="2535" y="1190"/>
                  <a:pt x="2550" y="1252"/>
                  <a:pt x="2240" y="1318"/>
                </a:cubicBezTo>
                <a:cubicBezTo>
                  <a:pt x="1930" y="1384"/>
                  <a:pt x="666" y="1492"/>
                  <a:pt x="355" y="1554"/>
                </a:cubicBezTo>
                <a:cubicBezTo>
                  <a:pt x="44" y="1616"/>
                  <a:pt x="129" y="1664"/>
                  <a:pt x="372" y="1690"/>
                </a:cubicBezTo>
                <a:cubicBezTo>
                  <a:pt x="615" y="1716"/>
                  <a:pt x="1514" y="1705"/>
                  <a:pt x="1814" y="1709"/>
                </a:cubicBezTo>
              </a:path>
            </a:pathLst>
          </a:custGeom>
          <a:noFill/>
          <a:ln w="38100" cap="flat" cmpd="sng">
            <a:solidFill>
              <a:schemeClr val="tx2"/>
            </a:solidFill>
            <a:prstDash val="solid"/>
            <a:round/>
            <a:headEnd type="none" w="med" len="med"/>
            <a:tailEnd type="triangle" w="lg" len="lg"/>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6">
                                            <p:txEl>
                                              <p:pRg st="0" end="0"/>
                                            </p:txEl>
                                          </p:spTgt>
                                        </p:tgtEl>
                                        <p:attrNameLst>
                                          <p:attrName>style.visibility</p:attrName>
                                        </p:attrNameLst>
                                      </p:cBhvr>
                                      <p:to>
                                        <p:strVal val="visible"/>
                                      </p:to>
                                    </p:set>
                                    <p:animEffect transition="in" filter="wipe(left)">
                                      <p:cBhvr>
                                        <p:cTn id="12" dur="500"/>
                                        <p:tgtEl>
                                          <p:spTgt spid="5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6">
                                            <p:txEl>
                                              <p:pRg st="2" end="2"/>
                                            </p:txEl>
                                          </p:spTgt>
                                        </p:tgtEl>
                                        <p:attrNameLst>
                                          <p:attrName>style.visibility</p:attrName>
                                        </p:attrNameLst>
                                      </p:cBhvr>
                                      <p:to>
                                        <p:strVal val="visible"/>
                                      </p:to>
                                    </p:set>
                                    <p:animEffect transition="in" filter="wipe(left)">
                                      <p:cBhvr>
                                        <p:cTn id="17" dur="500"/>
                                        <p:tgtEl>
                                          <p:spTgt spid="5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6">
                                            <p:txEl>
                                              <p:pRg st="4" end="4"/>
                                            </p:txEl>
                                          </p:spTgt>
                                        </p:tgtEl>
                                        <p:attrNameLst>
                                          <p:attrName>style.visibility</p:attrName>
                                        </p:attrNameLst>
                                      </p:cBhvr>
                                      <p:to>
                                        <p:strVal val="visible"/>
                                      </p:to>
                                    </p:set>
                                    <p:animEffect transition="in" filter="wipe(left)">
                                      <p:cBhvr>
                                        <p:cTn id="22" dur="500"/>
                                        <p:tgtEl>
                                          <p:spTgt spid="5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6">
                                            <p:txEl>
                                              <p:pRg st="6" end="6"/>
                                            </p:txEl>
                                          </p:spTgt>
                                        </p:tgtEl>
                                        <p:attrNameLst>
                                          <p:attrName>style.visibility</p:attrName>
                                        </p:attrNameLst>
                                      </p:cBhvr>
                                      <p:to>
                                        <p:strVal val="visible"/>
                                      </p:to>
                                    </p:set>
                                    <p:animEffect transition="in" filter="wipe(left)">
                                      <p:cBhvr>
                                        <p:cTn id="27" dur="500"/>
                                        <p:tgtEl>
                                          <p:spTgt spid="56">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98"/>
                                        </p:tgtEl>
                                        <p:attrNameLst>
                                          <p:attrName>style.visibility</p:attrName>
                                        </p:attrNameLst>
                                      </p:cBhvr>
                                      <p:to>
                                        <p:strVal val="visible"/>
                                      </p:to>
                                    </p:set>
                                    <p:animEffect transition="in" filter="wipe(up)">
                                      <p:cBhvr>
                                        <p:cTn id="32"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uild="p" bldLvl="4" autoUpdateAnimBg="0"/>
      <p:bldP spid="9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PNG"/>
          <p:cNvPicPr>
            <a:picLocks noChangeAspect="1"/>
          </p:cNvPicPr>
          <p:nvPr/>
        </p:nvPicPr>
        <p:blipFill>
          <a:blip r:embed="rId2" cstate="print">
            <a:clrChange>
              <a:clrFrom>
                <a:srgbClr val="FFFFFF"/>
              </a:clrFrom>
              <a:clrTo>
                <a:srgbClr val="FFFFFF">
                  <a:alpha val="0"/>
                </a:srgbClr>
              </a:clrTo>
            </a:clrChange>
          </a:blip>
          <a:srcRect l="11111" t="61706" r="10000"/>
          <a:stretch>
            <a:fillRect/>
          </a:stretch>
        </p:blipFill>
        <p:spPr>
          <a:xfrm>
            <a:off x="533400" y="2362200"/>
            <a:ext cx="5410200" cy="1066800"/>
          </a:xfrm>
          <a:prstGeom prst="rect">
            <a:avLst/>
          </a:prstGeom>
        </p:spPr>
      </p:pic>
      <p:pic>
        <p:nvPicPr>
          <p:cNvPr id="5" name="Picture 4" descr="2.PNG"/>
          <p:cNvPicPr>
            <a:picLocks noChangeAspect="1"/>
          </p:cNvPicPr>
          <p:nvPr/>
        </p:nvPicPr>
        <p:blipFill>
          <a:blip r:embed="rId3" cstate="print">
            <a:clrChange>
              <a:clrFrom>
                <a:srgbClr val="FFFFFF"/>
              </a:clrFrom>
              <a:clrTo>
                <a:srgbClr val="FFFFFF">
                  <a:alpha val="0"/>
                </a:srgbClr>
              </a:clrTo>
            </a:clrChange>
          </a:blip>
          <a:srcRect l="11111" t="63360" r="10000"/>
          <a:stretch>
            <a:fillRect/>
          </a:stretch>
        </p:blipFill>
        <p:spPr>
          <a:xfrm>
            <a:off x="533400" y="2362200"/>
            <a:ext cx="5410200" cy="990600"/>
          </a:xfrm>
          <a:prstGeom prst="rect">
            <a:avLst/>
          </a:prstGeom>
        </p:spPr>
      </p:pic>
      <p:pic>
        <p:nvPicPr>
          <p:cNvPr id="6" name="Picture 5" descr="3.PNG"/>
          <p:cNvPicPr>
            <a:picLocks noChangeAspect="1"/>
          </p:cNvPicPr>
          <p:nvPr/>
        </p:nvPicPr>
        <p:blipFill>
          <a:blip r:embed="rId4" cstate="print">
            <a:clrChange>
              <a:clrFrom>
                <a:srgbClr val="FFFFFF"/>
              </a:clrFrom>
              <a:clrTo>
                <a:srgbClr val="FFFFFF">
                  <a:alpha val="0"/>
                </a:srgbClr>
              </a:clrTo>
            </a:clrChange>
          </a:blip>
          <a:srcRect l="11111" t="63339" r="10000"/>
          <a:stretch>
            <a:fillRect/>
          </a:stretch>
        </p:blipFill>
        <p:spPr>
          <a:xfrm>
            <a:off x="533400" y="2362200"/>
            <a:ext cx="5410200" cy="990600"/>
          </a:xfrm>
          <a:prstGeom prst="rect">
            <a:avLst/>
          </a:prstGeom>
        </p:spPr>
      </p:pic>
      <p:sp>
        <p:nvSpPr>
          <p:cNvPr id="13" name="Action Button: Back or Previous 12">
            <a:hlinkClick r:id="rId5" action="ppaction://hlinksldjump" highlightClick="1"/>
          </p:cNvPr>
          <p:cNvSpPr/>
          <p:nvPr/>
        </p:nvSpPr>
        <p:spPr>
          <a:xfrm>
            <a:off x="5562600" y="8382000"/>
            <a:ext cx="9144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503485" y="38100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1</a:t>
            </a:r>
            <a:endParaRPr lang="en-US" dirty="0">
              <a:solidFill>
                <a:schemeClr val="tx1"/>
              </a:solidFill>
            </a:endParaRPr>
          </a:p>
        </p:txBody>
      </p:sp>
      <p:sp>
        <p:nvSpPr>
          <p:cNvPr id="8" name="Oval 7"/>
          <p:cNvSpPr/>
          <p:nvPr/>
        </p:nvSpPr>
        <p:spPr>
          <a:xfrm>
            <a:off x="905608" y="46482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2</a:t>
            </a:r>
            <a:endParaRPr lang="en-US" dirty="0">
              <a:solidFill>
                <a:schemeClr val="tx1"/>
              </a:solidFill>
            </a:endParaRPr>
          </a:p>
        </p:txBody>
      </p:sp>
      <p:sp>
        <p:nvSpPr>
          <p:cNvPr id="9" name="Oval 8"/>
          <p:cNvSpPr/>
          <p:nvPr/>
        </p:nvSpPr>
        <p:spPr>
          <a:xfrm>
            <a:off x="2151185" y="46482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3</a:t>
            </a:r>
            <a:endParaRPr lang="en-US" dirty="0">
              <a:solidFill>
                <a:schemeClr val="tx1"/>
              </a:solidFill>
            </a:endParaRPr>
          </a:p>
        </p:txBody>
      </p:sp>
      <p:sp>
        <p:nvSpPr>
          <p:cNvPr id="10" name="Oval 9"/>
          <p:cNvSpPr/>
          <p:nvPr/>
        </p:nvSpPr>
        <p:spPr>
          <a:xfrm>
            <a:off x="457200" y="5338482"/>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4</a:t>
            </a:r>
            <a:endParaRPr lang="en-US" dirty="0">
              <a:solidFill>
                <a:schemeClr val="tx1"/>
              </a:solidFill>
            </a:endParaRPr>
          </a:p>
        </p:txBody>
      </p:sp>
      <p:sp>
        <p:nvSpPr>
          <p:cNvPr id="11" name="Oval 10"/>
          <p:cNvSpPr/>
          <p:nvPr/>
        </p:nvSpPr>
        <p:spPr>
          <a:xfrm>
            <a:off x="1354015" y="5338482"/>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5</a:t>
            </a:r>
            <a:endParaRPr lang="en-US" dirty="0">
              <a:solidFill>
                <a:schemeClr val="tx1"/>
              </a:solidFill>
            </a:endParaRPr>
          </a:p>
        </p:txBody>
      </p:sp>
      <p:sp>
        <p:nvSpPr>
          <p:cNvPr id="12" name="Oval 11"/>
          <p:cNvSpPr/>
          <p:nvPr/>
        </p:nvSpPr>
        <p:spPr>
          <a:xfrm>
            <a:off x="1354015" y="6028765"/>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6</a:t>
            </a:r>
            <a:endParaRPr lang="en-US" dirty="0">
              <a:solidFill>
                <a:schemeClr val="tx1"/>
              </a:solidFill>
            </a:endParaRPr>
          </a:p>
        </p:txBody>
      </p:sp>
      <p:sp>
        <p:nvSpPr>
          <p:cNvPr id="15" name="Oval 14"/>
          <p:cNvSpPr/>
          <p:nvPr/>
        </p:nvSpPr>
        <p:spPr>
          <a:xfrm>
            <a:off x="2749062" y="38100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7</a:t>
            </a:r>
            <a:endParaRPr lang="en-US" dirty="0">
              <a:solidFill>
                <a:schemeClr val="tx1"/>
              </a:solidFill>
            </a:endParaRPr>
          </a:p>
        </p:txBody>
      </p:sp>
      <p:sp>
        <p:nvSpPr>
          <p:cNvPr id="16" name="Oval 15"/>
          <p:cNvSpPr/>
          <p:nvPr/>
        </p:nvSpPr>
        <p:spPr>
          <a:xfrm>
            <a:off x="2749062" y="5338482"/>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8</a:t>
            </a:r>
            <a:endParaRPr lang="en-US" dirty="0">
              <a:solidFill>
                <a:schemeClr val="tx1"/>
              </a:solidFill>
            </a:endParaRPr>
          </a:p>
        </p:txBody>
      </p:sp>
      <p:cxnSp>
        <p:nvCxnSpPr>
          <p:cNvPr id="18" name="Straight Connector 17"/>
          <p:cNvCxnSpPr>
            <a:stCxn id="7" idx="4"/>
            <a:endCxn id="8" idx="7"/>
          </p:cNvCxnSpPr>
          <p:nvPr/>
        </p:nvCxnSpPr>
        <p:spPr>
          <a:xfrm flipH="1">
            <a:off x="1160768" y="4105835"/>
            <a:ext cx="492186" cy="58568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7" idx="4"/>
            <a:endCxn id="9" idx="1"/>
          </p:cNvCxnSpPr>
          <p:nvPr/>
        </p:nvCxnSpPr>
        <p:spPr>
          <a:xfrm>
            <a:off x="1652954" y="4105835"/>
            <a:ext cx="542009" cy="58568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8" idx="6"/>
            <a:endCxn id="9" idx="2"/>
          </p:cNvCxnSpPr>
          <p:nvPr/>
        </p:nvCxnSpPr>
        <p:spPr>
          <a:xfrm>
            <a:off x="1204546" y="4796118"/>
            <a:ext cx="94663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8" idx="3"/>
            <a:endCxn id="10" idx="7"/>
          </p:cNvCxnSpPr>
          <p:nvPr/>
        </p:nvCxnSpPr>
        <p:spPr>
          <a:xfrm flipH="1">
            <a:off x="712360" y="4900711"/>
            <a:ext cx="237026" cy="48109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8" idx="5"/>
            <a:endCxn id="11" idx="1"/>
          </p:cNvCxnSpPr>
          <p:nvPr/>
        </p:nvCxnSpPr>
        <p:spPr>
          <a:xfrm>
            <a:off x="1160768" y="4900711"/>
            <a:ext cx="237026" cy="48109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11" idx="6"/>
            <a:endCxn id="9" idx="3"/>
          </p:cNvCxnSpPr>
          <p:nvPr/>
        </p:nvCxnSpPr>
        <p:spPr>
          <a:xfrm flipV="1">
            <a:off x="1652954" y="4900711"/>
            <a:ext cx="542009" cy="58568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9" idx="7"/>
            <a:endCxn id="15" idx="3"/>
          </p:cNvCxnSpPr>
          <p:nvPr/>
        </p:nvCxnSpPr>
        <p:spPr>
          <a:xfrm flipV="1">
            <a:off x="2406345" y="4062511"/>
            <a:ext cx="386495" cy="62901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9" idx="5"/>
            <a:endCxn id="16" idx="1"/>
          </p:cNvCxnSpPr>
          <p:nvPr/>
        </p:nvCxnSpPr>
        <p:spPr>
          <a:xfrm>
            <a:off x="2406345" y="4900711"/>
            <a:ext cx="386495" cy="48109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15" idx="4"/>
            <a:endCxn id="16" idx="0"/>
          </p:cNvCxnSpPr>
          <p:nvPr/>
        </p:nvCxnSpPr>
        <p:spPr>
          <a:xfrm>
            <a:off x="2898531" y="4105835"/>
            <a:ext cx="0" cy="123264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11" idx="4"/>
            <a:endCxn id="12" idx="0"/>
          </p:cNvCxnSpPr>
          <p:nvPr/>
        </p:nvCxnSpPr>
        <p:spPr>
          <a:xfrm>
            <a:off x="1503484" y="5634317"/>
            <a:ext cx="0" cy="3944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4627685" y="37338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1</a:t>
            </a:r>
            <a:endParaRPr lang="en-US" dirty="0">
              <a:solidFill>
                <a:schemeClr val="tx1"/>
              </a:solidFill>
            </a:endParaRPr>
          </a:p>
        </p:txBody>
      </p:sp>
      <p:sp>
        <p:nvSpPr>
          <p:cNvPr id="43" name="Oval 42"/>
          <p:cNvSpPr/>
          <p:nvPr/>
        </p:nvSpPr>
        <p:spPr>
          <a:xfrm>
            <a:off x="4029808" y="45720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2</a:t>
            </a:r>
            <a:endParaRPr lang="en-US" dirty="0">
              <a:solidFill>
                <a:schemeClr val="tx1"/>
              </a:solidFill>
            </a:endParaRPr>
          </a:p>
        </p:txBody>
      </p:sp>
      <p:sp>
        <p:nvSpPr>
          <p:cNvPr id="44" name="Oval 43"/>
          <p:cNvSpPr/>
          <p:nvPr/>
        </p:nvSpPr>
        <p:spPr>
          <a:xfrm>
            <a:off x="5275385" y="45720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3</a:t>
            </a:r>
            <a:endParaRPr lang="en-US" dirty="0">
              <a:solidFill>
                <a:schemeClr val="tx1"/>
              </a:solidFill>
            </a:endParaRPr>
          </a:p>
        </p:txBody>
      </p:sp>
      <p:sp>
        <p:nvSpPr>
          <p:cNvPr id="45" name="Oval 44"/>
          <p:cNvSpPr/>
          <p:nvPr/>
        </p:nvSpPr>
        <p:spPr>
          <a:xfrm>
            <a:off x="3581400" y="5262282"/>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4</a:t>
            </a:r>
            <a:endParaRPr lang="en-US" dirty="0">
              <a:solidFill>
                <a:schemeClr val="tx1"/>
              </a:solidFill>
            </a:endParaRPr>
          </a:p>
        </p:txBody>
      </p:sp>
      <p:sp>
        <p:nvSpPr>
          <p:cNvPr id="46" name="Oval 45"/>
          <p:cNvSpPr/>
          <p:nvPr/>
        </p:nvSpPr>
        <p:spPr>
          <a:xfrm>
            <a:off x="4478215" y="5262282"/>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5</a:t>
            </a:r>
            <a:endParaRPr lang="en-US" dirty="0">
              <a:solidFill>
                <a:schemeClr val="tx1"/>
              </a:solidFill>
            </a:endParaRPr>
          </a:p>
        </p:txBody>
      </p:sp>
      <p:sp>
        <p:nvSpPr>
          <p:cNvPr id="47" name="Oval 46"/>
          <p:cNvSpPr/>
          <p:nvPr/>
        </p:nvSpPr>
        <p:spPr>
          <a:xfrm>
            <a:off x="4478215" y="5952565"/>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6</a:t>
            </a:r>
            <a:endParaRPr lang="en-US" dirty="0">
              <a:solidFill>
                <a:schemeClr val="tx1"/>
              </a:solidFill>
            </a:endParaRPr>
          </a:p>
        </p:txBody>
      </p:sp>
      <p:sp>
        <p:nvSpPr>
          <p:cNvPr id="48" name="Oval 47"/>
          <p:cNvSpPr/>
          <p:nvPr/>
        </p:nvSpPr>
        <p:spPr>
          <a:xfrm>
            <a:off x="5867400" y="52578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7</a:t>
            </a:r>
            <a:endParaRPr lang="en-US" dirty="0">
              <a:solidFill>
                <a:schemeClr val="tx1"/>
              </a:solidFill>
            </a:endParaRPr>
          </a:p>
        </p:txBody>
      </p:sp>
      <p:sp>
        <p:nvSpPr>
          <p:cNvPr id="49" name="Oval 48"/>
          <p:cNvSpPr/>
          <p:nvPr/>
        </p:nvSpPr>
        <p:spPr>
          <a:xfrm>
            <a:off x="5105400" y="5257800"/>
            <a:ext cx="298938" cy="295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8</a:t>
            </a:r>
            <a:endParaRPr lang="en-US" dirty="0">
              <a:solidFill>
                <a:schemeClr val="tx1"/>
              </a:solidFill>
            </a:endParaRPr>
          </a:p>
        </p:txBody>
      </p:sp>
      <p:cxnSp>
        <p:nvCxnSpPr>
          <p:cNvPr id="50" name="Straight Connector 49"/>
          <p:cNvCxnSpPr>
            <a:stCxn id="42" idx="4"/>
            <a:endCxn id="43" idx="7"/>
          </p:cNvCxnSpPr>
          <p:nvPr/>
        </p:nvCxnSpPr>
        <p:spPr>
          <a:xfrm flipH="1">
            <a:off x="4284968" y="4029635"/>
            <a:ext cx="492186" cy="58568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42" idx="4"/>
            <a:endCxn id="44" idx="1"/>
          </p:cNvCxnSpPr>
          <p:nvPr/>
        </p:nvCxnSpPr>
        <p:spPr>
          <a:xfrm>
            <a:off x="4777154" y="4029635"/>
            <a:ext cx="542009" cy="58568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43" idx="6"/>
            <a:endCxn id="44" idx="2"/>
          </p:cNvCxnSpPr>
          <p:nvPr/>
        </p:nvCxnSpPr>
        <p:spPr>
          <a:xfrm>
            <a:off x="4328746" y="4719918"/>
            <a:ext cx="94663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stCxn id="43" idx="3"/>
            <a:endCxn id="45" idx="7"/>
          </p:cNvCxnSpPr>
          <p:nvPr/>
        </p:nvCxnSpPr>
        <p:spPr>
          <a:xfrm flipH="1">
            <a:off x="3836560" y="4824511"/>
            <a:ext cx="237026" cy="48109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43" idx="5"/>
            <a:endCxn id="46" idx="1"/>
          </p:cNvCxnSpPr>
          <p:nvPr/>
        </p:nvCxnSpPr>
        <p:spPr>
          <a:xfrm>
            <a:off x="4284968" y="4824511"/>
            <a:ext cx="237026" cy="48109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46" idx="6"/>
            <a:endCxn id="44" idx="3"/>
          </p:cNvCxnSpPr>
          <p:nvPr/>
        </p:nvCxnSpPr>
        <p:spPr>
          <a:xfrm flipV="1">
            <a:off x="4777154" y="4824511"/>
            <a:ext cx="542009" cy="58568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46" idx="4"/>
            <a:endCxn id="47" idx="0"/>
          </p:cNvCxnSpPr>
          <p:nvPr/>
        </p:nvCxnSpPr>
        <p:spPr>
          <a:xfrm>
            <a:off x="4627684" y="5558117"/>
            <a:ext cx="0" cy="3944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44" idx="4"/>
            <a:endCxn id="49" idx="0"/>
          </p:cNvCxnSpPr>
          <p:nvPr/>
        </p:nvCxnSpPr>
        <p:spPr>
          <a:xfrm flipH="1">
            <a:off x="5254869" y="4867835"/>
            <a:ext cx="169985" cy="38996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44" idx="4"/>
            <a:endCxn id="48" idx="1"/>
          </p:cNvCxnSpPr>
          <p:nvPr/>
        </p:nvCxnSpPr>
        <p:spPr>
          <a:xfrm>
            <a:off x="5424854" y="4867835"/>
            <a:ext cx="486324" cy="43328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10" idx="6"/>
            <a:endCxn id="11" idx="2"/>
          </p:cNvCxnSpPr>
          <p:nvPr/>
        </p:nvCxnSpPr>
        <p:spPr>
          <a:xfrm>
            <a:off x="756138" y="5486400"/>
            <a:ext cx="59787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stCxn id="45" idx="6"/>
            <a:endCxn id="46" idx="2"/>
          </p:cNvCxnSpPr>
          <p:nvPr/>
        </p:nvCxnSpPr>
        <p:spPr>
          <a:xfrm>
            <a:off x="3880338" y="5410200"/>
            <a:ext cx="59787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49" idx="6"/>
            <a:endCxn id="48" idx="2"/>
          </p:cNvCxnSpPr>
          <p:nvPr/>
        </p:nvCxnSpPr>
        <p:spPr>
          <a:xfrm>
            <a:off x="5404338" y="5405718"/>
            <a:ext cx="463062"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70" name="Picture 69" descr="4.PNG"/>
          <p:cNvPicPr>
            <a:picLocks noChangeAspect="1"/>
          </p:cNvPicPr>
          <p:nvPr/>
        </p:nvPicPr>
        <p:blipFill>
          <a:blip r:embed="rId6" cstate="print">
            <a:clrChange>
              <a:clrFrom>
                <a:srgbClr val="FFFFFF"/>
              </a:clrFrom>
              <a:clrTo>
                <a:srgbClr val="FFFFFF">
                  <a:alpha val="0"/>
                </a:srgbClr>
              </a:clrTo>
            </a:clrChange>
          </a:blip>
          <a:srcRect l="11111" t="62976" r="10000"/>
          <a:stretch>
            <a:fillRect/>
          </a:stretch>
        </p:blipFill>
        <p:spPr>
          <a:xfrm>
            <a:off x="533400" y="2362200"/>
            <a:ext cx="5410200" cy="990600"/>
          </a:xfrm>
          <a:prstGeom prst="rect">
            <a:avLst/>
          </a:prstGeom>
        </p:spPr>
      </p:pic>
      <p:pic>
        <p:nvPicPr>
          <p:cNvPr id="71" name="Picture 70" descr="5.PNG"/>
          <p:cNvPicPr>
            <a:picLocks noChangeAspect="1"/>
          </p:cNvPicPr>
          <p:nvPr/>
        </p:nvPicPr>
        <p:blipFill>
          <a:blip r:embed="rId7" cstate="print">
            <a:clrChange>
              <a:clrFrom>
                <a:srgbClr val="FFFFFF"/>
              </a:clrFrom>
              <a:clrTo>
                <a:srgbClr val="FFFFFF">
                  <a:alpha val="0"/>
                </a:srgbClr>
              </a:clrTo>
            </a:clrChange>
          </a:blip>
          <a:srcRect l="11111" t="66047" r="10000"/>
          <a:stretch>
            <a:fillRect/>
          </a:stretch>
        </p:blipFill>
        <p:spPr>
          <a:xfrm>
            <a:off x="533400" y="2438400"/>
            <a:ext cx="5410200" cy="914400"/>
          </a:xfrm>
          <a:prstGeom prst="rect">
            <a:avLst/>
          </a:prstGeom>
        </p:spPr>
      </p:pic>
      <p:pic>
        <p:nvPicPr>
          <p:cNvPr id="72" name="Picture 71" descr="6.PNG"/>
          <p:cNvPicPr>
            <a:picLocks noChangeAspect="1"/>
          </p:cNvPicPr>
          <p:nvPr/>
        </p:nvPicPr>
        <p:blipFill>
          <a:blip r:embed="rId8" cstate="print">
            <a:clrChange>
              <a:clrFrom>
                <a:srgbClr val="FFFFFF"/>
              </a:clrFrom>
              <a:clrTo>
                <a:srgbClr val="FFFFFF">
                  <a:alpha val="0"/>
                </a:srgbClr>
              </a:clrTo>
            </a:clrChange>
          </a:blip>
          <a:srcRect l="11111" t="63475" r="10000"/>
          <a:stretch>
            <a:fillRect/>
          </a:stretch>
        </p:blipFill>
        <p:spPr>
          <a:xfrm>
            <a:off x="533400" y="2362200"/>
            <a:ext cx="5410200" cy="990600"/>
          </a:xfrm>
          <a:prstGeom prst="rect">
            <a:avLst/>
          </a:prstGeom>
        </p:spPr>
      </p:pic>
      <p:pic>
        <p:nvPicPr>
          <p:cNvPr id="73" name="Picture 72" descr="7.PNG"/>
          <p:cNvPicPr>
            <a:picLocks noChangeAspect="1"/>
          </p:cNvPicPr>
          <p:nvPr/>
        </p:nvPicPr>
        <p:blipFill>
          <a:blip r:embed="rId9" cstate="print">
            <a:clrChange>
              <a:clrFrom>
                <a:srgbClr val="FFFFFF"/>
              </a:clrFrom>
              <a:clrTo>
                <a:srgbClr val="FFFFFF">
                  <a:alpha val="0"/>
                </a:srgbClr>
              </a:clrTo>
            </a:clrChange>
          </a:blip>
          <a:srcRect l="11112" t="63614" r="10000"/>
          <a:stretch>
            <a:fillRect/>
          </a:stretch>
        </p:blipFill>
        <p:spPr>
          <a:xfrm>
            <a:off x="533400" y="2362200"/>
            <a:ext cx="5410200" cy="990600"/>
          </a:xfrm>
          <a:prstGeom prst="rect">
            <a:avLst/>
          </a:prstGeom>
        </p:spPr>
      </p:pic>
      <p:pic>
        <p:nvPicPr>
          <p:cNvPr id="74" name="Picture 73" descr="8.PNG"/>
          <p:cNvPicPr>
            <a:picLocks noChangeAspect="1"/>
          </p:cNvPicPr>
          <p:nvPr/>
        </p:nvPicPr>
        <p:blipFill>
          <a:blip r:embed="rId10" cstate="print">
            <a:clrChange>
              <a:clrFrom>
                <a:srgbClr val="FFFFFF"/>
              </a:clrFrom>
              <a:clrTo>
                <a:srgbClr val="FFFFFF">
                  <a:alpha val="0"/>
                </a:srgbClr>
              </a:clrTo>
            </a:clrChange>
          </a:blip>
          <a:srcRect l="11111" t="63397" r="10000"/>
          <a:stretch>
            <a:fillRect/>
          </a:stretch>
        </p:blipFill>
        <p:spPr>
          <a:xfrm>
            <a:off x="533400" y="2362200"/>
            <a:ext cx="5410200" cy="990600"/>
          </a:xfrm>
          <a:prstGeom prst="rect">
            <a:avLst/>
          </a:prstGeom>
        </p:spPr>
      </p:pic>
      <p:pic>
        <p:nvPicPr>
          <p:cNvPr id="75" name="Picture 74" descr="9.PNG"/>
          <p:cNvPicPr>
            <a:picLocks noChangeAspect="1"/>
          </p:cNvPicPr>
          <p:nvPr/>
        </p:nvPicPr>
        <p:blipFill>
          <a:blip r:embed="rId11" cstate="print">
            <a:clrChange>
              <a:clrFrom>
                <a:srgbClr val="FFFFFF"/>
              </a:clrFrom>
              <a:clrTo>
                <a:srgbClr val="FFFFFF">
                  <a:alpha val="0"/>
                </a:srgbClr>
              </a:clrTo>
            </a:clrChange>
          </a:blip>
          <a:srcRect l="11111" t="63494" r="10000"/>
          <a:stretch>
            <a:fillRect/>
          </a:stretch>
        </p:blipFill>
        <p:spPr>
          <a:xfrm>
            <a:off x="533400" y="2362200"/>
            <a:ext cx="5410200" cy="990600"/>
          </a:xfrm>
          <a:prstGeom prst="rect">
            <a:avLst/>
          </a:prstGeom>
          <a:ln>
            <a:solidFill>
              <a:schemeClr val="tx2">
                <a:lumMod val="75000"/>
              </a:schemeClr>
            </a:solidFill>
          </a:ln>
        </p:spPr>
      </p:pic>
      <p:sp>
        <p:nvSpPr>
          <p:cNvPr id="58" name="Rectangle 57"/>
          <p:cNvSpPr/>
          <p:nvPr/>
        </p:nvSpPr>
        <p:spPr>
          <a:xfrm>
            <a:off x="533400" y="6629400"/>
            <a:ext cx="58674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Lásd az algoritmust</a:t>
            </a:r>
            <a:endParaRPr lang="en-US" dirty="0"/>
          </a:p>
        </p:txBody>
      </p:sp>
      <p:sp>
        <p:nvSpPr>
          <p:cNvPr id="60" name="TextBox 59"/>
          <p:cNvSpPr txBox="1"/>
          <p:nvPr/>
        </p:nvSpPr>
        <p:spPr>
          <a:xfrm>
            <a:off x="1219200" y="1143000"/>
            <a:ext cx="5257800" cy="369332"/>
          </a:xfrm>
          <a:prstGeom prst="rect">
            <a:avLst/>
          </a:prstGeom>
          <a:noFill/>
        </p:spPr>
        <p:txBody>
          <a:bodyPr wrap="square" rtlCol="0">
            <a:spAutoFit/>
          </a:bodyPr>
          <a:lstStyle/>
          <a:p>
            <a:r>
              <a:rPr lang="hu-HU" dirty="0" smtClean="0"/>
              <a:t>Szélességi bejárás - Breadth-first search(BFS)</a:t>
            </a:r>
            <a:endParaRPr lang="en-US" dirty="0" smtClean="0"/>
          </a:p>
        </p:txBody>
      </p:sp>
      <p:sp>
        <p:nvSpPr>
          <p:cNvPr id="68" name="TextBox 67"/>
          <p:cNvSpPr txBox="1"/>
          <p:nvPr/>
        </p:nvSpPr>
        <p:spPr>
          <a:xfrm>
            <a:off x="6400800" y="1600200"/>
            <a:ext cx="457200" cy="369332"/>
          </a:xfrm>
          <a:prstGeom prst="rect">
            <a:avLst/>
          </a:prstGeom>
          <a:noFill/>
        </p:spPr>
        <p:txBody>
          <a:bodyPr wrap="square" rtlCol="0">
            <a:spAutoFit/>
          </a:bodyPr>
          <a:lstStyle/>
          <a:p>
            <a:endParaRPr lang="en-US" b="1" dirty="0">
              <a:solidFill>
                <a:srgbClr val="FF0000"/>
              </a:solidFill>
            </a:endParaRPr>
          </a:p>
        </p:txBody>
      </p:sp>
      <p:sp>
        <p:nvSpPr>
          <p:cNvPr id="80" name="Rectangle 79"/>
          <p:cNvSpPr/>
          <p:nvPr/>
        </p:nvSpPr>
        <p:spPr>
          <a:xfrm>
            <a:off x="0" y="1981200"/>
            <a:ext cx="6858000" cy="449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8" name="Picture 77" descr="Breadth-first search.PNG"/>
          <p:cNvPicPr>
            <a:picLocks noChangeAspect="1"/>
          </p:cNvPicPr>
          <p:nvPr/>
        </p:nvPicPr>
        <p:blipFill>
          <a:blip r:embed="rId12" cstate="print"/>
          <a:stretch>
            <a:fillRect/>
          </a:stretch>
        </p:blipFill>
        <p:spPr>
          <a:xfrm>
            <a:off x="0" y="2723554"/>
            <a:ext cx="6858000" cy="2991446"/>
          </a:xfrm>
          <a:prstGeom prst="rect">
            <a:avLst/>
          </a:prstGeom>
        </p:spPr>
      </p:pic>
      <p:sp>
        <p:nvSpPr>
          <p:cNvPr id="79" name="Rectangle 78"/>
          <p:cNvSpPr/>
          <p:nvPr/>
        </p:nvSpPr>
        <p:spPr>
          <a:xfrm>
            <a:off x="6248400" y="2847677"/>
            <a:ext cx="5334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2000"/>
                                        <p:tgtEl>
                                          <p:spTgt spid="42"/>
                                        </p:tgtEl>
                                      </p:cBhvr>
                                    </p:animEffect>
                                  </p:childTnLst>
                                </p:cTn>
                              </p:par>
                            </p:childTnLst>
                          </p:cTn>
                        </p:par>
                        <p:par>
                          <p:cTn id="11" fill="hold">
                            <p:stCondLst>
                              <p:cond delay="2000"/>
                            </p:stCondLst>
                            <p:childTnLst>
                              <p:par>
                                <p:cTn id="12" presetID="1" presetClass="emph" presetSubtype="2" fill="hold" nodeType="afterEffect">
                                  <p:stCondLst>
                                    <p:cond delay="0"/>
                                  </p:stCondLst>
                                  <p:childTnLst>
                                    <p:animClr clrSpc="rgb">
                                      <p:cBhvr>
                                        <p:cTn id="13" dur="2000" fill="hold"/>
                                        <p:tgtEl>
                                          <p:spTgt spid="42"/>
                                        </p:tgtEl>
                                        <p:attrNameLst>
                                          <p:attrName>fillcolor</p:attrName>
                                        </p:attrNameLst>
                                      </p:cBhvr>
                                      <p:to>
                                        <a:schemeClr val="accent2"/>
                                      </p:to>
                                    </p:animClr>
                                    <p:set>
                                      <p:cBhvr>
                                        <p:cTn id="14" dur="2000" fill="hold"/>
                                        <p:tgtEl>
                                          <p:spTgt spid="42"/>
                                        </p:tgtEl>
                                        <p:attrNameLst>
                                          <p:attrName>fill.type</p:attrName>
                                        </p:attrNameLst>
                                      </p:cBhvr>
                                      <p:to>
                                        <p:strVal val="solid"/>
                                      </p:to>
                                    </p:set>
                                    <p:set>
                                      <p:cBhvr>
                                        <p:cTn id="15" dur="2000" fill="hold"/>
                                        <p:tgtEl>
                                          <p:spTgt spid="42"/>
                                        </p:tgtEl>
                                        <p:attrNameLst>
                                          <p:attrName>fill.on</p:attrName>
                                        </p:attrNameLst>
                                      </p:cBhvr>
                                      <p:to>
                                        <p:strVal val="true"/>
                                      </p:to>
                                    </p:set>
                                  </p:childTnLst>
                                </p:cTn>
                              </p:par>
                            </p:childTnLst>
                          </p:cTn>
                        </p:par>
                        <p:par>
                          <p:cTn id="16" fill="hold">
                            <p:stCondLst>
                              <p:cond delay="4000"/>
                            </p:stCondLst>
                            <p:childTnLst>
                              <p:par>
                                <p:cTn id="17" presetID="10" presetClass="entr" presetSubtype="0" fill="hold" nodeType="afterEffect">
                                  <p:stCondLst>
                                    <p:cond delay="20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childTnLst>
                                </p:cTn>
                              </p:par>
                              <p:par>
                                <p:cTn id="20" presetID="10" presetClass="entr" presetSubtype="0" fill="hold"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2000"/>
                                        <p:tgtEl>
                                          <p:spTgt spid="5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2000"/>
                                        <p:tgtEl>
                                          <p:spTgt spid="43"/>
                                        </p:tgtEl>
                                      </p:cBhvr>
                                    </p:animEffect>
                                  </p:childTnLst>
                                </p:cTn>
                              </p:par>
                              <p:par>
                                <p:cTn id="26" presetID="10" presetClass="entr" presetSubtype="0" fill="hold"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2000"/>
                                        <p:tgtEl>
                                          <p:spTgt spid="5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2000"/>
                                        <p:tgtEl>
                                          <p:spTgt spid="44"/>
                                        </p:tgtEl>
                                      </p:cBhvr>
                                    </p:animEffect>
                                  </p:childTnLst>
                                </p:cTn>
                              </p:par>
                            </p:childTnLst>
                          </p:cTn>
                        </p:par>
                        <p:par>
                          <p:cTn id="32" fill="hold">
                            <p:stCondLst>
                              <p:cond delay="8000"/>
                            </p:stCondLst>
                            <p:childTnLst>
                              <p:par>
                                <p:cTn id="33" presetID="10" presetClass="entr" presetSubtype="0" fill="hold" nodeType="afterEffect">
                                  <p:stCondLst>
                                    <p:cond delay="200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2000"/>
                                        <p:tgtEl>
                                          <p:spTgt spid="70"/>
                                        </p:tgtEl>
                                      </p:cBhvr>
                                    </p:animEffect>
                                  </p:childTnLst>
                                </p:cTn>
                              </p:par>
                            </p:childTnLst>
                          </p:cTn>
                        </p:par>
                        <p:par>
                          <p:cTn id="36" fill="hold">
                            <p:stCondLst>
                              <p:cond delay="12000"/>
                            </p:stCondLst>
                            <p:childTnLst>
                              <p:par>
                                <p:cTn id="37" presetID="1" presetClass="emph" presetSubtype="2" fill="hold" nodeType="afterEffect">
                                  <p:stCondLst>
                                    <p:cond delay="0"/>
                                  </p:stCondLst>
                                  <p:childTnLst>
                                    <p:animClr clrSpc="rgb">
                                      <p:cBhvr>
                                        <p:cTn id="38" dur="2000" fill="hold"/>
                                        <p:tgtEl>
                                          <p:spTgt spid="43"/>
                                        </p:tgtEl>
                                        <p:attrNameLst>
                                          <p:attrName>fillcolor</p:attrName>
                                        </p:attrNameLst>
                                      </p:cBhvr>
                                      <p:to>
                                        <a:schemeClr val="accent2"/>
                                      </p:to>
                                    </p:animClr>
                                    <p:set>
                                      <p:cBhvr>
                                        <p:cTn id="39" dur="2000" fill="hold"/>
                                        <p:tgtEl>
                                          <p:spTgt spid="43"/>
                                        </p:tgtEl>
                                        <p:attrNameLst>
                                          <p:attrName>fill.type</p:attrName>
                                        </p:attrNameLst>
                                      </p:cBhvr>
                                      <p:to>
                                        <p:strVal val="solid"/>
                                      </p:to>
                                    </p:set>
                                    <p:set>
                                      <p:cBhvr>
                                        <p:cTn id="40" dur="2000" fill="hold"/>
                                        <p:tgtEl>
                                          <p:spTgt spid="43"/>
                                        </p:tgtEl>
                                        <p:attrNameLst>
                                          <p:attrName>fill.on</p:attrName>
                                        </p:attrNameLst>
                                      </p:cBhvr>
                                      <p:to>
                                        <p:strVal val="true"/>
                                      </p:to>
                                    </p:set>
                                  </p:childTnLst>
                                </p:cTn>
                              </p:par>
                              <p:par>
                                <p:cTn id="41" presetID="10" presetClass="entr" presetSubtype="0"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2000"/>
                                        <p:tgtEl>
                                          <p:spTgt spid="53"/>
                                        </p:tgtEl>
                                      </p:cBhvr>
                                    </p:animEffect>
                                  </p:childTnLst>
                                </p:cTn>
                              </p:par>
                              <p:par>
                                <p:cTn id="44" presetID="10" presetClass="entr" presetSubtype="0" fill="hold"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2000"/>
                                        <p:tgtEl>
                                          <p:spTgt spid="45"/>
                                        </p:tgtEl>
                                      </p:cBhvr>
                                    </p:animEffect>
                                  </p:childTnLst>
                                </p:cTn>
                              </p:par>
                              <p:par>
                                <p:cTn id="47" presetID="10" presetClass="entr" presetSubtype="0" fill="hold" nodeType="with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2000"/>
                                        <p:tgtEl>
                                          <p:spTgt spid="54"/>
                                        </p:tgtEl>
                                      </p:cBhvr>
                                    </p:animEffect>
                                  </p:childTnLst>
                                </p:cTn>
                              </p:par>
                              <p:par>
                                <p:cTn id="50" presetID="10" presetClass="entr" presetSubtype="0" fill="hold"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2000"/>
                                        <p:tgtEl>
                                          <p:spTgt spid="46"/>
                                        </p:tgtEl>
                                      </p:cBhvr>
                                    </p:animEffect>
                                  </p:childTnLst>
                                </p:cTn>
                              </p:par>
                            </p:childTnLst>
                          </p:cTn>
                        </p:par>
                        <p:par>
                          <p:cTn id="53" fill="hold">
                            <p:stCondLst>
                              <p:cond delay="14000"/>
                            </p:stCondLst>
                            <p:childTnLst>
                              <p:par>
                                <p:cTn id="54" presetID="10" presetClass="entr" presetSubtype="0" fill="hold" nodeType="afterEffect">
                                  <p:stCondLst>
                                    <p:cond delay="2000"/>
                                  </p:stCondLst>
                                  <p:childTnLst>
                                    <p:set>
                                      <p:cBhvr>
                                        <p:cTn id="55" dur="1" fill="hold">
                                          <p:stCondLst>
                                            <p:cond delay="0"/>
                                          </p:stCondLst>
                                        </p:cTn>
                                        <p:tgtEl>
                                          <p:spTgt spid="71"/>
                                        </p:tgtEl>
                                        <p:attrNameLst>
                                          <p:attrName>style.visibility</p:attrName>
                                        </p:attrNameLst>
                                      </p:cBhvr>
                                      <p:to>
                                        <p:strVal val="visible"/>
                                      </p:to>
                                    </p:set>
                                    <p:animEffect transition="in" filter="fade">
                                      <p:cBhvr>
                                        <p:cTn id="56" dur="2000"/>
                                        <p:tgtEl>
                                          <p:spTgt spid="71"/>
                                        </p:tgtEl>
                                      </p:cBhvr>
                                    </p:animEffect>
                                  </p:childTnLst>
                                </p:cTn>
                              </p:par>
                            </p:childTnLst>
                          </p:cTn>
                        </p:par>
                        <p:par>
                          <p:cTn id="57" fill="hold">
                            <p:stCondLst>
                              <p:cond delay="18000"/>
                            </p:stCondLst>
                            <p:childTnLst>
                              <p:par>
                                <p:cTn id="58" presetID="1" presetClass="emph" presetSubtype="2" fill="hold" nodeType="afterEffect">
                                  <p:stCondLst>
                                    <p:cond delay="0"/>
                                  </p:stCondLst>
                                  <p:childTnLst>
                                    <p:animClr clrSpc="rgb">
                                      <p:cBhvr>
                                        <p:cTn id="59" dur="2000" fill="hold"/>
                                        <p:tgtEl>
                                          <p:spTgt spid="44"/>
                                        </p:tgtEl>
                                        <p:attrNameLst>
                                          <p:attrName>fillcolor</p:attrName>
                                        </p:attrNameLst>
                                      </p:cBhvr>
                                      <p:to>
                                        <a:schemeClr val="accent2"/>
                                      </p:to>
                                    </p:animClr>
                                    <p:set>
                                      <p:cBhvr>
                                        <p:cTn id="60" dur="2000" fill="hold"/>
                                        <p:tgtEl>
                                          <p:spTgt spid="44"/>
                                        </p:tgtEl>
                                        <p:attrNameLst>
                                          <p:attrName>fill.type</p:attrName>
                                        </p:attrNameLst>
                                      </p:cBhvr>
                                      <p:to>
                                        <p:strVal val="solid"/>
                                      </p:to>
                                    </p:set>
                                    <p:set>
                                      <p:cBhvr>
                                        <p:cTn id="61" dur="2000" fill="hold"/>
                                        <p:tgtEl>
                                          <p:spTgt spid="44"/>
                                        </p:tgtEl>
                                        <p:attrNameLst>
                                          <p:attrName>fill.on</p:attrName>
                                        </p:attrNameLst>
                                      </p:cBhvr>
                                      <p:to>
                                        <p:strVal val="true"/>
                                      </p:to>
                                    </p:set>
                                  </p:childTnLst>
                                </p:cTn>
                              </p:par>
                              <p:par>
                                <p:cTn id="62" presetID="10" presetClass="entr" presetSubtype="0" fill="hold"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2000"/>
                                        <p:tgtEl>
                                          <p:spTgt spid="52"/>
                                        </p:tgtEl>
                                      </p:cBhvr>
                                    </p:animEffect>
                                  </p:childTnLst>
                                </p:cTn>
                              </p:par>
                              <p:par>
                                <p:cTn id="65" presetID="10" presetClass="entr" presetSubtype="0" fill="hold" nodeType="with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2000"/>
                                        <p:tgtEl>
                                          <p:spTgt spid="55"/>
                                        </p:tgtEl>
                                      </p:cBhvr>
                                    </p:animEffect>
                                  </p:childTnLst>
                                </p:cTn>
                              </p:par>
                              <p:par>
                                <p:cTn id="68" presetID="10" presetClass="entr" presetSubtype="0" fill="hold" nodeType="with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fade">
                                      <p:cBhvr>
                                        <p:cTn id="70" dur="2000"/>
                                        <p:tgtEl>
                                          <p:spTgt spid="61"/>
                                        </p:tgtEl>
                                      </p:cBhvr>
                                    </p:animEffect>
                                  </p:childTnLst>
                                </p:cTn>
                              </p:par>
                              <p:par>
                                <p:cTn id="71" presetID="10" presetClass="entr" presetSubtype="0" fill="hold" nodeType="withEffect">
                                  <p:stCondLst>
                                    <p:cond delay="0"/>
                                  </p:stCondLst>
                                  <p:childTnLst>
                                    <p:set>
                                      <p:cBhvr>
                                        <p:cTn id="72" dur="1" fill="hold">
                                          <p:stCondLst>
                                            <p:cond delay="0"/>
                                          </p:stCondLst>
                                        </p:cTn>
                                        <p:tgtEl>
                                          <p:spTgt spid="63"/>
                                        </p:tgtEl>
                                        <p:attrNameLst>
                                          <p:attrName>style.visibility</p:attrName>
                                        </p:attrNameLst>
                                      </p:cBhvr>
                                      <p:to>
                                        <p:strVal val="visible"/>
                                      </p:to>
                                    </p:set>
                                    <p:animEffect transition="in" filter="fade">
                                      <p:cBhvr>
                                        <p:cTn id="73" dur="2000"/>
                                        <p:tgtEl>
                                          <p:spTgt spid="63"/>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2000"/>
                                        <p:tgtEl>
                                          <p:spTgt spid="4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2000"/>
                                        <p:tgtEl>
                                          <p:spTgt spid="48"/>
                                        </p:tgtEl>
                                      </p:cBhvr>
                                    </p:animEffect>
                                  </p:childTnLst>
                                </p:cTn>
                              </p:par>
                            </p:childTnLst>
                          </p:cTn>
                        </p:par>
                        <p:par>
                          <p:cTn id="80" fill="hold">
                            <p:stCondLst>
                              <p:cond delay="20000"/>
                            </p:stCondLst>
                            <p:childTnLst>
                              <p:par>
                                <p:cTn id="81" presetID="10" presetClass="entr" presetSubtype="0" fill="hold" nodeType="afterEffect">
                                  <p:stCondLst>
                                    <p:cond delay="200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2000"/>
                                        <p:tgtEl>
                                          <p:spTgt spid="72"/>
                                        </p:tgtEl>
                                      </p:cBhvr>
                                    </p:animEffect>
                                  </p:childTnLst>
                                </p:cTn>
                              </p:par>
                            </p:childTnLst>
                          </p:cTn>
                        </p:par>
                        <p:par>
                          <p:cTn id="84" fill="hold">
                            <p:stCondLst>
                              <p:cond delay="24000"/>
                            </p:stCondLst>
                            <p:childTnLst>
                              <p:par>
                                <p:cTn id="85" presetID="1" presetClass="emph" presetSubtype="2" fill="hold" nodeType="afterEffect">
                                  <p:stCondLst>
                                    <p:cond delay="0"/>
                                  </p:stCondLst>
                                  <p:childTnLst>
                                    <p:animClr clrSpc="rgb">
                                      <p:cBhvr>
                                        <p:cTn id="86" dur="2000" fill="hold"/>
                                        <p:tgtEl>
                                          <p:spTgt spid="45"/>
                                        </p:tgtEl>
                                        <p:attrNameLst>
                                          <p:attrName>fillcolor</p:attrName>
                                        </p:attrNameLst>
                                      </p:cBhvr>
                                      <p:to>
                                        <a:schemeClr val="accent2"/>
                                      </p:to>
                                    </p:animClr>
                                    <p:set>
                                      <p:cBhvr>
                                        <p:cTn id="87" dur="2000" fill="hold"/>
                                        <p:tgtEl>
                                          <p:spTgt spid="45"/>
                                        </p:tgtEl>
                                        <p:attrNameLst>
                                          <p:attrName>fill.type</p:attrName>
                                        </p:attrNameLst>
                                      </p:cBhvr>
                                      <p:to>
                                        <p:strVal val="solid"/>
                                      </p:to>
                                    </p:set>
                                    <p:set>
                                      <p:cBhvr>
                                        <p:cTn id="88" dur="2000" fill="hold"/>
                                        <p:tgtEl>
                                          <p:spTgt spid="45"/>
                                        </p:tgtEl>
                                        <p:attrNameLst>
                                          <p:attrName>fill.on</p:attrName>
                                        </p:attrNameLst>
                                      </p:cBhvr>
                                      <p:to>
                                        <p:strVal val="true"/>
                                      </p:to>
                                    </p:set>
                                  </p:childTnLst>
                                </p:cTn>
                              </p:par>
                              <p:par>
                                <p:cTn id="89" presetID="7" presetClass="emph" presetSubtype="2" fill="hold" nodeType="withEffect">
                                  <p:stCondLst>
                                    <p:cond delay="0"/>
                                  </p:stCondLst>
                                  <p:childTnLst>
                                    <p:animClr clrSpc="rgb">
                                      <p:cBhvr>
                                        <p:cTn id="90" dur="2000" fill="hold"/>
                                        <p:tgtEl>
                                          <p:spTgt spid="53"/>
                                        </p:tgtEl>
                                        <p:attrNameLst>
                                          <p:attrName>stroke.color</p:attrName>
                                        </p:attrNameLst>
                                      </p:cBhvr>
                                      <p:to>
                                        <a:srgbClr val="F31807"/>
                                      </p:to>
                                    </p:animClr>
                                    <p:set>
                                      <p:cBhvr>
                                        <p:cTn id="91" dur="2000" fill="hold"/>
                                        <p:tgtEl>
                                          <p:spTgt spid="53"/>
                                        </p:tgtEl>
                                        <p:attrNameLst>
                                          <p:attrName>stroke.on</p:attrName>
                                        </p:attrNameLst>
                                      </p:cBhvr>
                                      <p:to>
                                        <p:strVal val="true"/>
                                      </p:to>
                                    </p:set>
                                  </p:childTnLst>
                                </p:cTn>
                              </p:par>
                              <p:par>
                                <p:cTn id="92" presetID="10" presetClass="entr" presetSubtype="0" fill="hold" nodeType="withEffect">
                                  <p:stCondLst>
                                    <p:cond delay="0"/>
                                  </p:stCondLst>
                                  <p:childTnLst>
                                    <p:set>
                                      <p:cBhvr>
                                        <p:cTn id="93" dur="1" fill="hold">
                                          <p:stCondLst>
                                            <p:cond delay="0"/>
                                          </p:stCondLst>
                                        </p:cTn>
                                        <p:tgtEl>
                                          <p:spTgt spid="67"/>
                                        </p:tgtEl>
                                        <p:attrNameLst>
                                          <p:attrName>style.visibility</p:attrName>
                                        </p:attrNameLst>
                                      </p:cBhvr>
                                      <p:to>
                                        <p:strVal val="visible"/>
                                      </p:to>
                                    </p:set>
                                    <p:animEffect transition="in" filter="fade">
                                      <p:cBhvr>
                                        <p:cTn id="94" dur="2000"/>
                                        <p:tgtEl>
                                          <p:spTgt spid="67"/>
                                        </p:tgtEl>
                                      </p:cBhvr>
                                    </p:animEffect>
                                  </p:childTnLst>
                                </p:cTn>
                              </p:par>
                            </p:childTnLst>
                          </p:cTn>
                        </p:par>
                        <p:par>
                          <p:cTn id="95" fill="hold">
                            <p:stCondLst>
                              <p:cond delay="26000"/>
                            </p:stCondLst>
                            <p:childTnLst>
                              <p:par>
                                <p:cTn id="96" presetID="10" presetClass="entr" presetSubtype="0" fill="hold" nodeType="afterEffect">
                                  <p:stCondLst>
                                    <p:cond delay="2000"/>
                                  </p:stCondLst>
                                  <p:childTnLst>
                                    <p:set>
                                      <p:cBhvr>
                                        <p:cTn id="97" dur="1" fill="hold">
                                          <p:stCondLst>
                                            <p:cond delay="0"/>
                                          </p:stCondLst>
                                        </p:cTn>
                                        <p:tgtEl>
                                          <p:spTgt spid="73"/>
                                        </p:tgtEl>
                                        <p:attrNameLst>
                                          <p:attrName>style.visibility</p:attrName>
                                        </p:attrNameLst>
                                      </p:cBhvr>
                                      <p:to>
                                        <p:strVal val="visible"/>
                                      </p:to>
                                    </p:set>
                                    <p:animEffect transition="in" filter="fade">
                                      <p:cBhvr>
                                        <p:cTn id="98" dur="2000"/>
                                        <p:tgtEl>
                                          <p:spTgt spid="73"/>
                                        </p:tgtEl>
                                      </p:cBhvr>
                                    </p:animEffect>
                                  </p:childTnLst>
                                </p:cTn>
                              </p:par>
                            </p:childTnLst>
                          </p:cTn>
                        </p:par>
                        <p:par>
                          <p:cTn id="99" fill="hold">
                            <p:stCondLst>
                              <p:cond delay="30000"/>
                            </p:stCondLst>
                            <p:childTnLst>
                              <p:par>
                                <p:cTn id="100" presetID="1" presetClass="emph" presetSubtype="2" fill="hold" nodeType="afterEffect">
                                  <p:stCondLst>
                                    <p:cond delay="0"/>
                                  </p:stCondLst>
                                  <p:childTnLst>
                                    <p:animClr clrSpc="rgb">
                                      <p:cBhvr>
                                        <p:cTn id="101" dur="2000" fill="hold"/>
                                        <p:tgtEl>
                                          <p:spTgt spid="46"/>
                                        </p:tgtEl>
                                        <p:attrNameLst>
                                          <p:attrName>fillcolor</p:attrName>
                                        </p:attrNameLst>
                                      </p:cBhvr>
                                      <p:to>
                                        <a:schemeClr val="accent2"/>
                                      </p:to>
                                    </p:animClr>
                                    <p:set>
                                      <p:cBhvr>
                                        <p:cTn id="102" dur="2000" fill="hold"/>
                                        <p:tgtEl>
                                          <p:spTgt spid="46"/>
                                        </p:tgtEl>
                                        <p:attrNameLst>
                                          <p:attrName>fill.type</p:attrName>
                                        </p:attrNameLst>
                                      </p:cBhvr>
                                      <p:to>
                                        <p:strVal val="solid"/>
                                      </p:to>
                                    </p:set>
                                    <p:set>
                                      <p:cBhvr>
                                        <p:cTn id="103" dur="2000" fill="hold"/>
                                        <p:tgtEl>
                                          <p:spTgt spid="46"/>
                                        </p:tgtEl>
                                        <p:attrNameLst>
                                          <p:attrName>fill.on</p:attrName>
                                        </p:attrNameLst>
                                      </p:cBhvr>
                                      <p:to>
                                        <p:strVal val="true"/>
                                      </p:to>
                                    </p:set>
                                  </p:childTnLst>
                                </p:cTn>
                              </p:par>
                              <p:par>
                                <p:cTn id="104" presetID="7" presetClass="emph" presetSubtype="2" fill="hold" nodeType="withEffect">
                                  <p:stCondLst>
                                    <p:cond delay="0"/>
                                  </p:stCondLst>
                                  <p:childTnLst>
                                    <p:animClr clrSpc="rgb">
                                      <p:cBhvr>
                                        <p:cTn id="105" dur="2000" fill="hold"/>
                                        <p:tgtEl>
                                          <p:spTgt spid="54"/>
                                        </p:tgtEl>
                                        <p:attrNameLst>
                                          <p:attrName>stroke.color</p:attrName>
                                        </p:attrNameLst>
                                      </p:cBhvr>
                                      <p:to>
                                        <a:srgbClr val="F31807"/>
                                      </p:to>
                                    </p:animClr>
                                    <p:set>
                                      <p:cBhvr>
                                        <p:cTn id="106" dur="2000" fill="hold"/>
                                        <p:tgtEl>
                                          <p:spTgt spid="54"/>
                                        </p:tgtEl>
                                        <p:attrNameLst>
                                          <p:attrName>stroke.on</p:attrName>
                                        </p:attrNameLst>
                                      </p:cBhvr>
                                      <p:to>
                                        <p:strVal val="true"/>
                                      </p:to>
                                    </p:set>
                                  </p:childTnLst>
                                </p:cTn>
                              </p:par>
                              <p:par>
                                <p:cTn id="107" presetID="26" presetClass="emph" presetSubtype="0" fill="hold" nodeType="withEffect">
                                  <p:stCondLst>
                                    <p:cond delay="0"/>
                                  </p:stCondLst>
                                  <p:childTnLst>
                                    <p:animEffect transition="out" filter="fade">
                                      <p:cBhvr>
                                        <p:cTn id="108" dur="500" tmFilter="0, 0; .2, .5; .8, .5; 1, 0"/>
                                        <p:tgtEl>
                                          <p:spTgt spid="67"/>
                                        </p:tgtEl>
                                      </p:cBhvr>
                                    </p:animEffect>
                                    <p:animScale>
                                      <p:cBhvr>
                                        <p:cTn id="109" dur="250" autoRev="1" fill="hold"/>
                                        <p:tgtEl>
                                          <p:spTgt spid="67"/>
                                        </p:tgtEl>
                                      </p:cBhvr>
                                      <p:by x="105000" y="105000"/>
                                    </p:animScale>
                                  </p:childTnLst>
                                </p:cTn>
                              </p:par>
                              <p:par>
                                <p:cTn id="110" presetID="26" presetClass="emph" presetSubtype="0" fill="hold" nodeType="withEffect">
                                  <p:stCondLst>
                                    <p:cond delay="0"/>
                                  </p:stCondLst>
                                  <p:childTnLst>
                                    <p:animEffect transition="out" filter="fade">
                                      <p:cBhvr>
                                        <p:cTn id="111" dur="500" tmFilter="0, 0; .2, .5; .8, .5; 1, 0"/>
                                        <p:tgtEl>
                                          <p:spTgt spid="55"/>
                                        </p:tgtEl>
                                      </p:cBhvr>
                                    </p:animEffect>
                                    <p:animScale>
                                      <p:cBhvr>
                                        <p:cTn id="112" dur="250" autoRev="1" fill="hold"/>
                                        <p:tgtEl>
                                          <p:spTgt spid="55"/>
                                        </p:tgtEl>
                                      </p:cBhvr>
                                      <p:by x="105000" y="105000"/>
                                    </p:animScale>
                                  </p:childTnLst>
                                </p:cTn>
                              </p:par>
                            </p:childTnLst>
                          </p:cTn>
                        </p:par>
                        <p:par>
                          <p:cTn id="113" fill="hold">
                            <p:stCondLst>
                              <p:cond delay="32000"/>
                            </p:stCondLst>
                            <p:childTnLst>
                              <p:par>
                                <p:cTn id="114" presetID="10" presetClass="entr" presetSubtype="0" fill="hold" nodeType="afterEffect">
                                  <p:stCondLst>
                                    <p:cond delay="0"/>
                                  </p:stCondLst>
                                  <p:childTnLst>
                                    <p:set>
                                      <p:cBhvr>
                                        <p:cTn id="115" dur="1" fill="hold">
                                          <p:stCondLst>
                                            <p:cond delay="0"/>
                                          </p:stCondLst>
                                        </p:cTn>
                                        <p:tgtEl>
                                          <p:spTgt spid="59"/>
                                        </p:tgtEl>
                                        <p:attrNameLst>
                                          <p:attrName>style.visibility</p:attrName>
                                        </p:attrNameLst>
                                      </p:cBhvr>
                                      <p:to>
                                        <p:strVal val="visible"/>
                                      </p:to>
                                    </p:set>
                                    <p:animEffect transition="in" filter="fade">
                                      <p:cBhvr>
                                        <p:cTn id="116" dur="2000"/>
                                        <p:tgtEl>
                                          <p:spTgt spid="59"/>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47"/>
                                        </p:tgtEl>
                                        <p:attrNameLst>
                                          <p:attrName>style.visibility</p:attrName>
                                        </p:attrNameLst>
                                      </p:cBhvr>
                                      <p:to>
                                        <p:strVal val="visible"/>
                                      </p:to>
                                    </p:set>
                                    <p:animEffect transition="in" filter="fade">
                                      <p:cBhvr>
                                        <p:cTn id="119" dur="2000"/>
                                        <p:tgtEl>
                                          <p:spTgt spid="47"/>
                                        </p:tgtEl>
                                      </p:cBhvr>
                                    </p:animEffect>
                                  </p:childTnLst>
                                </p:cTn>
                              </p:par>
                            </p:childTnLst>
                          </p:cTn>
                        </p:par>
                        <p:par>
                          <p:cTn id="120" fill="hold">
                            <p:stCondLst>
                              <p:cond delay="34000"/>
                            </p:stCondLst>
                            <p:childTnLst>
                              <p:par>
                                <p:cTn id="121" presetID="10" presetClass="entr" presetSubtype="0" fill="hold" nodeType="afterEffect">
                                  <p:stCondLst>
                                    <p:cond delay="2000"/>
                                  </p:stCondLst>
                                  <p:childTnLst>
                                    <p:set>
                                      <p:cBhvr>
                                        <p:cTn id="122" dur="1" fill="hold">
                                          <p:stCondLst>
                                            <p:cond delay="0"/>
                                          </p:stCondLst>
                                        </p:cTn>
                                        <p:tgtEl>
                                          <p:spTgt spid="74"/>
                                        </p:tgtEl>
                                        <p:attrNameLst>
                                          <p:attrName>style.visibility</p:attrName>
                                        </p:attrNameLst>
                                      </p:cBhvr>
                                      <p:to>
                                        <p:strVal val="visible"/>
                                      </p:to>
                                    </p:set>
                                    <p:animEffect transition="in" filter="fade">
                                      <p:cBhvr>
                                        <p:cTn id="123" dur="2000"/>
                                        <p:tgtEl>
                                          <p:spTgt spid="74"/>
                                        </p:tgtEl>
                                      </p:cBhvr>
                                    </p:animEffect>
                                  </p:childTnLst>
                                </p:cTn>
                              </p:par>
                            </p:childTnLst>
                          </p:cTn>
                        </p:par>
                        <p:par>
                          <p:cTn id="124" fill="hold">
                            <p:stCondLst>
                              <p:cond delay="38000"/>
                            </p:stCondLst>
                            <p:childTnLst>
                              <p:par>
                                <p:cTn id="125" presetID="1" presetClass="emph" presetSubtype="2" fill="hold" nodeType="afterEffect">
                                  <p:stCondLst>
                                    <p:cond delay="0"/>
                                  </p:stCondLst>
                                  <p:childTnLst>
                                    <p:animClr clrSpc="rgb">
                                      <p:cBhvr>
                                        <p:cTn id="126" dur="2000" fill="hold"/>
                                        <p:tgtEl>
                                          <p:spTgt spid="48"/>
                                        </p:tgtEl>
                                        <p:attrNameLst>
                                          <p:attrName>fillcolor</p:attrName>
                                        </p:attrNameLst>
                                      </p:cBhvr>
                                      <p:to>
                                        <a:schemeClr val="accent2"/>
                                      </p:to>
                                    </p:animClr>
                                    <p:set>
                                      <p:cBhvr>
                                        <p:cTn id="127" dur="2000" fill="hold"/>
                                        <p:tgtEl>
                                          <p:spTgt spid="48"/>
                                        </p:tgtEl>
                                        <p:attrNameLst>
                                          <p:attrName>fill.type</p:attrName>
                                        </p:attrNameLst>
                                      </p:cBhvr>
                                      <p:to>
                                        <p:strVal val="solid"/>
                                      </p:to>
                                    </p:set>
                                    <p:set>
                                      <p:cBhvr>
                                        <p:cTn id="128" dur="2000" fill="hold"/>
                                        <p:tgtEl>
                                          <p:spTgt spid="48"/>
                                        </p:tgtEl>
                                        <p:attrNameLst>
                                          <p:attrName>fill.on</p:attrName>
                                        </p:attrNameLst>
                                      </p:cBhvr>
                                      <p:to>
                                        <p:strVal val="true"/>
                                      </p:to>
                                    </p:set>
                                  </p:childTnLst>
                                </p:cTn>
                              </p:par>
                              <p:par>
                                <p:cTn id="129" presetID="7" presetClass="emph" presetSubtype="2" fill="hold" nodeType="withEffect">
                                  <p:stCondLst>
                                    <p:cond delay="0"/>
                                  </p:stCondLst>
                                  <p:childTnLst>
                                    <p:animClr clrSpc="rgb">
                                      <p:cBhvr>
                                        <p:cTn id="130" dur="2000" fill="hold"/>
                                        <p:tgtEl>
                                          <p:spTgt spid="63"/>
                                        </p:tgtEl>
                                        <p:attrNameLst>
                                          <p:attrName>stroke.color</p:attrName>
                                        </p:attrNameLst>
                                      </p:cBhvr>
                                      <p:to>
                                        <a:srgbClr val="F31807"/>
                                      </p:to>
                                    </p:animClr>
                                    <p:set>
                                      <p:cBhvr>
                                        <p:cTn id="131" dur="2000" fill="hold"/>
                                        <p:tgtEl>
                                          <p:spTgt spid="63"/>
                                        </p:tgtEl>
                                        <p:attrNameLst>
                                          <p:attrName>stroke.on</p:attrName>
                                        </p:attrNameLst>
                                      </p:cBhvr>
                                      <p:to>
                                        <p:strVal val="true"/>
                                      </p:to>
                                    </p:set>
                                  </p:childTnLst>
                                </p:cTn>
                              </p:par>
                              <p:par>
                                <p:cTn id="132" presetID="10" presetClass="entr" presetSubtype="0" fill="hold" nodeType="withEffect">
                                  <p:stCondLst>
                                    <p:cond delay="0"/>
                                  </p:stCondLst>
                                  <p:childTnLst>
                                    <p:set>
                                      <p:cBhvr>
                                        <p:cTn id="133" dur="1" fill="hold">
                                          <p:stCondLst>
                                            <p:cond delay="0"/>
                                          </p:stCondLst>
                                        </p:cTn>
                                        <p:tgtEl>
                                          <p:spTgt spid="69"/>
                                        </p:tgtEl>
                                        <p:attrNameLst>
                                          <p:attrName>style.visibility</p:attrName>
                                        </p:attrNameLst>
                                      </p:cBhvr>
                                      <p:to>
                                        <p:strVal val="visible"/>
                                      </p:to>
                                    </p:set>
                                    <p:animEffect transition="in" filter="fade">
                                      <p:cBhvr>
                                        <p:cTn id="134" dur="2000"/>
                                        <p:tgtEl>
                                          <p:spTgt spid="69"/>
                                        </p:tgtEl>
                                      </p:cBhvr>
                                    </p:animEffect>
                                  </p:childTnLst>
                                </p:cTn>
                              </p:par>
                            </p:childTnLst>
                          </p:cTn>
                        </p:par>
                        <p:par>
                          <p:cTn id="135" fill="hold">
                            <p:stCondLst>
                              <p:cond delay="40000"/>
                            </p:stCondLst>
                            <p:childTnLst>
                              <p:par>
                                <p:cTn id="136" presetID="26" presetClass="emph" presetSubtype="0" fill="hold" nodeType="afterEffect">
                                  <p:stCondLst>
                                    <p:cond delay="0"/>
                                  </p:stCondLst>
                                  <p:childTnLst>
                                    <p:animEffect transition="out" filter="fade">
                                      <p:cBhvr>
                                        <p:cTn id="137" dur="500" tmFilter="0, 0; .2, .5; .8, .5; 1, 0"/>
                                        <p:tgtEl>
                                          <p:spTgt spid="69"/>
                                        </p:tgtEl>
                                      </p:cBhvr>
                                    </p:animEffect>
                                    <p:animScale>
                                      <p:cBhvr>
                                        <p:cTn id="138" dur="250" autoRev="1" fill="hold"/>
                                        <p:tgtEl>
                                          <p:spTgt spid="69"/>
                                        </p:tgtEl>
                                      </p:cBhvr>
                                      <p:by x="105000" y="105000"/>
                                    </p:animScale>
                                  </p:childTnLst>
                                </p:cTn>
                              </p:par>
                            </p:childTnLst>
                          </p:cTn>
                        </p:par>
                        <p:par>
                          <p:cTn id="139" fill="hold">
                            <p:stCondLst>
                              <p:cond delay="40500"/>
                            </p:stCondLst>
                            <p:childTnLst>
                              <p:par>
                                <p:cTn id="140" presetID="10" presetClass="entr" presetSubtype="0" fill="hold" nodeType="afterEffect">
                                  <p:stCondLst>
                                    <p:cond delay="2000"/>
                                  </p:stCondLst>
                                  <p:childTnLst>
                                    <p:set>
                                      <p:cBhvr>
                                        <p:cTn id="141" dur="1" fill="hold">
                                          <p:stCondLst>
                                            <p:cond delay="0"/>
                                          </p:stCondLst>
                                        </p:cTn>
                                        <p:tgtEl>
                                          <p:spTgt spid="75"/>
                                        </p:tgtEl>
                                        <p:attrNameLst>
                                          <p:attrName>style.visibility</p:attrName>
                                        </p:attrNameLst>
                                      </p:cBhvr>
                                      <p:to>
                                        <p:strVal val="visible"/>
                                      </p:to>
                                    </p:set>
                                    <p:animEffect transition="in" filter="fade">
                                      <p:cBhvr>
                                        <p:cTn id="142" dur="2000"/>
                                        <p:tgtEl>
                                          <p:spTgt spid="75"/>
                                        </p:tgtEl>
                                      </p:cBhvr>
                                    </p:animEffect>
                                  </p:childTnLst>
                                </p:cTn>
                              </p:par>
                            </p:childTnLst>
                          </p:cTn>
                        </p:par>
                        <p:par>
                          <p:cTn id="143" fill="hold">
                            <p:stCondLst>
                              <p:cond delay="44500"/>
                            </p:stCondLst>
                            <p:childTnLst>
                              <p:par>
                                <p:cTn id="144" presetID="1" presetClass="emph" presetSubtype="2" fill="hold" nodeType="afterEffect">
                                  <p:stCondLst>
                                    <p:cond delay="0"/>
                                  </p:stCondLst>
                                  <p:childTnLst>
                                    <p:animClr clrSpc="rgb">
                                      <p:cBhvr>
                                        <p:cTn id="145" dur="2000" fill="hold"/>
                                        <p:tgtEl>
                                          <p:spTgt spid="49"/>
                                        </p:tgtEl>
                                        <p:attrNameLst>
                                          <p:attrName>fillcolor</p:attrName>
                                        </p:attrNameLst>
                                      </p:cBhvr>
                                      <p:to>
                                        <a:schemeClr val="accent2"/>
                                      </p:to>
                                    </p:animClr>
                                    <p:set>
                                      <p:cBhvr>
                                        <p:cTn id="146" dur="2000" fill="hold"/>
                                        <p:tgtEl>
                                          <p:spTgt spid="49"/>
                                        </p:tgtEl>
                                        <p:attrNameLst>
                                          <p:attrName>fill.type</p:attrName>
                                        </p:attrNameLst>
                                      </p:cBhvr>
                                      <p:to>
                                        <p:strVal val="solid"/>
                                      </p:to>
                                    </p:set>
                                    <p:set>
                                      <p:cBhvr>
                                        <p:cTn id="147" dur="2000" fill="hold"/>
                                        <p:tgtEl>
                                          <p:spTgt spid="49"/>
                                        </p:tgtEl>
                                        <p:attrNameLst>
                                          <p:attrName>fill.on</p:attrName>
                                        </p:attrNameLst>
                                      </p:cBhvr>
                                      <p:to>
                                        <p:strVal val="true"/>
                                      </p:to>
                                    </p:set>
                                  </p:childTnLst>
                                </p:cTn>
                              </p:par>
                            </p:childTnLst>
                          </p:cTn>
                        </p:par>
                        <p:par>
                          <p:cTn id="148" fill="hold">
                            <p:stCondLst>
                              <p:cond delay="46500"/>
                            </p:stCondLst>
                            <p:childTnLst>
                              <p:par>
                                <p:cTn id="149" presetID="1" presetClass="emph" presetSubtype="2" fill="hold" nodeType="afterEffect">
                                  <p:stCondLst>
                                    <p:cond delay="0"/>
                                  </p:stCondLst>
                                  <p:childTnLst>
                                    <p:animClr clrSpc="rgb">
                                      <p:cBhvr>
                                        <p:cTn id="150" dur="2000" fill="hold"/>
                                        <p:tgtEl>
                                          <p:spTgt spid="47"/>
                                        </p:tgtEl>
                                        <p:attrNameLst>
                                          <p:attrName>fillcolor</p:attrName>
                                        </p:attrNameLst>
                                      </p:cBhvr>
                                      <p:to>
                                        <a:schemeClr val="accent2"/>
                                      </p:to>
                                    </p:animClr>
                                    <p:set>
                                      <p:cBhvr>
                                        <p:cTn id="151" dur="2000" fill="hold"/>
                                        <p:tgtEl>
                                          <p:spTgt spid="47"/>
                                        </p:tgtEl>
                                        <p:attrNameLst>
                                          <p:attrName>fill.type</p:attrName>
                                        </p:attrNameLst>
                                      </p:cBhvr>
                                      <p:to>
                                        <p:strVal val="solid"/>
                                      </p:to>
                                    </p:set>
                                    <p:set>
                                      <p:cBhvr>
                                        <p:cTn id="152" dur="2000" fill="hold"/>
                                        <p:tgtEl>
                                          <p:spTgt spid="47"/>
                                        </p:tgtEl>
                                        <p:attrNameLst>
                                          <p:attrName>fill.on</p:attrName>
                                        </p:attrNameLst>
                                      </p:cBhvr>
                                      <p:to>
                                        <p:strVal val="true"/>
                                      </p:to>
                                    </p:set>
                                  </p:childTnLst>
                                </p:cTn>
                              </p:par>
                              <p:par>
                                <p:cTn id="153" presetID="7" presetClass="emph" presetSubtype="2" fill="hold" nodeType="withEffect">
                                  <p:stCondLst>
                                    <p:cond delay="0"/>
                                  </p:stCondLst>
                                  <p:childTnLst>
                                    <p:animClr clrSpc="rgb">
                                      <p:cBhvr>
                                        <p:cTn id="154" dur="2000" fill="hold"/>
                                        <p:tgtEl>
                                          <p:spTgt spid="61"/>
                                        </p:tgtEl>
                                        <p:attrNameLst>
                                          <p:attrName>stroke.color</p:attrName>
                                        </p:attrNameLst>
                                      </p:cBhvr>
                                      <p:to>
                                        <a:srgbClr val="F31807"/>
                                      </p:to>
                                    </p:animClr>
                                    <p:set>
                                      <p:cBhvr>
                                        <p:cTn id="155" dur="2000" fill="hold"/>
                                        <p:tgtEl>
                                          <p:spTgt spid="61"/>
                                        </p:tgtEl>
                                        <p:attrNameLst>
                                          <p:attrName>stroke.on</p:attrName>
                                        </p:attrNameLst>
                                      </p:cBhvr>
                                      <p:to>
                                        <p:strVal val="true"/>
                                      </p:to>
                                    </p:set>
                                  </p:childTnLst>
                                </p:cTn>
                              </p:par>
                            </p:childTnLst>
                          </p:cTn>
                        </p:par>
                        <p:par>
                          <p:cTn id="156" fill="hold">
                            <p:stCondLst>
                              <p:cond delay="48500"/>
                            </p:stCondLst>
                            <p:childTnLst>
                              <p:par>
                                <p:cTn id="157" presetID="26" presetClass="emph" presetSubtype="0" fill="hold" nodeType="afterEffect">
                                  <p:stCondLst>
                                    <p:cond delay="0"/>
                                  </p:stCondLst>
                                  <p:childTnLst>
                                    <p:animEffect transition="out" filter="fade">
                                      <p:cBhvr>
                                        <p:cTn id="158" dur="500" tmFilter="0, 0; .2, .5; .8, .5; 1, 0"/>
                                        <p:tgtEl>
                                          <p:spTgt spid="69"/>
                                        </p:tgtEl>
                                      </p:cBhvr>
                                    </p:animEffect>
                                    <p:animScale>
                                      <p:cBhvr>
                                        <p:cTn id="159" dur="250" autoRev="1" fill="hold"/>
                                        <p:tgtEl>
                                          <p:spTgt spid="69"/>
                                        </p:tgtEl>
                                      </p:cBhvr>
                                      <p:by x="105000" y="105000"/>
                                    </p:animScale>
                                  </p:childTnLst>
                                </p:cTn>
                              </p:par>
                            </p:childTnLst>
                          </p:cTn>
                        </p:par>
                        <p:par>
                          <p:cTn id="160" fill="hold">
                            <p:stCondLst>
                              <p:cond delay="49000"/>
                            </p:stCondLst>
                            <p:childTnLst>
                              <p:par>
                                <p:cTn id="161" presetID="7" presetClass="emph" presetSubtype="2" fill="hold" nodeType="afterEffect">
                                  <p:stCondLst>
                                    <p:cond delay="0"/>
                                  </p:stCondLst>
                                  <p:childTnLst>
                                    <p:animClr clrSpc="rgb">
                                      <p:cBhvr>
                                        <p:cTn id="162" dur="2000" fill="hold"/>
                                        <p:tgtEl>
                                          <p:spTgt spid="59"/>
                                        </p:tgtEl>
                                        <p:attrNameLst>
                                          <p:attrName>stroke.color</p:attrName>
                                        </p:attrNameLst>
                                      </p:cBhvr>
                                      <p:to>
                                        <a:srgbClr val="F31807"/>
                                      </p:to>
                                    </p:animClr>
                                    <p:set>
                                      <p:cBhvr>
                                        <p:cTn id="163" dur="2000" fill="hold"/>
                                        <p:tgtEl>
                                          <p:spTgt spid="59"/>
                                        </p:tgtEl>
                                        <p:attrNameLst>
                                          <p:attrName>stroke.on</p:attrName>
                                        </p:attrNameLst>
                                      </p:cBhvr>
                                      <p:to>
                                        <p:strVal val="true"/>
                                      </p:to>
                                    </p:set>
                                  </p:childTnLst>
                                </p:cTn>
                              </p:par>
                            </p:childTnLst>
                          </p:cTn>
                        </p:par>
                        <p:par>
                          <p:cTn id="164" fill="hold">
                            <p:stCondLst>
                              <p:cond delay="51000"/>
                            </p:stCondLst>
                            <p:childTnLst>
                              <p:par>
                                <p:cTn id="165" presetID="7" presetClass="emph" presetSubtype="2" fill="hold" nodeType="afterEffect">
                                  <p:stCondLst>
                                    <p:cond delay="0"/>
                                  </p:stCondLst>
                                  <p:childTnLst>
                                    <p:animClr clrSpc="rgb">
                                      <p:cBhvr>
                                        <p:cTn id="166" dur="2000" fill="hold"/>
                                        <p:tgtEl>
                                          <p:spTgt spid="47"/>
                                        </p:tgtEl>
                                        <p:attrNameLst>
                                          <p:attrName>stroke.color</p:attrName>
                                        </p:attrNameLst>
                                      </p:cBhvr>
                                      <p:to>
                                        <a:schemeClr val="accent2"/>
                                      </p:to>
                                    </p:animClr>
                                    <p:set>
                                      <p:cBhvr>
                                        <p:cTn id="167" dur="2000" fill="hold"/>
                                        <p:tgtEl>
                                          <p:spTgt spid="47"/>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8" restart="whenNotActive" fill="hold" evtFilter="cancelBubble" nodeType="interactiveSeq">
                <p:stCondLst>
                  <p:cond evt="onClick" delay="0">
                    <p:tgtEl>
                      <p:spTgt spid="58"/>
                    </p:tgtEl>
                  </p:cond>
                </p:stCondLst>
                <p:endSync evt="end" delay="0">
                  <p:rtn val="all"/>
                </p:endSync>
                <p:childTnLst>
                  <p:par>
                    <p:cTn id="169" fill="hold">
                      <p:stCondLst>
                        <p:cond delay="0"/>
                      </p:stCondLst>
                      <p:childTnLst>
                        <p:par>
                          <p:cTn id="170" fill="hold">
                            <p:stCondLst>
                              <p:cond delay="0"/>
                            </p:stCondLst>
                            <p:childTnLst>
                              <p:par>
                                <p:cTn id="171" presetID="10" presetClass="entr" presetSubtype="0" fill="hold" nodeType="clickEffect">
                                  <p:stCondLst>
                                    <p:cond delay="0"/>
                                  </p:stCondLst>
                                  <p:childTnLst>
                                    <p:set>
                                      <p:cBhvr>
                                        <p:cTn id="172" dur="1" fill="hold">
                                          <p:stCondLst>
                                            <p:cond delay="0"/>
                                          </p:stCondLst>
                                        </p:cTn>
                                        <p:tgtEl>
                                          <p:spTgt spid="78"/>
                                        </p:tgtEl>
                                        <p:attrNameLst>
                                          <p:attrName>style.visibility</p:attrName>
                                        </p:attrNameLst>
                                      </p:cBhvr>
                                      <p:to>
                                        <p:strVal val="visible"/>
                                      </p:to>
                                    </p:set>
                                    <p:animEffect transition="in" filter="fade">
                                      <p:cBhvr>
                                        <p:cTn id="173" dur="2000"/>
                                        <p:tgtEl>
                                          <p:spTgt spid="78"/>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79"/>
                                        </p:tgtEl>
                                        <p:attrNameLst>
                                          <p:attrName>style.visibility</p:attrName>
                                        </p:attrNameLst>
                                      </p:cBhvr>
                                      <p:to>
                                        <p:strVal val="visible"/>
                                      </p:to>
                                    </p:set>
                                    <p:animEffect transition="in" filter="fade">
                                      <p:cBhvr>
                                        <p:cTn id="176" dur="2000"/>
                                        <p:tgtEl>
                                          <p:spTgt spid="79"/>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80"/>
                                        </p:tgtEl>
                                        <p:attrNameLst>
                                          <p:attrName>style.visibility</p:attrName>
                                        </p:attrNameLst>
                                      </p:cBhvr>
                                      <p:to>
                                        <p:strVal val="visible"/>
                                      </p:to>
                                    </p:set>
                                    <p:animEffect transition="in" filter="fade">
                                      <p:cBhvr>
                                        <p:cTn id="179" dur="2000"/>
                                        <p:tgtEl>
                                          <p:spTgt spid="80"/>
                                        </p:tgtEl>
                                      </p:cBhvr>
                                    </p:animEffect>
                                  </p:childTnLst>
                                </p:cTn>
                              </p:par>
                            </p:childTnLst>
                          </p:cTn>
                        </p:par>
                      </p:childTnLst>
                    </p:cTn>
                  </p:par>
                </p:childTnLst>
              </p:cTn>
              <p:nextCondLst>
                <p:cond evt="onClick" delay="0">
                  <p:tgtEl>
                    <p:spTgt spid="58"/>
                  </p:tgtEl>
                </p:cond>
              </p:nextCondLst>
            </p:seq>
            <p:seq concurrent="1" nextAc="seek">
              <p:cTn id="180" restart="whenNotActive" fill="hold" evtFilter="cancelBubble" nodeType="interactiveSeq">
                <p:stCondLst>
                  <p:cond evt="onClick" delay="0">
                    <p:tgtEl>
                      <p:spTgt spid="79"/>
                    </p:tgtEl>
                  </p:cond>
                </p:stCondLst>
                <p:endSync evt="end" delay="0">
                  <p:rtn val="all"/>
                </p:endSync>
                <p:childTnLst>
                  <p:par>
                    <p:cTn id="181" fill="hold">
                      <p:stCondLst>
                        <p:cond delay="0"/>
                      </p:stCondLst>
                      <p:childTnLst>
                        <p:par>
                          <p:cTn id="182" fill="hold">
                            <p:stCondLst>
                              <p:cond delay="0"/>
                            </p:stCondLst>
                            <p:childTnLst>
                              <p:par>
                                <p:cTn id="183" presetID="10" presetClass="exit" presetSubtype="0" fill="hold" grpId="1" nodeType="clickEffect">
                                  <p:stCondLst>
                                    <p:cond delay="0"/>
                                  </p:stCondLst>
                                  <p:childTnLst>
                                    <p:animEffect transition="out" filter="fade">
                                      <p:cBhvr>
                                        <p:cTn id="184" dur="2000"/>
                                        <p:tgtEl>
                                          <p:spTgt spid="79"/>
                                        </p:tgtEl>
                                      </p:cBhvr>
                                    </p:animEffect>
                                    <p:set>
                                      <p:cBhvr>
                                        <p:cTn id="185" dur="1" fill="hold">
                                          <p:stCondLst>
                                            <p:cond delay="1999"/>
                                          </p:stCondLst>
                                        </p:cTn>
                                        <p:tgtEl>
                                          <p:spTgt spid="79"/>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2000"/>
                                        <p:tgtEl>
                                          <p:spTgt spid="78"/>
                                        </p:tgtEl>
                                      </p:cBhvr>
                                    </p:animEffect>
                                    <p:set>
                                      <p:cBhvr>
                                        <p:cTn id="188" dur="1" fill="hold">
                                          <p:stCondLst>
                                            <p:cond delay="1999"/>
                                          </p:stCondLst>
                                        </p:cTn>
                                        <p:tgtEl>
                                          <p:spTgt spid="78"/>
                                        </p:tgtEl>
                                        <p:attrNameLst>
                                          <p:attrName>style.visibility</p:attrName>
                                        </p:attrNameLst>
                                      </p:cBhvr>
                                      <p:to>
                                        <p:strVal val="hidden"/>
                                      </p:to>
                                    </p:set>
                                  </p:childTnLst>
                                </p:cTn>
                              </p:par>
                              <p:par>
                                <p:cTn id="189" presetID="10" presetClass="exit" presetSubtype="0" fill="hold" grpId="1" nodeType="withEffect">
                                  <p:stCondLst>
                                    <p:cond delay="0"/>
                                  </p:stCondLst>
                                  <p:childTnLst>
                                    <p:animEffect transition="out" filter="fade">
                                      <p:cBhvr>
                                        <p:cTn id="190" dur="2000"/>
                                        <p:tgtEl>
                                          <p:spTgt spid="80"/>
                                        </p:tgtEl>
                                      </p:cBhvr>
                                    </p:animEffect>
                                    <p:set>
                                      <p:cBhvr>
                                        <p:cTn id="191" dur="1" fill="hold">
                                          <p:stCondLst>
                                            <p:cond delay="1999"/>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79"/>
                  </p:tgtEl>
                </p:cond>
              </p:nextCondLst>
            </p:seq>
          </p:childTnLst>
        </p:cTn>
      </p:par>
    </p:tnLst>
    <p:bldLst>
      <p:bldP spid="42" grpId="0" animBg="1"/>
      <p:bldP spid="43" grpId="0" animBg="1"/>
      <p:bldP spid="44" grpId="0" animBg="1"/>
      <p:bldP spid="47" grpId="0" animBg="1"/>
      <p:bldP spid="48" grpId="0" animBg="1"/>
      <p:bldP spid="49" grpId="0" animBg="1"/>
      <p:bldP spid="80" grpId="0" animBg="1"/>
      <p:bldP spid="80" grpId="1" animBg="1"/>
      <p:bldP spid="79" grpId="0"/>
      <p:bldP spid="79"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Group 41"/>
          <p:cNvGrpSpPr>
            <a:grpSpLocks/>
          </p:cNvGrpSpPr>
          <p:nvPr/>
        </p:nvGrpSpPr>
        <p:grpSpPr bwMode="auto">
          <a:xfrm>
            <a:off x="76200" y="1217612"/>
            <a:ext cx="3581400" cy="3886200"/>
            <a:chOff x="384" y="1152"/>
            <a:chExt cx="2256" cy="2448"/>
          </a:xfrm>
        </p:grpSpPr>
        <p:sp>
          <p:nvSpPr>
            <p:cNvPr id="80" name="Oval 5"/>
            <p:cNvSpPr>
              <a:spLocks noChangeArrowheads="1"/>
            </p:cNvSpPr>
            <p:nvPr/>
          </p:nvSpPr>
          <p:spPr bwMode="auto">
            <a:xfrm>
              <a:off x="384" y="3360"/>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L</a:t>
              </a:r>
            </a:p>
          </p:txBody>
        </p:sp>
        <p:sp>
          <p:nvSpPr>
            <p:cNvPr id="81" name="Oval 6"/>
            <p:cNvSpPr>
              <a:spLocks noChangeArrowheads="1"/>
            </p:cNvSpPr>
            <p:nvPr/>
          </p:nvSpPr>
          <p:spPr bwMode="auto">
            <a:xfrm>
              <a:off x="720" y="3360"/>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M</a:t>
              </a:r>
            </a:p>
          </p:txBody>
        </p:sp>
        <p:sp>
          <p:nvSpPr>
            <p:cNvPr id="82" name="Oval 7"/>
            <p:cNvSpPr>
              <a:spLocks noChangeArrowheads="1"/>
            </p:cNvSpPr>
            <p:nvPr/>
          </p:nvSpPr>
          <p:spPr bwMode="auto">
            <a:xfrm>
              <a:off x="1056" y="3360"/>
              <a:ext cx="240" cy="240"/>
            </a:xfrm>
            <a:prstGeom prst="ellipse">
              <a:avLst/>
            </a:prstGeom>
            <a:noFill/>
            <a:ln w="57150">
              <a:solidFill>
                <a:schemeClr val="accent1"/>
              </a:solidFill>
              <a:round/>
              <a:headEnd/>
              <a:tailEnd/>
            </a:ln>
            <a:effectLst/>
          </p:spPr>
          <p:txBody>
            <a:bodyPr wrap="none" anchor="ctr"/>
            <a:lstStyle/>
            <a:p>
              <a:pPr algn="ctr"/>
              <a:r>
                <a:rPr lang="en-US" sz="2000" dirty="0">
                  <a:latin typeface="Verdana" pitchFamily="34" charset="0"/>
                </a:rPr>
                <a:t>N</a:t>
              </a:r>
            </a:p>
          </p:txBody>
        </p:sp>
        <p:sp>
          <p:nvSpPr>
            <p:cNvPr id="83" name="Oval 8"/>
            <p:cNvSpPr>
              <a:spLocks noChangeArrowheads="1"/>
            </p:cNvSpPr>
            <p:nvPr/>
          </p:nvSpPr>
          <p:spPr bwMode="auto">
            <a:xfrm>
              <a:off x="1392" y="3360"/>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O</a:t>
              </a:r>
            </a:p>
          </p:txBody>
        </p:sp>
        <p:sp>
          <p:nvSpPr>
            <p:cNvPr id="84" name="Oval 9"/>
            <p:cNvSpPr>
              <a:spLocks noChangeArrowheads="1"/>
            </p:cNvSpPr>
            <p:nvPr/>
          </p:nvSpPr>
          <p:spPr bwMode="auto">
            <a:xfrm>
              <a:off x="1728" y="3360"/>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P</a:t>
              </a:r>
            </a:p>
          </p:txBody>
        </p:sp>
        <p:sp>
          <p:nvSpPr>
            <p:cNvPr id="85" name="Oval 10"/>
            <p:cNvSpPr>
              <a:spLocks noChangeArrowheads="1"/>
            </p:cNvSpPr>
            <p:nvPr/>
          </p:nvSpPr>
          <p:spPr bwMode="auto">
            <a:xfrm>
              <a:off x="2208" y="2256"/>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G</a:t>
              </a:r>
            </a:p>
          </p:txBody>
        </p:sp>
        <p:sp>
          <p:nvSpPr>
            <p:cNvPr id="86" name="Oval 11"/>
            <p:cNvSpPr>
              <a:spLocks noChangeArrowheads="1"/>
            </p:cNvSpPr>
            <p:nvPr/>
          </p:nvSpPr>
          <p:spPr bwMode="auto">
            <a:xfrm>
              <a:off x="2400" y="3360"/>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Q</a:t>
              </a:r>
            </a:p>
          </p:txBody>
        </p:sp>
        <p:sp>
          <p:nvSpPr>
            <p:cNvPr id="87" name="Oval 12"/>
            <p:cNvSpPr>
              <a:spLocks noChangeArrowheads="1"/>
            </p:cNvSpPr>
            <p:nvPr/>
          </p:nvSpPr>
          <p:spPr bwMode="auto">
            <a:xfrm>
              <a:off x="720" y="2832"/>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H</a:t>
              </a:r>
            </a:p>
          </p:txBody>
        </p:sp>
        <p:sp>
          <p:nvSpPr>
            <p:cNvPr id="88" name="Oval 13"/>
            <p:cNvSpPr>
              <a:spLocks noChangeArrowheads="1"/>
            </p:cNvSpPr>
            <p:nvPr/>
          </p:nvSpPr>
          <p:spPr bwMode="auto">
            <a:xfrm>
              <a:off x="2016" y="2832"/>
              <a:ext cx="240" cy="240"/>
            </a:xfrm>
            <a:prstGeom prst="ellipse">
              <a:avLst/>
            </a:prstGeom>
            <a:noFill/>
            <a:ln w="57150">
              <a:solidFill>
                <a:schemeClr val="accent1"/>
              </a:solidFill>
              <a:round/>
              <a:headEnd/>
              <a:tailEnd/>
            </a:ln>
            <a:effectLst/>
          </p:spPr>
          <p:txBody>
            <a:bodyPr wrap="none" anchor="ctr"/>
            <a:lstStyle/>
            <a:p>
              <a:pPr algn="ctr"/>
              <a:r>
                <a:rPr lang="en-US" sz="2000">
                  <a:latin typeface="Verdana" pitchFamily="34" charset="0"/>
                </a:rPr>
                <a:t>J</a:t>
              </a:r>
            </a:p>
          </p:txBody>
        </p:sp>
        <p:sp>
          <p:nvSpPr>
            <p:cNvPr id="89" name="Oval 14"/>
            <p:cNvSpPr>
              <a:spLocks noChangeArrowheads="1"/>
            </p:cNvSpPr>
            <p:nvPr/>
          </p:nvSpPr>
          <p:spPr bwMode="auto">
            <a:xfrm>
              <a:off x="1536" y="2832"/>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I</a:t>
              </a:r>
            </a:p>
          </p:txBody>
        </p:sp>
        <p:sp>
          <p:nvSpPr>
            <p:cNvPr id="90" name="Oval 15"/>
            <p:cNvSpPr>
              <a:spLocks noChangeArrowheads="1"/>
            </p:cNvSpPr>
            <p:nvPr/>
          </p:nvSpPr>
          <p:spPr bwMode="auto">
            <a:xfrm>
              <a:off x="2400" y="2832"/>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K</a:t>
              </a:r>
            </a:p>
          </p:txBody>
        </p:sp>
        <p:sp>
          <p:nvSpPr>
            <p:cNvPr id="91" name="Oval 16"/>
            <p:cNvSpPr>
              <a:spLocks noChangeArrowheads="1"/>
            </p:cNvSpPr>
            <p:nvPr/>
          </p:nvSpPr>
          <p:spPr bwMode="auto">
            <a:xfrm>
              <a:off x="1776" y="2256"/>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F</a:t>
              </a:r>
            </a:p>
          </p:txBody>
        </p:sp>
        <p:sp>
          <p:nvSpPr>
            <p:cNvPr id="92" name="Oval 17"/>
            <p:cNvSpPr>
              <a:spLocks noChangeArrowheads="1"/>
            </p:cNvSpPr>
            <p:nvPr/>
          </p:nvSpPr>
          <p:spPr bwMode="auto">
            <a:xfrm>
              <a:off x="1152" y="2256"/>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E</a:t>
              </a:r>
            </a:p>
          </p:txBody>
        </p:sp>
        <p:sp>
          <p:nvSpPr>
            <p:cNvPr id="93" name="Oval 18"/>
            <p:cNvSpPr>
              <a:spLocks noChangeArrowheads="1"/>
            </p:cNvSpPr>
            <p:nvPr/>
          </p:nvSpPr>
          <p:spPr bwMode="auto">
            <a:xfrm>
              <a:off x="576" y="2256"/>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D</a:t>
              </a:r>
            </a:p>
          </p:txBody>
        </p:sp>
        <p:sp>
          <p:nvSpPr>
            <p:cNvPr id="94" name="Oval 19"/>
            <p:cNvSpPr>
              <a:spLocks noChangeArrowheads="1"/>
            </p:cNvSpPr>
            <p:nvPr/>
          </p:nvSpPr>
          <p:spPr bwMode="auto">
            <a:xfrm>
              <a:off x="864" y="1728"/>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B</a:t>
              </a:r>
            </a:p>
          </p:txBody>
        </p:sp>
        <p:sp>
          <p:nvSpPr>
            <p:cNvPr id="95" name="Oval 20"/>
            <p:cNvSpPr>
              <a:spLocks noChangeArrowheads="1"/>
            </p:cNvSpPr>
            <p:nvPr/>
          </p:nvSpPr>
          <p:spPr bwMode="auto">
            <a:xfrm>
              <a:off x="1968" y="1728"/>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C</a:t>
              </a:r>
            </a:p>
          </p:txBody>
        </p:sp>
        <p:sp>
          <p:nvSpPr>
            <p:cNvPr id="96" name="Oval 21"/>
            <p:cNvSpPr>
              <a:spLocks noChangeArrowheads="1"/>
            </p:cNvSpPr>
            <p:nvPr/>
          </p:nvSpPr>
          <p:spPr bwMode="auto">
            <a:xfrm>
              <a:off x="1392" y="1152"/>
              <a:ext cx="240" cy="240"/>
            </a:xfrm>
            <a:prstGeom prst="ellipse">
              <a:avLst/>
            </a:prstGeom>
            <a:noFill/>
            <a:ln w="15875">
              <a:solidFill>
                <a:schemeClr val="tx1"/>
              </a:solidFill>
              <a:round/>
              <a:headEnd/>
              <a:tailEnd/>
            </a:ln>
            <a:effectLst/>
          </p:spPr>
          <p:txBody>
            <a:bodyPr wrap="none" anchor="ctr"/>
            <a:lstStyle/>
            <a:p>
              <a:pPr algn="ctr"/>
              <a:r>
                <a:rPr lang="en-US" sz="2000">
                  <a:latin typeface="Verdana" pitchFamily="34" charset="0"/>
                </a:rPr>
                <a:t>A</a:t>
              </a:r>
            </a:p>
          </p:txBody>
        </p:sp>
        <p:sp>
          <p:nvSpPr>
            <p:cNvPr id="97" name="Line 22"/>
            <p:cNvSpPr>
              <a:spLocks noChangeShapeType="1"/>
            </p:cNvSpPr>
            <p:nvPr/>
          </p:nvSpPr>
          <p:spPr bwMode="auto">
            <a:xfrm flipV="1">
              <a:off x="1056" y="1344"/>
              <a:ext cx="384" cy="384"/>
            </a:xfrm>
            <a:prstGeom prst="line">
              <a:avLst/>
            </a:prstGeom>
            <a:noFill/>
            <a:ln w="15875">
              <a:solidFill>
                <a:schemeClr val="tx1"/>
              </a:solidFill>
              <a:round/>
              <a:headEnd/>
              <a:tailEnd/>
            </a:ln>
            <a:effectLst/>
          </p:spPr>
          <p:txBody>
            <a:bodyPr wrap="none" anchor="ctr"/>
            <a:lstStyle/>
            <a:p>
              <a:endParaRPr lang="en-US"/>
            </a:p>
          </p:txBody>
        </p:sp>
        <p:sp>
          <p:nvSpPr>
            <p:cNvPr id="98" name="Line 23"/>
            <p:cNvSpPr>
              <a:spLocks noChangeShapeType="1"/>
            </p:cNvSpPr>
            <p:nvPr/>
          </p:nvSpPr>
          <p:spPr bwMode="auto">
            <a:xfrm>
              <a:off x="1584" y="1344"/>
              <a:ext cx="432" cy="432"/>
            </a:xfrm>
            <a:prstGeom prst="line">
              <a:avLst/>
            </a:prstGeom>
            <a:noFill/>
            <a:ln w="15875">
              <a:solidFill>
                <a:schemeClr val="tx1"/>
              </a:solidFill>
              <a:round/>
              <a:headEnd/>
              <a:tailEnd/>
            </a:ln>
            <a:effectLst/>
          </p:spPr>
          <p:txBody>
            <a:bodyPr wrap="none" anchor="ctr"/>
            <a:lstStyle/>
            <a:p>
              <a:endParaRPr lang="en-US"/>
            </a:p>
          </p:txBody>
        </p:sp>
        <p:sp>
          <p:nvSpPr>
            <p:cNvPr id="99" name="Line 24"/>
            <p:cNvSpPr>
              <a:spLocks noChangeShapeType="1"/>
            </p:cNvSpPr>
            <p:nvPr/>
          </p:nvSpPr>
          <p:spPr bwMode="auto">
            <a:xfrm flipH="1">
              <a:off x="720" y="1968"/>
              <a:ext cx="192" cy="288"/>
            </a:xfrm>
            <a:prstGeom prst="line">
              <a:avLst/>
            </a:prstGeom>
            <a:noFill/>
            <a:ln w="15875">
              <a:solidFill>
                <a:schemeClr val="tx1"/>
              </a:solidFill>
              <a:round/>
              <a:headEnd/>
              <a:tailEnd/>
            </a:ln>
            <a:effectLst/>
          </p:spPr>
          <p:txBody>
            <a:bodyPr wrap="none" anchor="ctr"/>
            <a:lstStyle/>
            <a:p>
              <a:endParaRPr lang="en-US"/>
            </a:p>
          </p:txBody>
        </p:sp>
        <p:sp>
          <p:nvSpPr>
            <p:cNvPr id="100" name="Line 25"/>
            <p:cNvSpPr>
              <a:spLocks noChangeShapeType="1"/>
            </p:cNvSpPr>
            <p:nvPr/>
          </p:nvSpPr>
          <p:spPr bwMode="auto">
            <a:xfrm>
              <a:off x="1056" y="1968"/>
              <a:ext cx="192" cy="288"/>
            </a:xfrm>
            <a:prstGeom prst="line">
              <a:avLst/>
            </a:prstGeom>
            <a:noFill/>
            <a:ln w="15875">
              <a:solidFill>
                <a:schemeClr val="tx1"/>
              </a:solidFill>
              <a:round/>
              <a:headEnd/>
              <a:tailEnd/>
            </a:ln>
            <a:effectLst/>
          </p:spPr>
          <p:txBody>
            <a:bodyPr wrap="none" anchor="ctr"/>
            <a:lstStyle/>
            <a:p>
              <a:endParaRPr lang="en-US"/>
            </a:p>
          </p:txBody>
        </p:sp>
        <p:sp>
          <p:nvSpPr>
            <p:cNvPr id="101" name="Line 26"/>
            <p:cNvSpPr>
              <a:spLocks noChangeShapeType="1"/>
            </p:cNvSpPr>
            <p:nvPr/>
          </p:nvSpPr>
          <p:spPr bwMode="auto">
            <a:xfrm flipH="1">
              <a:off x="1920" y="1968"/>
              <a:ext cx="96" cy="288"/>
            </a:xfrm>
            <a:prstGeom prst="line">
              <a:avLst/>
            </a:prstGeom>
            <a:noFill/>
            <a:ln w="15875">
              <a:solidFill>
                <a:schemeClr val="tx1"/>
              </a:solidFill>
              <a:round/>
              <a:headEnd/>
              <a:tailEnd/>
            </a:ln>
            <a:effectLst/>
          </p:spPr>
          <p:txBody>
            <a:bodyPr wrap="none" anchor="ctr"/>
            <a:lstStyle/>
            <a:p>
              <a:endParaRPr lang="en-US"/>
            </a:p>
          </p:txBody>
        </p:sp>
        <p:sp>
          <p:nvSpPr>
            <p:cNvPr id="102" name="Line 27"/>
            <p:cNvSpPr>
              <a:spLocks noChangeShapeType="1"/>
            </p:cNvSpPr>
            <p:nvPr/>
          </p:nvSpPr>
          <p:spPr bwMode="auto">
            <a:xfrm>
              <a:off x="2160" y="1968"/>
              <a:ext cx="144" cy="288"/>
            </a:xfrm>
            <a:prstGeom prst="line">
              <a:avLst/>
            </a:prstGeom>
            <a:noFill/>
            <a:ln w="15875">
              <a:solidFill>
                <a:schemeClr val="tx1"/>
              </a:solidFill>
              <a:round/>
              <a:headEnd/>
              <a:tailEnd/>
            </a:ln>
            <a:effectLst/>
          </p:spPr>
          <p:txBody>
            <a:bodyPr wrap="none" anchor="ctr"/>
            <a:lstStyle/>
            <a:p>
              <a:endParaRPr lang="en-US"/>
            </a:p>
          </p:txBody>
        </p:sp>
        <p:sp>
          <p:nvSpPr>
            <p:cNvPr id="103" name="Line 28"/>
            <p:cNvSpPr>
              <a:spLocks noChangeShapeType="1"/>
            </p:cNvSpPr>
            <p:nvPr/>
          </p:nvSpPr>
          <p:spPr bwMode="auto">
            <a:xfrm flipV="1">
              <a:off x="816" y="2448"/>
              <a:ext cx="384" cy="384"/>
            </a:xfrm>
            <a:prstGeom prst="line">
              <a:avLst/>
            </a:prstGeom>
            <a:noFill/>
            <a:ln w="15875">
              <a:solidFill>
                <a:schemeClr val="tx1"/>
              </a:solidFill>
              <a:round/>
              <a:headEnd/>
              <a:tailEnd/>
            </a:ln>
            <a:effectLst/>
          </p:spPr>
          <p:txBody>
            <a:bodyPr wrap="none" anchor="ctr"/>
            <a:lstStyle/>
            <a:p>
              <a:endParaRPr lang="en-US"/>
            </a:p>
          </p:txBody>
        </p:sp>
        <p:sp>
          <p:nvSpPr>
            <p:cNvPr id="104" name="Line 29"/>
            <p:cNvSpPr>
              <a:spLocks noChangeShapeType="1"/>
            </p:cNvSpPr>
            <p:nvPr/>
          </p:nvSpPr>
          <p:spPr bwMode="auto">
            <a:xfrm flipH="1" flipV="1">
              <a:off x="1344" y="2448"/>
              <a:ext cx="240" cy="384"/>
            </a:xfrm>
            <a:prstGeom prst="line">
              <a:avLst/>
            </a:prstGeom>
            <a:noFill/>
            <a:ln w="15875">
              <a:solidFill>
                <a:schemeClr val="tx1"/>
              </a:solidFill>
              <a:round/>
              <a:headEnd/>
              <a:tailEnd/>
            </a:ln>
            <a:effectLst/>
          </p:spPr>
          <p:txBody>
            <a:bodyPr wrap="none" anchor="ctr"/>
            <a:lstStyle/>
            <a:p>
              <a:endParaRPr lang="en-US"/>
            </a:p>
          </p:txBody>
        </p:sp>
        <p:sp>
          <p:nvSpPr>
            <p:cNvPr id="105" name="Line 30"/>
            <p:cNvSpPr>
              <a:spLocks noChangeShapeType="1"/>
            </p:cNvSpPr>
            <p:nvPr/>
          </p:nvSpPr>
          <p:spPr bwMode="auto">
            <a:xfrm flipV="1">
              <a:off x="2160" y="2496"/>
              <a:ext cx="144" cy="336"/>
            </a:xfrm>
            <a:prstGeom prst="line">
              <a:avLst/>
            </a:prstGeom>
            <a:noFill/>
            <a:ln w="15875">
              <a:solidFill>
                <a:schemeClr val="tx1"/>
              </a:solidFill>
              <a:round/>
              <a:headEnd/>
              <a:tailEnd/>
            </a:ln>
            <a:effectLst/>
          </p:spPr>
          <p:txBody>
            <a:bodyPr wrap="none" anchor="ctr"/>
            <a:lstStyle/>
            <a:p>
              <a:endParaRPr lang="en-US"/>
            </a:p>
          </p:txBody>
        </p:sp>
        <p:sp>
          <p:nvSpPr>
            <p:cNvPr id="106" name="Line 31"/>
            <p:cNvSpPr>
              <a:spLocks noChangeShapeType="1"/>
            </p:cNvSpPr>
            <p:nvPr/>
          </p:nvSpPr>
          <p:spPr bwMode="auto">
            <a:xfrm flipH="1" flipV="1">
              <a:off x="2352" y="2496"/>
              <a:ext cx="144" cy="336"/>
            </a:xfrm>
            <a:prstGeom prst="line">
              <a:avLst/>
            </a:prstGeom>
            <a:noFill/>
            <a:ln w="15875">
              <a:solidFill>
                <a:schemeClr val="tx1"/>
              </a:solidFill>
              <a:round/>
              <a:headEnd/>
              <a:tailEnd/>
            </a:ln>
            <a:effectLst/>
          </p:spPr>
          <p:txBody>
            <a:bodyPr wrap="none" anchor="ctr"/>
            <a:lstStyle/>
            <a:p>
              <a:endParaRPr lang="en-US"/>
            </a:p>
          </p:txBody>
        </p:sp>
        <p:sp>
          <p:nvSpPr>
            <p:cNvPr id="107" name="Line 32"/>
            <p:cNvSpPr>
              <a:spLocks noChangeShapeType="1"/>
            </p:cNvSpPr>
            <p:nvPr/>
          </p:nvSpPr>
          <p:spPr bwMode="auto">
            <a:xfrm flipV="1">
              <a:off x="528" y="3024"/>
              <a:ext cx="240" cy="336"/>
            </a:xfrm>
            <a:prstGeom prst="line">
              <a:avLst/>
            </a:prstGeom>
            <a:noFill/>
            <a:ln w="15875">
              <a:solidFill>
                <a:schemeClr val="tx1"/>
              </a:solidFill>
              <a:round/>
              <a:headEnd/>
              <a:tailEnd/>
            </a:ln>
            <a:effectLst/>
          </p:spPr>
          <p:txBody>
            <a:bodyPr wrap="none" anchor="ctr"/>
            <a:lstStyle/>
            <a:p>
              <a:endParaRPr lang="en-US"/>
            </a:p>
          </p:txBody>
        </p:sp>
        <p:sp>
          <p:nvSpPr>
            <p:cNvPr id="108" name="Line 33"/>
            <p:cNvSpPr>
              <a:spLocks noChangeShapeType="1"/>
            </p:cNvSpPr>
            <p:nvPr/>
          </p:nvSpPr>
          <p:spPr bwMode="auto">
            <a:xfrm flipV="1">
              <a:off x="816" y="3072"/>
              <a:ext cx="0" cy="288"/>
            </a:xfrm>
            <a:prstGeom prst="line">
              <a:avLst/>
            </a:prstGeom>
            <a:noFill/>
            <a:ln w="15875">
              <a:solidFill>
                <a:schemeClr val="tx1"/>
              </a:solidFill>
              <a:round/>
              <a:headEnd/>
              <a:tailEnd/>
            </a:ln>
            <a:effectLst/>
          </p:spPr>
          <p:txBody>
            <a:bodyPr wrap="none" anchor="ctr"/>
            <a:lstStyle/>
            <a:p>
              <a:endParaRPr lang="en-US"/>
            </a:p>
          </p:txBody>
        </p:sp>
        <p:sp>
          <p:nvSpPr>
            <p:cNvPr id="109" name="Line 34"/>
            <p:cNvSpPr>
              <a:spLocks noChangeShapeType="1"/>
            </p:cNvSpPr>
            <p:nvPr/>
          </p:nvSpPr>
          <p:spPr bwMode="auto">
            <a:xfrm flipH="1" flipV="1">
              <a:off x="912" y="3072"/>
              <a:ext cx="240" cy="288"/>
            </a:xfrm>
            <a:prstGeom prst="line">
              <a:avLst/>
            </a:prstGeom>
            <a:noFill/>
            <a:ln w="15875">
              <a:solidFill>
                <a:schemeClr val="tx1"/>
              </a:solidFill>
              <a:round/>
              <a:headEnd/>
              <a:tailEnd/>
            </a:ln>
            <a:effectLst/>
          </p:spPr>
          <p:txBody>
            <a:bodyPr wrap="none" anchor="ctr"/>
            <a:lstStyle/>
            <a:p>
              <a:endParaRPr lang="en-US"/>
            </a:p>
          </p:txBody>
        </p:sp>
        <p:sp>
          <p:nvSpPr>
            <p:cNvPr id="110" name="Line 35"/>
            <p:cNvSpPr>
              <a:spLocks noChangeShapeType="1"/>
            </p:cNvSpPr>
            <p:nvPr/>
          </p:nvSpPr>
          <p:spPr bwMode="auto">
            <a:xfrm flipV="1">
              <a:off x="1536" y="3072"/>
              <a:ext cx="96" cy="288"/>
            </a:xfrm>
            <a:prstGeom prst="line">
              <a:avLst/>
            </a:prstGeom>
            <a:noFill/>
            <a:ln w="15875">
              <a:solidFill>
                <a:schemeClr val="tx1"/>
              </a:solidFill>
              <a:round/>
              <a:headEnd/>
              <a:tailEnd/>
            </a:ln>
            <a:effectLst/>
          </p:spPr>
          <p:txBody>
            <a:bodyPr wrap="none" anchor="ctr"/>
            <a:lstStyle/>
            <a:p>
              <a:endParaRPr lang="en-US"/>
            </a:p>
          </p:txBody>
        </p:sp>
        <p:sp>
          <p:nvSpPr>
            <p:cNvPr id="111" name="Line 36"/>
            <p:cNvSpPr>
              <a:spLocks noChangeShapeType="1"/>
            </p:cNvSpPr>
            <p:nvPr/>
          </p:nvSpPr>
          <p:spPr bwMode="auto">
            <a:xfrm flipH="1" flipV="1">
              <a:off x="1680" y="3072"/>
              <a:ext cx="144" cy="288"/>
            </a:xfrm>
            <a:prstGeom prst="line">
              <a:avLst/>
            </a:prstGeom>
            <a:noFill/>
            <a:ln w="15875">
              <a:solidFill>
                <a:schemeClr val="tx1"/>
              </a:solidFill>
              <a:round/>
              <a:headEnd/>
              <a:tailEnd/>
            </a:ln>
            <a:effectLst/>
          </p:spPr>
          <p:txBody>
            <a:bodyPr wrap="none" anchor="ctr"/>
            <a:lstStyle/>
            <a:p>
              <a:endParaRPr lang="en-US"/>
            </a:p>
          </p:txBody>
        </p:sp>
        <p:sp>
          <p:nvSpPr>
            <p:cNvPr id="112" name="Line 37"/>
            <p:cNvSpPr>
              <a:spLocks noChangeShapeType="1"/>
            </p:cNvSpPr>
            <p:nvPr/>
          </p:nvSpPr>
          <p:spPr bwMode="auto">
            <a:xfrm flipV="1">
              <a:off x="2496" y="3072"/>
              <a:ext cx="0" cy="288"/>
            </a:xfrm>
            <a:prstGeom prst="line">
              <a:avLst/>
            </a:prstGeom>
            <a:noFill/>
            <a:ln w="15875">
              <a:solidFill>
                <a:schemeClr val="tx1"/>
              </a:solidFill>
              <a:round/>
              <a:headEnd/>
              <a:tailEnd/>
            </a:ln>
            <a:effectLst/>
          </p:spPr>
          <p:txBody>
            <a:bodyPr wrap="none" anchor="ctr"/>
            <a:lstStyle/>
            <a:p>
              <a:endParaRPr lang="en-US"/>
            </a:p>
          </p:txBody>
        </p:sp>
      </p:grpSp>
      <p:sp>
        <p:nvSpPr>
          <p:cNvPr id="113" name="Freeform 40"/>
          <p:cNvSpPr>
            <a:spLocks/>
          </p:cNvSpPr>
          <p:nvPr/>
        </p:nvSpPr>
        <p:spPr bwMode="auto">
          <a:xfrm>
            <a:off x="141288" y="1143000"/>
            <a:ext cx="1993900" cy="3836987"/>
          </a:xfrm>
          <a:custGeom>
            <a:avLst/>
            <a:gdLst/>
            <a:ahLst/>
            <a:cxnLst>
              <a:cxn ang="0">
                <a:pos x="1256" y="0"/>
              </a:cxn>
              <a:cxn ang="0">
                <a:pos x="809" y="374"/>
              </a:cxn>
              <a:cxn ang="0">
                <a:pos x="535" y="721"/>
              </a:cxn>
              <a:cxn ang="0">
                <a:pos x="246" y="1297"/>
              </a:cxn>
              <a:cxn ang="0">
                <a:pos x="246" y="1489"/>
              </a:cxn>
              <a:cxn ang="0">
                <a:pos x="369" y="1490"/>
              </a:cxn>
              <a:cxn ang="0">
                <a:pos x="530" y="940"/>
              </a:cxn>
              <a:cxn ang="0">
                <a:pos x="606" y="923"/>
              </a:cxn>
              <a:cxn ang="0">
                <a:pos x="823" y="1201"/>
              </a:cxn>
              <a:cxn ang="0">
                <a:pos x="816" y="1358"/>
              </a:cxn>
              <a:cxn ang="0">
                <a:pos x="391" y="1874"/>
              </a:cxn>
              <a:cxn ang="0">
                <a:pos x="40" y="2335"/>
              </a:cxn>
              <a:cxn ang="0">
                <a:pos x="150" y="2354"/>
              </a:cxn>
              <a:cxn ang="0">
                <a:pos x="369" y="2014"/>
              </a:cxn>
              <a:cxn ang="0">
                <a:pos x="369" y="2360"/>
              </a:cxn>
              <a:cxn ang="0">
                <a:pos x="487" y="2354"/>
              </a:cxn>
              <a:cxn ang="0">
                <a:pos x="454" y="2030"/>
              </a:cxn>
              <a:cxn ang="0">
                <a:pos x="640" y="2250"/>
              </a:cxn>
            </a:cxnLst>
            <a:rect l="0" t="0" r="r" b="b"/>
            <a:pathLst>
              <a:path w="1256" h="2417">
                <a:moveTo>
                  <a:pt x="1256" y="0"/>
                </a:moveTo>
                <a:cubicBezTo>
                  <a:pt x="1181" y="62"/>
                  <a:pt x="929" y="254"/>
                  <a:pt x="809" y="374"/>
                </a:cubicBezTo>
                <a:cubicBezTo>
                  <a:pt x="689" y="494"/>
                  <a:pt x="629" y="567"/>
                  <a:pt x="535" y="721"/>
                </a:cubicBezTo>
                <a:cubicBezTo>
                  <a:pt x="441" y="875"/>
                  <a:pt x="295" y="1169"/>
                  <a:pt x="246" y="1297"/>
                </a:cubicBezTo>
                <a:cubicBezTo>
                  <a:pt x="198" y="1425"/>
                  <a:pt x="226" y="1457"/>
                  <a:pt x="246" y="1489"/>
                </a:cubicBezTo>
                <a:cubicBezTo>
                  <a:pt x="266" y="1521"/>
                  <a:pt x="322" y="1581"/>
                  <a:pt x="369" y="1490"/>
                </a:cubicBezTo>
                <a:cubicBezTo>
                  <a:pt x="416" y="1399"/>
                  <a:pt x="491" y="1034"/>
                  <a:pt x="530" y="940"/>
                </a:cubicBezTo>
                <a:cubicBezTo>
                  <a:pt x="569" y="846"/>
                  <a:pt x="557" y="880"/>
                  <a:pt x="606" y="923"/>
                </a:cubicBezTo>
                <a:cubicBezTo>
                  <a:pt x="655" y="966"/>
                  <a:pt x="788" y="1129"/>
                  <a:pt x="823" y="1201"/>
                </a:cubicBezTo>
                <a:cubicBezTo>
                  <a:pt x="858" y="1273"/>
                  <a:pt x="888" y="1246"/>
                  <a:pt x="816" y="1358"/>
                </a:cubicBezTo>
                <a:cubicBezTo>
                  <a:pt x="744" y="1470"/>
                  <a:pt x="520" y="1711"/>
                  <a:pt x="391" y="1874"/>
                </a:cubicBezTo>
                <a:cubicBezTo>
                  <a:pt x="262" y="2037"/>
                  <a:pt x="80" y="2255"/>
                  <a:pt x="40" y="2335"/>
                </a:cubicBezTo>
                <a:cubicBezTo>
                  <a:pt x="0" y="2415"/>
                  <a:pt x="95" y="2407"/>
                  <a:pt x="150" y="2354"/>
                </a:cubicBezTo>
                <a:cubicBezTo>
                  <a:pt x="205" y="2301"/>
                  <a:pt x="333" y="2013"/>
                  <a:pt x="369" y="2014"/>
                </a:cubicBezTo>
                <a:cubicBezTo>
                  <a:pt x="405" y="2015"/>
                  <a:pt x="349" y="2303"/>
                  <a:pt x="369" y="2360"/>
                </a:cubicBezTo>
                <a:cubicBezTo>
                  <a:pt x="389" y="2417"/>
                  <a:pt x="473" y="2409"/>
                  <a:pt x="487" y="2354"/>
                </a:cubicBezTo>
                <a:cubicBezTo>
                  <a:pt x="501" y="2299"/>
                  <a:pt x="429" y="2047"/>
                  <a:pt x="454" y="2030"/>
                </a:cubicBezTo>
                <a:cubicBezTo>
                  <a:pt x="479" y="2013"/>
                  <a:pt x="601" y="2204"/>
                  <a:pt x="640" y="2250"/>
                </a:cubicBezTo>
              </a:path>
            </a:pathLst>
          </a:custGeom>
          <a:noFill/>
          <a:ln w="38100" cap="flat" cmpd="sng">
            <a:solidFill>
              <a:schemeClr val="tx2"/>
            </a:solidFill>
            <a:prstDash val="solid"/>
            <a:round/>
            <a:headEnd type="none" w="med" len="med"/>
            <a:tailEnd type="triangle" w="med" len="med"/>
          </a:ln>
          <a:effectLst/>
        </p:spPr>
        <p:txBody>
          <a:bodyPr wrap="none" anchor="ctr"/>
          <a:lstStyle/>
          <a:p>
            <a:endParaRPr lang="en-US"/>
          </a:p>
        </p:txBody>
      </p:sp>
      <p:sp>
        <p:nvSpPr>
          <p:cNvPr id="114" name="Rectangle 3"/>
          <p:cNvSpPr txBox="1">
            <a:spLocks noChangeArrowheads="1"/>
          </p:cNvSpPr>
          <p:nvPr/>
        </p:nvSpPr>
        <p:spPr>
          <a:xfrm>
            <a:off x="3505200" y="609600"/>
            <a:ext cx="3352800" cy="7315200"/>
          </a:xfrm>
          <a:prstGeom prst="rect">
            <a:avLst/>
          </a:prstGeom>
        </p:spPr>
        <p:txBody>
          <a:bodyPr/>
          <a:lstStyle/>
          <a:p>
            <a:pPr marL="342900" marR="0" lvl="0" indent="-34290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n-US" sz="1600" b="0" i="0" u="none" strike="noStrike" kern="1200" cap="none" spc="0" normalizeH="0" baseline="0" noProof="0" dirty="0" smtClean="0">
                <a:ln>
                  <a:noFill/>
                </a:ln>
                <a:solidFill>
                  <a:schemeClr val="tx1"/>
                </a:solidFill>
                <a:effectLst/>
                <a:uLnTx/>
                <a:uFillTx/>
                <a:latin typeface="+mn-lt"/>
                <a:ea typeface="+mn-ea"/>
                <a:cs typeface="+mn-cs"/>
              </a:rPr>
              <a:t>A </a:t>
            </a:r>
            <a:r>
              <a:rPr kumimoji="0" lang="en-US" sz="1600" b="0" i="0" u="none" strike="noStrike" kern="1200" cap="none" spc="0" normalizeH="0" baseline="0" noProof="0" dirty="0" smtClean="0">
                <a:ln>
                  <a:noFill/>
                </a:ln>
                <a:solidFill>
                  <a:schemeClr val="tx2"/>
                </a:solidFill>
                <a:effectLst/>
                <a:uLnTx/>
                <a:uFillTx/>
                <a:latin typeface="+mn-lt"/>
                <a:ea typeface="+mn-ea"/>
                <a:cs typeface="+mn-cs"/>
              </a:rPr>
              <a:t>depth-first</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 search (</a:t>
            </a:r>
            <a:r>
              <a:rPr kumimoji="0" lang="en-US" sz="1600" b="0" i="0" u="none" strike="noStrike" kern="1200" cap="none" spc="0" normalizeH="0" baseline="0" noProof="0" dirty="0" smtClean="0">
                <a:ln>
                  <a:noFill/>
                </a:ln>
                <a:solidFill>
                  <a:schemeClr val="tx2"/>
                </a:solidFill>
                <a:effectLst/>
                <a:uLnTx/>
                <a:uFillTx/>
                <a:latin typeface="+mn-lt"/>
                <a:ea typeface="+mn-ea"/>
                <a:cs typeface="+mn-cs"/>
              </a:rPr>
              <a:t>DFS</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 </a:t>
            </a:r>
            <a:r>
              <a:rPr kumimoji="0" lang="hu-HU" sz="1600" b="0" i="0" u="none" strike="noStrike" kern="1200" cap="none" spc="0" normalizeH="0" baseline="0" noProof="0" dirty="0" smtClean="0">
                <a:ln>
                  <a:noFill/>
                </a:ln>
                <a:solidFill>
                  <a:schemeClr val="tx1"/>
                </a:solidFill>
                <a:effectLst/>
                <a:uLnTx/>
                <a:uFillTx/>
                <a:latin typeface="+mn-lt"/>
                <a:ea typeface="+mn-ea"/>
                <a:cs typeface="+mn-cs"/>
              </a:rPr>
              <a:t>az aktuális út</a:t>
            </a:r>
            <a:r>
              <a:rPr kumimoji="0" lang="hu-HU" sz="1600" b="0" i="0" u="none" strike="noStrike" kern="1200" cap="none" spc="0" normalizeH="0" noProof="0" dirty="0" smtClean="0">
                <a:ln>
                  <a:noFill/>
                </a:ln>
                <a:solidFill>
                  <a:schemeClr val="tx1"/>
                </a:solidFill>
                <a:effectLst/>
                <a:uLnTx/>
                <a:uFillTx/>
                <a:latin typeface="+mn-lt"/>
                <a:ea typeface="+mn-ea"/>
                <a:cs typeface="+mn-cs"/>
              </a:rPr>
              <a:t> összes lehetséges irányába kiterjed, mielőtt visszatérne</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 </a:t>
            </a:r>
            <a:r>
              <a:rPr lang="hu-HU" sz="1600" noProof="0" dirty="0" smtClean="0"/>
              <a:t>(</a:t>
            </a:r>
            <a:r>
              <a:rPr kumimoji="0" lang="en-US" sz="1600" b="0" i="0" u="none" strike="noStrike" kern="1200" cap="none" spc="0" normalizeH="0" baseline="0" noProof="0" dirty="0" smtClean="0">
                <a:ln>
                  <a:noFill/>
                </a:ln>
                <a:solidFill>
                  <a:schemeClr val="tx2"/>
                </a:solidFill>
                <a:effectLst/>
                <a:uLnTx/>
                <a:uFillTx/>
                <a:latin typeface="+mn-lt"/>
                <a:ea typeface="+mn-ea"/>
                <a:cs typeface="+mn-cs"/>
              </a:rPr>
              <a:t>backtracking</a:t>
            </a:r>
            <a:r>
              <a:rPr lang="hu-HU" sz="1600" dirty="0" smtClean="0">
                <a:solidFill>
                  <a:schemeClr val="tx2"/>
                </a:solidFill>
              </a:rPr>
              <a:t>)</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 </a:t>
            </a:r>
            <a:r>
              <a:rPr kumimoji="0" lang="hu-HU" sz="1600" b="0" i="0" u="none" strike="noStrike" kern="1200" cap="none" spc="0" normalizeH="0" baseline="0" noProof="0" dirty="0" smtClean="0">
                <a:ln>
                  <a:noFill/>
                </a:ln>
                <a:solidFill>
                  <a:schemeClr val="tx1"/>
                </a:solidFill>
                <a:effectLst/>
                <a:uLnTx/>
                <a:uFillTx/>
                <a:latin typeface="+mn-lt"/>
                <a:ea typeface="+mn-ea"/>
                <a:cs typeface="+mn-cs"/>
              </a:rPr>
              <a:t>és egy másik aktuális út irányába indúl.</a:t>
            </a:r>
          </a:p>
          <a:p>
            <a:pPr marL="342900" marR="0" lvl="0" indent="-342900" algn="l" defTabSz="914400" rtl="0" eaLnBrk="1" fontAlgn="auto" latinLnBrk="0" hangingPunct="1">
              <a:lnSpc>
                <a:spcPct val="150000"/>
              </a:lnSpc>
              <a:spcBef>
                <a:spcPct val="20000"/>
              </a:spcBef>
              <a:spcAft>
                <a:spcPts val="0"/>
              </a:spcAft>
              <a:buClrTx/>
              <a:buSzTx/>
              <a:tabLst/>
              <a:defRPr/>
            </a:pPr>
            <a:endParaRPr kumimoji="0" lang="hu-HU" sz="1600" b="0" i="0" u="none" strike="noStrike" kern="1200" cap="none" spc="0" normalizeH="0" baseline="0" noProof="0" dirty="0" smtClean="0">
              <a:ln>
                <a:noFill/>
              </a:ln>
              <a:solidFill>
                <a:schemeClr val="tx1"/>
              </a:solidFill>
              <a:effectLst/>
              <a:uLnTx/>
              <a:uFillTx/>
              <a:latin typeface="+mn-lt"/>
              <a:ea typeface="+mn-ea"/>
              <a:cs typeface="+mn-cs"/>
            </a:endParaRPr>
          </a:p>
          <a:p>
            <a:pPr marL="342900" indent="-342900">
              <a:lnSpc>
                <a:spcPct val="150000"/>
              </a:lnSpc>
              <a:spcBef>
                <a:spcPct val="20000"/>
              </a:spcBef>
              <a:buFont typeface="Arial" pitchFamily="34" charset="0"/>
              <a:buChar char="•"/>
            </a:pPr>
            <a:r>
              <a:rPr lang="en-US" sz="1600" dirty="0" smtClean="0">
                <a:solidFill>
                  <a:schemeClr val="accent2"/>
                </a:solidFill>
                <a:latin typeface="Verdana" pitchFamily="34" charset="0"/>
              </a:rPr>
              <a:t>N</a:t>
            </a:r>
            <a:r>
              <a:rPr lang="en-US" sz="1600" dirty="0" smtClean="0"/>
              <a:t> </a:t>
            </a:r>
            <a:r>
              <a:rPr lang="hu-HU" sz="1600" dirty="0" smtClean="0"/>
              <a:t>hamarabb lesz megtalálva, mint a </a:t>
            </a:r>
            <a:r>
              <a:rPr lang="en-US" sz="1600" dirty="0" smtClean="0">
                <a:solidFill>
                  <a:schemeClr val="accent2"/>
                </a:solidFill>
                <a:latin typeface="Verdana" pitchFamily="34" charset="0"/>
              </a:rPr>
              <a:t>J</a:t>
            </a:r>
          </a:p>
          <a:p>
            <a:pPr marL="342900" marR="0" lvl="0" indent="-342900" algn="l" defTabSz="914400" rtl="0" eaLnBrk="1" fontAlgn="auto" latinLnBrk="0" hangingPunct="1">
              <a:lnSpc>
                <a:spcPct val="150000"/>
              </a:lnSpc>
              <a:spcBef>
                <a:spcPct val="20000"/>
              </a:spcBef>
              <a:spcAft>
                <a:spcPts val="0"/>
              </a:spcAft>
              <a:buClrTx/>
              <a:buSzTx/>
              <a:tabLst/>
              <a:defRPr/>
            </a:pPr>
            <a:endParaRPr kumimoji="0" lang="en-US" sz="16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hu-HU" sz="1600" b="0" i="0" u="none" strike="noStrike" kern="1200" cap="none" spc="0" normalizeH="0" baseline="0" noProof="0" dirty="0" smtClean="0">
                <a:ln>
                  <a:noFill/>
                </a:ln>
                <a:solidFill>
                  <a:schemeClr val="tx1"/>
                </a:solidFill>
                <a:effectLst/>
                <a:uLnTx/>
                <a:uFillTx/>
                <a:latin typeface="+mn-lt"/>
                <a:ea typeface="+mn-ea"/>
                <a:cs typeface="+mn-cs"/>
              </a:rPr>
              <a:t>Példáúl keresve</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600" b="0" i="0" u="none" strike="noStrike" kern="1200" cap="none" spc="0" normalizeH="0" baseline="0" noProof="0" dirty="0" smtClean="0">
                <a:ln>
                  <a:noFill/>
                </a:ln>
                <a:solidFill>
                  <a:schemeClr val="accent2"/>
                </a:solidFill>
                <a:effectLst/>
                <a:uLnTx/>
                <a:uFillTx/>
                <a:latin typeface="Verdana" pitchFamily="34" charset="0"/>
                <a:ea typeface="+mn-ea"/>
                <a:cs typeface="+mn-cs"/>
              </a:rPr>
              <a:t>A</a:t>
            </a:r>
            <a:r>
              <a:rPr kumimoji="0" lang="hu-HU" sz="1600" b="0" i="0" u="none" strike="noStrike" kern="1200" cap="none" spc="0" normalizeH="0" baseline="0" noProof="0" dirty="0" smtClean="0">
                <a:ln>
                  <a:noFill/>
                </a:ln>
                <a:solidFill>
                  <a:schemeClr val="accent2"/>
                </a:solidFill>
                <a:effectLst/>
                <a:uLnTx/>
                <a:uFillTx/>
                <a:latin typeface="Verdana" pitchFamily="34" charset="0"/>
                <a:ea typeface="+mn-ea"/>
                <a:cs typeface="+mn-cs"/>
              </a:rPr>
              <a:t> -t</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 </a:t>
            </a:r>
            <a:r>
              <a:rPr kumimoji="0" lang="hu-HU" sz="1600" b="0" i="0" u="none" strike="noStrike" kern="1200" cap="none" spc="0" normalizeH="0" baseline="0" noProof="0" dirty="0" smtClean="0">
                <a:ln>
                  <a:noFill/>
                </a:ln>
                <a:solidFill>
                  <a:schemeClr val="tx1"/>
                </a:solidFill>
                <a:effectLst/>
                <a:uLnTx/>
                <a:uFillTx/>
                <a:latin typeface="+mn-lt"/>
                <a:ea typeface="+mn-ea"/>
                <a:cs typeface="+mn-cs"/>
              </a:rPr>
              <a:t>majd a</a:t>
            </a:r>
            <a:r>
              <a:rPr kumimoji="0" lang="en-US" sz="1600" b="0" i="0" u="none" strike="noStrike" kern="1200" cap="none" spc="0" normalizeH="0" baseline="0" noProof="0" dirty="0" smtClean="0">
                <a:ln>
                  <a:noFill/>
                </a:ln>
                <a:solidFill>
                  <a:schemeClr val="accent2"/>
                </a:solidFill>
                <a:effectLst/>
                <a:uLnTx/>
                <a:uFillTx/>
                <a:latin typeface="+mn-lt"/>
                <a:ea typeface="+mn-ea"/>
                <a:cs typeface="+mn-cs"/>
              </a:rPr>
              <a:t> </a:t>
            </a:r>
            <a:r>
              <a:rPr kumimoji="0" lang="en-US" sz="1600" b="0" i="0" u="none" strike="noStrike" kern="1200" cap="none" spc="0" normalizeH="0" baseline="0" noProof="0" dirty="0" smtClean="0">
                <a:ln>
                  <a:noFill/>
                </a:ln>
                <a:solidFill>
                  <a:schemeClr val="accent2"/>
                </a:solidFill>
                <a:effectLst/>
                <a:uLnTx/>
                <a:uFillTx/>
                <a:latin typeface="Verdana" pitchFamily="34" charset="0"/>
                <a:ea typeface="+mn-ea"/>
                <a:cs typeface="+mn-cs"/>
              </a:rPr>
              <a:t>B</a:t>
            </a:r>
            <a:r>
              <a:rPr kumimoji="0" lang="hu-HU" sz="1600" b="0" i="0" u="none" strike="noStrike" kern="1200" cap="none" spc="0" normalizeH="0" baseline="0" noProof="0" dirty="0" smtClean="0">
                <a:ln>
                  <a:noFill/>
                </a:ln>
                <a:solidFill>
                  <a:schemeClr val="accent2"/>
                </a:solidFill>
                <a:effectLst/>
                <a:uLnTx/>
                <a:uFillTx/>
                <a:latin typeface="Verdana" pitchFamily="34" charset="0"/>
                <a:ea typeface="+mn-ea"/>
                <a:cs typeface="+mn-cs"/>
              </a:rPr>
              <a:t> -t</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 </a:t>
            </a:r>
            <a:r>
              <a:rPr kumimoji="0" lang="hu-HU" sz="1600" b="0" i="0" u="none" strike="noStrike" kern="1200" cap="none" spc="0" normalizeH="0" baseline="0" noProof="0" dirty="0" smtClean="0">
                <a:ln>
                  <a:noFill/>
                </a:ln>
                <a:solidFill>
                  <a:schemeClr val="tx1"/>
                </a:solidFill>
                <a:effectLst/>
                <a:uLnTx/>
                <a:uFillTx/>
                <a:latin typeface="+mn-lt"/>
                <a:ea typeface="+mn-ea"/>
                <a:cs typeface="+mn-cs"/>
              </a:rPr>
              <a:t>majd</a:t>
            </a:r>
            <a:r>
              <a:rPr kumimoji="0" lang="hu-HU" sz="1600" b="0" i="0" u="none" strike="noStrike" kern="1200" cap="none" spc="0" normalizeH="0" noProof="0" dirty="0" smtClean="0">
                <a:ln>
                  <a:noFill/>
                </a:ln>
                <a:solidFill>
                  <a:schemeClr val="tx1"/>
                </a:solidFill>
                <a:effectLst/>
                <a:uLnTx/>
                <a:uFillTx/>
                <a:latin typeface="+mn-lt"/>
                <a:ea typeface="+mn-ea"/>
                <a:cs typeface="+mn-cs"/>
              </a:rPr>
              <a:t> a</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600" b="0" i="0" u="none" strike="noStrike" kern="1200" cap="none" spc="0" normalizeH="0" baseline="0" noProof="0" dirty="0" smtClean="0">
                <a:ln>
                  <a:noFill/>
                </a:ln>
                <a:solidFill>
                  <a:schemeClr val="accent2"/>
                </a:solidFill>
                <a:effectLst/>
                <a:uLnTx/>
                <a:uFillTx/>
                <a:latin typeface="Verdana" pitchFamily="34" charset="0"/>
                <a:ea typeface="+mn-ea"/>
                <a:cs typeface="+mn-cs"/>
              </a:rPr>
              <a:t>D</a:t>
            </a:r>
            <a:r>
              <a:rPr kumimoji="0" lang="hu-HU" sz="1600" b="0" i="0" u="none" strike="noStrike" kern="1200" cap="none" spc="0" normalizeH="0" baseline="0" noProof="0" dirty="0" smtClean="0">
                <a:ln>
                  <a:noFill/>
                </a:ln>
                <a:solidFill>
                  <a:schemeClr val="accent2"/>
                </a:solidFill>
                <a:effectLst/>
                <a:uLnTx/>
                <a:uFillTx/>
                <a:latin typeface="Verdana" pitchFamily="34" charset="0"/>
                <a:ea typeface="+mn-ea"/>
                <a:cs typeface="+mn-cs"/>
              </a:rPr>
              <a:t> -t</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 </a:t>
            </a:r>
            <a:r>
              <a:rPr kumimoji="0" lang="hu-HU" sz="1600" b="0" i="0" u="none" strike="noStrike" kern="1200" cap="none" spc="0" normalizeH="0" baseline="0" noProof="0" dirty="0" smtClean="0">
                <a:ln>
                  <a:noFill/>
                </a:ln>
                <a:solidFill>
                  <a:schemeClr val="tx1"/>
                </a:solidFill>
                <a:effectLst/>
                <a:uLnTx/>
                <a:uFillTx/>
                <a:latin typeface="+mn-lt"/>
                <a:ea typeface="+mn-ea"/>
                <a:cs typeface="+mn-cs"/>
              </a:rPr>
              <a:t>a</a:t>
            </a:r>
            <a:r>
              <a:rPr kumimoji="0" lang="hu-HU" sz="1600" b="0" i="0" u="none" strike="noStrike" kern="1200" cap="none" spc="0" normalizeH="0" noProof="0" dirty="0" smtClean="0">
                <a:ln>
                  <a:noFill/>
                </a:ln>
                <a:solidFill>
                  <a:schemeClr val="tx1"/>
                </a:solidFill>
                <a:effectLst/>
                <a:uLnTx/>
                <a:uFillTx/>
                <a:latin typeface="+mn-lt"/>
                <a:ea typeface="+mn-ea"/>
                <a:cs typeface="+mn-cs"/>
              </a:rPr>
              <a:t> keresés visszalép és egy másik utat is kipróbál a </a:t>
            </a:r>
            <a:r>
              <a:rPr kumimoji="0" lang="en-US" sz="1600" b="0" i="0" u="none" strike="noStrike" kern="1200" cap="none" spc="0" normalizeH="0" baseline="0" noProof="0" dirty="0" smtClean="0">
                <a:ln>
                  <a:noFill/>
                </a:ln>
                <a:solidFill>
                  <a:schemeClr val="accent2"/>
                </a:solidFill>
                <a:effectLst/>
                <a:uLnTx/>
                <a:uFillTx/>
                <a:latin typeface="Verdana" pitchFamily="34" charset="0"/>
                <a:ea typeface="+mn-ea"/>
                <a:cs typeface="+mn-cs"/>
              </a:rPr>
              <a:t>B</a:t>
            </a:r>
            <a:r>
              <a:rPr kumimoji="0" lang="hu-HU" sz="1600" b="0" i="0" u="none" strike="noStrike" kern="1200" cap="none" spc="0" normalizeH="0" baseline="0" noProof="0" dirty="0" smtClean="0">
                <a:ln>
                  <a:noFill/>
                </a:ln>
                <a:solidFill>
                  <a:schemeClr val="accent2"/>
                </a:solidFill>
                <a:effectLst/>
                <a:uLnTx/>
                <a:uFillTx/>
                <a:latin typeface="Verdana" pitchFamily="34" charset="0"/>
                <a:ea typeface="+mn-ea"/>
                <a:cs typeface="+mn-cs"/>
              </a:rPr>
              <a:t> </a:t>
            </a:r>
            <a:r>
              <a:rPr kumimoji="0" lang="hu-HU" sz="1600" b="0" i="0" u="none" strike="noStrike" kern="1200" cap="none" spc="0" normalizeH="0" baseline="0" noProof="0" dirty="0" smtClean="0">
                <a:ln>
                  <a:noFill/>
                </a:ln>
                <a:effectLst/>
                <a:uLnTx/>
                <a:uFillTx/>
                <a:latin typeface="Verdana" pitchFamily="34" charset="0"/>
                <a:ea typeface="+mn-ea"/>
                <a:cs typeface="+mn-cs"/>
              </a:rPr>
              <a:t>–ből</a:t>
            </a:r>
          </a:p>
          <a:p>
            <a:pPr marL="342900" marR="0" lvl="0" indent="-342900" algn="l" defTabSz="914400" rtl="0" eaLnBrk="1" fontAlgn="auto" latinLnBrk="0" hangingPunct="1">
              <a:lnSpc>
                <a:spcPct val="150000"/>
              </a:lnSpc>
              <a:spcBef>
                <a:spcPct val="20000"/>
              </a:spcBef>
              <a:spcAft>
                <a:spcPts val="0"/>
              </a:spcAft>
              <a:buClrTx/>
              <a:buSzTx/>
              <a:tabLst/>
              <a:defRPr/>
            </a:pPr>
            <a:endParaRPr kumimoji="0" lang="en-US" sz="1600" b="0" i="0" u="none" strike="noStrike" kern="1200" cap="none" spc="0" normalizeH="0" baseline="0" noProof="0" dirty="0" smtClean="0">
              <a:ln>
                <a:noFill/>
              </a:ln>
              <a:effectLst/>
              <a:uLnTx/>
              <a:uFillTx/>
              <a:latin typeface="Verdana" pitchFamily="34" charset="0"/>
              <a:ea typeface="+mn-ea"/>
              <a:cs typeface="+mn-cs"/>
            </a:endParaRP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hu-HU" sz="1600" b="0" i="0" u="none" strike="noStrike" kern="1200" cap="none" spc="0" normalizeH="0" baseline="0" noProof="0" dirty="0" smtClean="0">
                <a:ln>
                  <a:noFill/>
                </a:ln>
                <a:solidFill>
                  <a:schemeClr val="tx1"/>
                </a:solidFill>
                <a:effectLst/>
                <a:uLnTx/>
                <a:uFillTx/>
                <a:latin typeface="+mn-lt"/>
                <a:ea typeface="+mn-ea"/>
                <a:cs typeface="+mn-cs"/>
              </a:rPr>
              <a:t>A csomók a következő sorrendben lesznek érintve:</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600" b="0" i="0" u="none" strike="noStrike" kern="1200" cap="none" spc="0" normalizeH="0" baseline="0" noProof="0" dirty="0" smtClean="0">
                <a:ln>
                  <a:noFill/>
                </a:ln>
                <a:solidFill>
                  <a:schemeClr val="accent2"/>
                </a:solidFill>
                <a:effectLst/>
                <a:uLnTx/>
                <a:uFillTx/>
                <a:latin typeface="Verdana" pitchFamily="34" charset="0"/>
                <a:ea typeface="+mn-ea"/>
                <a:cs typeface="+mn-cs"/>
              </a:rPr>
              <a:t>A B D E H L M N I O P C F G J K Q</a:t>
            </a:r>
          </a:p>
        </p:txBody>
      </p:sp>
      <p:sp>
        <p:nvSpPr>
          <p:cNvPr id="13" name="Action Button: Back or Previous 12">
            <a:hlinkClick r:id="rId2" action="ppaction://hlinksldjump" highlightClick="1"/>
          </p:cNvPr>
          <p:cNvSpPr/>
          <p:nvPr/>
        </p:nvSpPr>
        <p:spPr>
          <a:xfrm>
            <a:off x="5562600" y="8305800"/>
            <a:ext cx="9144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152400" y="6629400"/>
            <a:ext cx="32004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Lásd az algoritmus rekurzív alakját</a:t>
            </a:r>
            <a:endParaRPr lang="en-US" dirty="0"/>
          </a:p>
        </p:txBody>
      </p:sp>
      <p:sp>
        <p:nvSpPr>
          <p:cNvPr id="60" name="TextBox 59"/>
          <p:cNvSpPr txBox="1"/>
          <p:nvPr/>
        </p:nvSpPr>
        <p:spPr>
          <a:xfrm>
            <a:off x="1219200" y="228600"/>
            <a:ext cx="4800600" cy="369332"/>
          </a:xfrm>
          <a:prstGeom prst="rect">
            <a:avLst/>
          </a:prstGeom>
          <a:noFill/>
        </p:spPr>
        <p:txBody>
          <a:bodyPr wrap="square" rtlCol="0">
            <a:spAutoFit/>
          </a:bodyPr>
          <a:lstStyle/>
          <a:p>
            <a:r>
              <a:rPr lang="hu-HU" dirty="0" smtClean="0"/>
              <a:t>Mélységi bejárás - Dept First search (DFS)</a:t>
            </a:r>
            <a:endParaRPr lang="en-US" dirty="0" smtClean="0"/>
          </a:p>
        </p:txBody>
      </p:sp>
      <p:sp>
        <p:nvSpPr>
          <p:cNvPr id="62" name="Rectangle 61"/>
          <p:cNvSpPr/>
          <p:nvPr/>
        </p:nvSpPr>
        <p:spPr>
          <a:xfrm>
            <a:off x="152400" y="7543800"/>
            <a:ext cx="5867400" cy="685800"/>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Lásd az algoritmus nem rekurzív  (iteratív) alakját</a:t>
            </a:r>
            <a:endParaRPr lang="en-US" dirty="0"/>
          </a:p>
        </p:txBody>
      </p:sp>
      <p:sp>
        <p:nvSpPr>
          <p:cNvPr id="77" name="Rectangle 76"/>
          <p:cNvSpPr/>
          <p:nvPr/>
        </p:nvSpPr>
        <p:spPr>
          <a:xfrm>
            <a:off x="0" y="990600"/>
            <a:ext cx="6858000" cy="487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63" descr="dept_first.PNG"/>
          <p:cNvPicPr>
            <a:picLocks noChangeAspect="1"/>
          </p:cNvPicPr>
          <p:nvPr/>
        </p:nvPicPr>
        <p:blipFill>
          <a:blip r:embed="rId3" cstate="print"/>
          <a:stretch>
            <a:fillRect/>
          </a:stretch>
        </p:blipFill>
        <p:spPr>
          <a:xfrm>
            <a:off x="0" y="1905000"/>
            <a:ext cx="6858000" cy="2743200"/>
          </a:xfrm>
          <a:prstGeom prst="rect">
            <a:avLst/>
          </a:prstGeom>
        </p:spPr>
      </p:pic>
      <p:sp>
        <p:nvSpPr>
          <p:cNvPr id="115" name="Rectangle 114"/>
          <p:cNvSpPr/>
          <p:nvPr/>
        </p:nvSpPr>
        <p:spPr>
          <a:xfrm>
            <a:off x="0" y="762000"/>
            <a:ext cx="6858000" cy="5410200"/>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 name="Picture 65" descr="dept_first_non_recursive.PNG"/>
          <p:cNvPicPr>
            <a:picLocks noChangeAspect="1"/>
          </p:cNvPicPr>
          <p:nvPr/>
        </p:nvPicPr>
        <p:blipFill>
          <a:blip r:embed="rId4" cstate="print"/>
          <a:stretch>
            <a:fillRect/>
          </a:stretch>
        </p:blipFill>
        <p:spPr>
          <a:xfrm>
            <a:off x="0" y="1905000"/>
            <a:ext cx="6858000" cy="4267200"/>
          </a:xfrm>
          <a:prstGeom prst="rect">
            <a:avLst/>
          </a:prstGeom>
          <a:ln>
            <a:solidFill>
              <a:srgbClr val="8A6300"/>
            </a:solidFill>
          </a:ln>
        </p:spPr>
      </p:pic>
      <p:sp>
        <p:nvSpPr>
          <p:cNvPr id="76" name="TextBox 75"/>
          <p:cNvSpPr txBox="1"/>
          <p:nvPr/>
        </p:nvSpPr>
        <p:spPr>
          <a:xfrm>
            <a:off x="6324600" y="2069068"/>
            <a:ext cx="381000" cy="369332"/>
          </a:xfrm>
          <a:prstGeom prst="rect">
            <a:avLst/>
          </a:prstGeom>
          <a:noFill/>
        </p:spPr>
        <p:txBody>
          <a:bodyPr wrap="square" rtlCol="0">
            <a:spAutoFit/>
          </a:bodyPr>
          <a:lstStyle/>
          <a:p>
            <a:r>
              <a:rPr lang="hu-HU" b="1" dirty="0" smtClean="0">
                <a:solidFill>
                  <a:srgbClr val="FF0000"/>
                </a:solidFill>
              </a:rPr>
              <a:t>x</a:t>
            </a:r>
            <a:endParaRPr lang="en-US" b="1" dirty="0">
              <a:solidFill>
                <a:srgbClr val="FF0000"/>
              </a:solidFill>
            </a:endParaRPr>
          </a:p>
        </p:txBody>
      </p:sp>
      <p:sp>
        <p:nvSpPr>
          <p:cNvPr id="78" name="Action Button: Forward or Next 77">
            <a:hlinkClick r:id="rId5" action="ppaction://hlinksldjump" highlightClick="1"/>
          </p:cNvPr>
          <p:cNvSpPr/>
          <p:nvPr/>
        </p:nvSpPr>
        <p:spPr>
          <a:xfrm>
            <a:off x="381000" y="8305800"/>
            <a:ext cx="9144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TextBox 115"/>
          <p:cNvSpPr txBox="1"/>
          <p:nvPr/>
        </p:nvSpPr>
        <p:spPr>
          <a:xfrm>
            <a:off x="0" y="8686800"/>
            <a:ext cx="6858000" cy="738664"/>
          </a:xfrm>
          <a:prstGeom prst="rect">
            <a:avLst/>
          </a:prstGeom>
          <a:noFill/>
        </p:spPr>
        <p:txBody>
          <a:bodyPr wrap="square" rtlCol="0">
            <a:spAutoFit/>
          </a:bodyPr>
          <a:lstStyle/>
          <a:p>
            <a:pPr algn="ctr"/>
            <a:r>
              <a:rPr lang="hu-HU" sz="1200" dirty="0" smtClean="0"/>
              <a:t>A </a:t>
            </a:r>
            <a:r>
              <a:rPr lang="hu-HU" sz="1200" b="1" i="1" dirty="0" smtClean="0"/>
              <a:t>mélységi keresés</a:t>
            </a:r>
            <a:r>
              <a:rPr lang="hu-HU" sz="1200" dirty="0" smtClean="0"/>
              <a:t> (depth-first search) egy olyan </a:t>
            </a:r>
            <a:r>
              <a:rPr lang="hu-HU" sz="1200" dirty="0" smtClean="0">
                <a:solidFill>
                  <a:srgbClr val="FF0000"/>
                </a:solidFill>
              </a:rPr>
              <a:t>fabejárási algoritmus</a:t>
            </a:r>
            <a:r>
              <a:rPr lang="hu-HU" sz="1200" dirty="0" smtClean="0"/>
              <a:t>, amelly a fában a gyökértől </a:t>
            </a:r>
            <a:r>
              <a:rPr lang="hu-HU" sz="1200" dirty="0" smtClean="0">
                <a:solidFill>
                  <a:srgbClr val="FF0000"/>
                </a:solidFill>
              </a:rPr>
              <a:t>kiindulva minden csúcsot bejárja</a:t>
            </a:r>
            <a:r>
              <a:rPr lang="hu-HU" sz="1200" dirty="0" smtClean="0"/>
              <a:t>.</a:t>
            </a:r>
            <a:r>
              <a:rPr lang="hu-HU" dirty="0" smtClean="0"/>
              <a:t/>
            </a:r>
            <a:br>
              <a:rPr lang="hu-HU" dirty="0" smtClean="0"/>
            </a:br>
            <a:endParaRPr lang="en-US" dirty="0"/>
          </a:p>
        </p:txBody>
      </p:sp>
      <p:sp>
        <p:nvSpPr>
          <p:cNvPr id="117" name="Rectangle 116"/>
          <p:cNvSpPr/>
          <p:nvPr/>
        </p:nvSpPr>
        <p:spPr>
          <a:xfrm>
            <a:off x="1905000" y="8305800"/>
            <a:ext cx="1066800" cy="381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DFS1</a:t>
            </a:r>
            <a:endParaRPr lang="en-US" dirty="0"/>
          </a:p>
        </p:txBody>
      </p:sp>
      <p:sp>
        <p:nvSpPr>
          <p:cNvPr id="118" name="Rectangle 117"/>
          <p:cNvSpPr/>
          <p:nvPr/>
        </p:nvSpPr>
        <p:spPr>
          <a:xfrm>
            <a:off x="3581400" y="8305800"/>
            <a:ext cx="1066800" cy="381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DFS2</a:t>
            </a:r>
            <a:endParaRPr lang="en-US" dirty="0"/>
          </a:p>
        </p:txBody>
      </p:sp>
      <p:sp>
        <p:nvSpPr>
          <p:cNvPr id="68" name="TextBox 67"/>
          <p:cNvSpPr txBox="1"/>
          <p:nvPr/>
        </p:nvSpPr>
        <p:spPr>
          <a:xfrm>
            <a:off x="6400800" y="1219200"/>
            <a:ext cx="457200" cy="369332"/>
          </a:xfrm>
          <a:prstGeom prst="rect">
            <a:avLst/>
          </a:prstGeom>
          <a:noFill/>
        </p:spPr>
        <p:txBody>
          <a:bodyPr wrap="square" rtlCol="0">
            <a:spAutoFit/>
          </a:bodyPr>
          <a:lstStyle/>
          <a:p>
            <a:r>
              <a:rPr lang="hu-HU" b="1" dirty="0" smtClean="0">
                <a:solidFill>
                  <a:srgbClr val="FF0000"/>
                </a:solidFill>
              </a:rPr>
              <a:t>x</a:t>
            </a:r>
            <a:endParaRPr lang="en-US" b="1" dirty="0">
              <a:solidFill>
                <a:srgbClr val="FF0000"/>
              </a:solidFill>
            </a:endParaRPr>
          </a:p>
        </p:txBody>
      </p:sp>
      <p:grpSp>
        <p:nvGrpSpPr>
          <p:cNvPr id="142" name="Group 141"/>
          <p:cNvGrpSpPr/>
          <p:nvPr/>
        </p:nvGrpSpPr>
        <p:grpSpPr>
          <a:xfrm>
            <a:off x="0" y="685800"/>
            <a:ext cx="6858000" cy="6781800"/>
            <a:chOff x="0" y="685800"/>
            <a:chExt cx="6858000" cy="6781800"/>
          </a:xfrm>
        </p:grpSpPr>
        <p:grpSp>
          <p:nvGrpSpPr>
            <p:cNvPr id="129" name="Group 128"/>
            <p:cNvGrpSpPr/>
            <p:nvPr/>
          </p:nvGrpSpPr>
          <p:grpSpPr>
            <a:xfrm>
              <a:off x="0" y="685800"/>
              <a:ext cx="6858000" cy="6781800"/>
              <a:chOff x="0" y="685800"/>
              <a:chExt cx="6858000" cy="6781800"/>
            </a:xfrm>
          </p:grpSpPr>
          <p:sp>
            <p:nvSpPr>
              <p:cNvPr id="122" name="Rectangle 121"/>
              <p:cNvSpPr/>
              <p:nvPr/>
            </p:nvSpPr>
            <p:spPr>
              <a:xfrm>
                <a:off x="0" y="685800"/>
                <a:ext cx="6858000" cy="6781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TextBox 127"/>
              <p:cNvSpPr txBox="1"/>
              <p:nvPr/>
            </p:nvSpPr>
            <p:spPr>
              <a:xfrm>
                <a:off x="228600" y="762000"/>
                <a:ext cx="6324600" cy="1815882"/>
              </a:xfrm>
              <a:prstGeom prst="rect">
                <a:avLst/>
              </a:prstGeom>
              <a:noFill/>
            </p:spPr>
            <p:txBody>
              <a:bodyPr wrap="square" rtlCol="0">
                <a:spAutoFit/>
              </a:bodyPr>
              <a:lstStyle/>
              <a:p>
                <a:r>
                  <a:rPr lang="hu-HU" sz="1600" dirty="0" smtClean="0">
                    <a:solidFill>
                      <a:schemeClr val="bg1"/>
                    </a:solidFill>
                  </a:rPr>
                  <a:t>A szemléltetőt egy nemirányított gráf </a:t>
                </a:r>
                <a:r>
                  <a:rPr lang="hu-HU" sz="1600" dirty="0" smtClean="0">
                    <a:solidFill>
                      <a:srgbClr val="FF0000"/>
                    </a:solidFill>
                  </a:rPr>
                  <a:t>grafikus ábrázolásával </a:t>
                </a:r>
                <a:r>
                  <a:rPr lang="hu-HU" sz="1600" dirty="0" smtClean="0">
                    <a:solidFill>
                      <a:schemeClr val="bg1"/>
                    </a:solidFill>
                  </a:rPr>
                  <a:t>adtam meg, mert könnyebben követhető, de a dolgozatom az irányított gráfokat vizsgálja csak, hivatkozva arra, hogy egy irányított gráffot  átalakíthatunk bármikor nemirányított gráffá, ha egyesítjük a gráf </a:t>
                </a:r>
                <a:r>
                  <a:rPr lang="hu-HU" sz="1600" dirty="0" smtClean="0">
                    <a:solidFill>
                      <a:srgbClr val="FF0000"/>
                    </a:solidFill>
                  </a:rPr>
                  <a:t>transzponáltjával</a:t>
                </a:r>
                <a:r>
                  <a:rPr lang="hu-HU" sz="1600" dirty="0" smtClean="0">
                    <a:solidFill>
                      <a:schemeClr val="bg1"/>
                    </a:solidFill>
                  </a:rPr>
                  <a:t>.</a:t>
                </a:r>
              </a:p>
              <a:p>
                <a:r>
                  <a:rPr lang="hu-HU" sz="1600" dirty="0" smtClean="0">
                    <a:solidFill>
                      <a:schemeClr val="bg1"/>
                    </a:solidFill>
                  </a:rPr>
                  <a:t>A dolgozatban megadott algoritmusok tökéletesen működnek nemirányított gráffokra is.</a:t>
                </a:r>
                <a:endParaRPr lang="en-US" sz="1600" dirty="0">
                  <a:solidFill>
                    <a:schemeClr val="bg1"/>
                  </a:solidFill>
                </a:endParaRPr>
              </a:p>
            </p:txBody>
          </p:sp>
        </p:grpSp>
        <p:pic>
          <p:nvPicPr>
            <p:cNvPr id="124" name="Picture 123" descr="mely1.PNG"/>
            <p:cNvPicPr>
              <a:picLocks noChangeAspect="1"/>
            </p:cNvPicPr>
            <p:nvPr/>
          </p:nvPicPr>
          <p:blipFill>
            <a:blip r:embed="rId6" cstate="print"/>
            <a:stretch>
              <a:fillRect/>
            </a:stretch>
          </p:blipFill>
          <p:spPr>
            <a:xfrm>
              <a:off x="351814" y="2588591"/>
              <a:ext cx="4372586" cy="1333686"/>
            </a:xfrm>
            <a:prstGeom prst="rect">
              <a:avLst/>
            </a:prstGeom>
          </p:spPr>
        </p:pic>
        <p:pic>
          <p:nvPicPr>
            <p:cNvPr id="126" name="Picture 125" descr="mely3.PNG"/>
            <p:cNvPicPr>
              <a:picLocks noChangeAspect="1"/>
            </p:cNvPicPr>
            <p:nvPr/>
          </p:nvPicPr>
          <p:blipFill>
            <a:blip r:embed="rId7" cstate="print"/>
            <a:stretch>
              <a:fillRect/>
            </a:stretch>
          </p:blipFill>
          <p:spPr>
            <a:xfrm>
              <a:off x="457199" y="4112591"/>
              <a:ext cx="4419601" cy="3202609"/>
            </a:xfrm>
            <a:prstGeom prst="rect">
              <a:avLst/>
            </a:prstGeom>
          </p:spPr>
        </p:pic>
        <p:sp>
          <p:nvSpPr>
            <p:cNvPr id="127" name="Oval 126"/>
            <p:cNvSpPr/>
            <p:nvPr/>
          </p:nvSpPr>
          <p:spPr>
            <a:xfrm>
              <a:off x="1828800" y="4953000"/>
              <a:ext cx="28956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3" name="Rectangle 122"/>
          <p:cNvSpPr/>
          <p:nvPr/>
        </p:nvSpPr>
        <p:spPr>
          <a:xfrm>
            <a:off x="6400800" y="762000"/>
            <a:ext cx="3048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grpSp>
        <p:nvGrpSpPr>
          <p:cNvPr id="135" name="Group 134"/>
          <p:cNvGrpSpPr/>
          <p:nvPr/>
        </p:nvGrpSpPr>
        <p:grpSpPr>
          <a:xfrm>
            <a:off x="0" y="685800"/>
            <a:ext cx="6858000" cy="6781800"/>
            <a:chOff x="0" y="685800"/>
            <a:chExt cx="6858000" cy="6781800"/>
          </a:xfrm>
        </p:grpSpPr>
        <p:sp>
          <p:nvSpPr>
            <p:cNvPr id="136" name="Rectangle 135"/>
            <p:cNvSpPr/>
            <p:nvPr/>
          </p:nvSpPr>
          <p:spPr>
            <a:xfrm>
              <a:off x="0" y="685800"/>
              <a:ext cx="6858000" cy="6781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TextBox 136"/>
            <p:cNvSpPr txBox="1"/>
            <p:nvPr/>
          </p:nvSpPr>
          <p:spPr>
            <a:xfrm>
              <a:off x="228600" y="762000"/>
              <a:ext cx="6324600" cy="1815882"/>
            </a:xfrm>
            <a:prstGeom prst="rect">
              <a:avLst/>
            </a:prstGeom>
            <a:noFill/>
          </p:spPr>
          <p:txBody>
            <a:bodyPr wrap="square" rtlCol="0">
              <a:spAutoFit/>
            </a:bodyPr>
            <a:lstStyle/>
            <a:p>
              <a:r>
                <a:rPr lang="hu-HU" sz="1600" dirty="0" smtClean="0">
                  <a:solidFill>
                    <a:schemeClr val="bg1"/>
                  </a:solidFill>
                </a:rPr>
                <a:t>A szemléltetőt egy nemirányított gráf </a:t>
              </a:r>
              <a:r>
                <a:rPr lang="hu-HU" sz="1600" dirty="0" smtClean="0">
                  <a:solidFill>
                    <a:srgbClr val="FFFF00"/>
                  </a:solidFill>
                </a:rPr>
                <a:t>grafikus ábrázolásával </a:t>
              </a:r>
              <a:r>
                <a:rPr lang="hu-HU" sz="1600" dirty="0" smtClean="0">
                  <a:solidFill>
                    <a:schemeClr val="bg1"/>
                  </a:solidFill>
                </a:rPr>
                <a:t>adtam meg, mert könnyebben követhető, de a dolgozatom az irányított gráfokat vizsgálja csak, hivatkozva arra, hogy egy irányított gráffot  átalakíthatunk bármikor nemirányított gráffá, ha egyesítjük a gráf </a:t>
              </a:r>
              <a:r>
                <a:rPr lang="hu-HU" sz="1600" dirty="0" smtClean="0">
                  <a:solidFill>
                    <a:srgbClr val="FFFF00"/>
                  </a:solidFill>
                </a:rPr>
                <a:t>transzponáltjával</a:t>
              </a:r>
              <a:r>
                <a:rPr lang="hu-HU" sz="1600" dirty="0" smtClean="0">
                  <a:solidFill>
                    <a:schemeClr val="bg1"/>
                  </a:solidFill>
                </a:rPr>
                <a:t>.</a:t>
              </a:r>
            </a:p>
            <a:p>
              <a:r>
                <a:rPr lang="hu-HU" sz="1600" dirty="0" smtClean="0">
                  <a:solidFill>
                    <a:schemeClr val="bg1"/>
                  </a:solidFill>
                </a:rPr>
                <a:t>A dolgozatban megadott algoritmusok tökéletesen működnek nemirányított gráffokra is.</a:t>
              </a:r>
              <a:endParaRPr lang="en-US" sz="1600" dirty="0">
                <a:solidFill>
                  <a:schemeClr val="bg1"/>
                </a:solidFill>
              </a:endParaRPr>
            </a:p>
          </p:txBody>
        </p:sp>
      </p:grpSp>
      <p:pic>
        <p:nvPicPr>
          <p:cNvPr id="138" name="Picture 137" descr="mely1.PNG"/>
          <p:cNvPicPr>
            <a:picLocks noChangeAspect="1"/>
          </p:cNvPicPr>
          <p:nvPr/>
        </p:nvPicPr>
        <p:blipFill>
          <a:blip r:embed="rId6" cstate="print"/>
          <a:stretch>
            <a:fillRect/>
          </a:stretch>
        </p:blipFill>
        <p:spPr>
          <a:xfrm>
            <a:off x="351814" y="2588591"/>
            <a:ext cx="4372586" cy="1333686"/>
          </a:xfrm>
          <a:prstGeom prst="rect">
            <a:avLst/>
          </a:prstGeom>
        </p:spPr>
      </p:pic>
      <p:pic>
        <p:nvPicPr>
          <p:cNvPr id="139" name="Picture 138" descr="mely2.PNG"/>
          <p:cNvPicPr>
            <a:picLocks noChangeAspect="1"/>
          </p:cNvPicPr>
          <p:nvPr/>
        </p:nvPicPr>
        <p:blipFill>
          <a:blip r:embed="rId8" cstate="print"/>
          <a:stretch>
            <a:fillRect/>
          </a:stretch>
        </p:blipFill>
        <p:spPr>
          <a:xfrm>
            <a:off x="457200" y="4114801"/>
            <a:ext cx="5822950" cy="3200400"/>
          </a:xfrm>
          <a:prstGeom prst="rect">
            <a:avLst/>
          </a:prstGeom>
        </p:spPr>
      </p:pic>
      <p:sp>
        <p:nvSpPr>
          <p:cNvPr id="140" name="Rectangle 139"/>
          <p:cNvSpPr/>
          <p:nvPr/>
        </p:nvSpPr>
        <p:spPr>
          <a:xfrm>
            <a:off x="6400800" y="762000"/>
            <a:ext cx="3048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sp>
        <p:nvSpPr>
          <p:cNvPr id="141" name="Oval 140"/>
          <p:cNvSpPr/>
          <p:nvPr/>
        </p:nvSpPr>
        <p:spPr>
          <a:xfrm>
            <a:off x="2590800" y="4876800"/>
            <a:ext cx="2743200" cy="83820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Explosion 2 142"/>
          <p:cNvSpPr/>
          <p:nvPr/>
        </p:nvSpPr>
        <p:spPr>
          <a:xfrm>
            <a:off x="152400" y="6477000"/>
            <a:ext cx="2590800" cy="13716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500"/>
                                  </p:stCondLst>
                                  <p:childTnLst>
                                    <p:set>
                                      <p:cBhvr>
                                        <p:cTn id="6" dur="1" fill="hold">
                                          <p:stCondLst>
                                            <p:cond delay="0"/>
                                          </p:stCondLst>
                                        </p:cTn>
                                        <p:tgtEl>
                                          <p:spTgt spid="114">
                                            <p:txEl>
                                              <p:pRg st="0" end="0"/>
                                            </p:txEl>
                                          </p:spTgt>
                                        </p:tgtEl>
                                        <p:attrNameLst>
                                          <p:attrName>style.visibility</p:attrName>
                                        </p:attrNameLst>
                                      </p:cBhvr>
                                      <p:to>
                                        <p:strVal val="visible"/>
                                      </p:to>
                                    </p:set>
                                    <p:animEffect transition="in" filter="wipe(left)">
                                      <p:cBhvr>
                                        <p:cTn id="7" dur="500"/>
                                        <p:tgtEl>
                                          <p:spTgt spid="114">
                                            <p:txEl>
                                              <p:pRg st="0" end="0"/>
                                            </p:txEl>
                                          </p:spTgt>
                                        </p:tgtEl>
                                      </p:cBhvr>
                                    </p:animEffect>
                                  </p:childTnLst>
                                </p:cTn>
                              </p:par>
                            </p:childTnLst>
                          </p:cTn>
                        </p:par>
                        <p:par>
                          <p:cTn id="8" fill="hold">
                            <p:stCondLst>
                              <p:cond delay="2000"/>
                            </p:stCondLst>
                            <p:childTnLst>
                              <p:par>
                                <p:cTn id="9" presetID="22" presetClass="entr" presetSubtype="8" fill="hold" grpId="0" nodeType="afterEffect">
                                  <p:stCondLst>
                                    <p:cond delay="1500"/>
                                  </p:stCondLst>
                                  <p:childTnLst>
                                    <p:set>
                                      <p:cBhvr>
                                        <p:cTn id="10" dur="1" fill="hold">
                                          <p:stCondLst>
                                            <p:cond delay="0"/>
                                          </p:stCondLst>
                                        </p:cTn>
                                        <p:tgtEl>
                                          <p:spTgt spid="114">
                                            <p:txEl>
                                              <p:pRg st="2" end="2"/>
                                            </p:txEl>
                                          </p:spTgt>
                                        </p:tgtEl>
                                        <p:attrNameLst>
                                          <p:attrName>style.visibility</p:attrName>
                                        </p:attrNameLst>
                                      </p:cBhvr>
                                      <p:to>
                                        <p:strVal val="visible"/>
                                      </p:to>
                                    </p:set>
                                    <p:animEffect transition="in" filter="wipe(left)">
                                      <p:cBhvr>
                                        <p:cTn id="11" dur="500"/>
                                        <p:tgtEl>
                                          <p:spTgt spid="114">
                                            <p:txEl>
                                              <p:pRg st="2" end="2"/>
                                            </p:txEl>
                                          </p:spTgt>
                                        </p:tgtEl>
                                      </p:cBhvr>
                                    </p:animEffect>
                                  </p:childTnLst>
                                </p:cTn>
                              </p:par>
                            </p:childTnLst>
                          </p:cTn>
                        </p:par>
                        <p:par>
                          <p:cTn id="12" fill="hold">
                            <p:stCondLst>
                              <p:cond delay="4000"/>
                            </p:stCondLst>
                            <p:childTnLst>
                              <p:par>
                                <p:cTn id="13" presetID="22" presetClass="entr" presetSubtype="8" fill="hold" grpId="0" nodeType="afterEffect">
                                  <p:stCondLst>
                                    <p:cond delay="1500"/>
                                  </p:stCondLst>
                                  <p:childTnLst>
                                    <p:set>
                                      <p:cBhvr>
                                        <p:cTn id="14" dur="1" fill="hold">
                                          <p:stCondLst>
                                            <p:cond delay="0"/>
                                          </p:stCondLst>
                                        </p:cTn>
                                        <p:tgtEl>
                                          <p:spTgt spid="114">
                                            <p:txEl>
                                              <p:pRg st="4" end="4"/>
                                            </p:txEl>
                                          </p:spTgt>
                                        </p:tgtEl>
                                        <p:attrNameLst>
                                          <p:attrName>style.visibility</p:attrName>
                                        </p:attrNameLst>
                                      </p:cBhvr>
                                      <p:to>
                                        <p:strVal val="visible"/>
                                      </p:to>
                                    </p:set>
                                    <p:animEffect transition="in" filter="wipe(left)">
                                      <p:cBhvr>
                                        <p:cTn id="15" dur="500"/>
                                        <p:tgtEl>
                                          <p:spTgt spid="114">
                                            <p:txEl>
                                              <p:pRg st="4" end="4"/>
                                            </p:txEl>
                                          </p:spTgt>
                                        </p:tgtEl>
                                      </p:cBhvr>
                                    </p:animEffect>
                                  </p:childTnLst>
                                </p:cTn>
                              </p:par>
                            </p:childTnLst>
                          </p:cTn>
                        </p:par>
                        <p:par>
                          <p:cTn id="16" fill="hold">
                            <p:stCondLst>
                              <p:cond delay="6000"/>
                            </p:stCondLst>
                            <p:childTnLst>
                              <p:par>
                                <p:cTn id="17" presetID="22" presetClass="entr" presetSubtype="8" fill="hold" grpId="0" nodeType="afterEffect">
                                  <p:stCondLst>
                                    <p:cond delay="1500"/>
                                  </p:stCondLst>
                                  <p:childTnLst>
                                    <p:set>
                                      <p:cBhvr>
                                        <p:cTn id="18" dur="1" fill="hold">
                                          <p:stCondLst>
                                            <p:cond delay="0"/>
                                          </p:stCondLst>
                                        </p:cTn>
                                        <p:tgtEl>
                                          <p:spTgt spid="114">
                                            <p:txEl>
                                              <p:pRg st="6" end="6"/>
                                            </p:txEl>
                                          </p:spTgt>
                                        </p:tgtEl>
                                        <p:attrNameLst>
                                          <p:attrName>style.visibility</p:attrName>
                                        </p:attrNameLst>
                                      </p:cBhvr>
                                      <p:to>
                                        <p:strVal val="visible"/>
                                      </p:to>
                                    </p:set>
                                    <p:animEffect transition="in" filter="wipe(left)">
                                      <p:cBhvr>
                                        <p:cTn id="19" dur="500"/>
                                        <p:tgtEl>
                                          <p:spTgt spid="114">
                                            <p:txEl>
                                              <p:pRg st="6" end="6"/>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13"/>
                                        </p:tgtEl>
                                        <p:attrNameLst>
                                          <p:attrName>style.visibility</p:attrName>
                                        </p:attrNameLst>
                                      </p:cBhvr>
                                      <p:to>
                                        <p:strVal val="visible"/>
                                      </p:to>
                                    </p:set>
                                    <p:animEffect transition="in" filter="wipe(up)">
                                      <p:cBhvr>
                                        <p:cTn id="24" dur="500"/>
                                        <p:tgtEl>
                                          <p:spTgt spid="113"/>
                                        </p:tgtEl>
                                      </p:cBhvr>
                                    </p:animEffect>
                                  </p:childTnLst>
                                </p:cTn>
                              </p:par>
                              <p:par>
                                <p:cTn id="25" presetID="27" presetClass="entr" presetSubtype="0" fill="hold" nodeType="withEffect">
                                  <p:stCondLst>
                                    <p:cond delay="0"/>
                                  </p:stCondLst>
                                  <p:iterate type="wd">
                                    <p:tmPct val="50000"/>
                                  </p:iterate>
                                  <p:childTnLst>
                                    <p:set>
                                      <p:cBhvr>
                                        <p:cTn id="26" dur="1" fill="hold">
                                          <p:stCondLst>
                                            <p:cond delay="0"/>
                                          </p:stCondLst>
                                        </p:cTn>
                                        <p:tgtEl>
                                          <p:spTgt spid="116">
                                            <p:txEl>
                                              <p:pRg st="0" end="0"/>
                                            </p:txEl>
                                          </p:spTgt>
                                        </p:tgtEl>
                                        <p:attrNameLst>
                                          <p:attrName>style.visibility</p:attrName>
                                        </p:attrNameLst>
                                      </p:cBhvr>
                                      <p:to>
                                        <p:strVal val="visible"/>
                                      </p:to>
                                    </p:set>
                                    <p:anim calcmode="discrete" valueType="clr">
                                      <p:cBhvr override="childStyle">
                                        <p:cTn id="27" dur="80"/>
                                        <p:tgtEl>
                                          <p:spTgt spid="11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16">
                                            <p:txEl>
                                              <p:pRg st="0" end="0"/>
                                            </p:txEl>
                                          </p:spTgt>
                                        </p:tgtEl>
                                        <p:attrNameLst>
                                          <p:attrName>fillcolor</p:attrName>
                                        </p:attrNameLst>
                                      </p:cBhvr>
                                      <p:tavLst>
                                        <p:tav tm="0">
                                          <p:val>
                                            <p:clrVal>
                                              <a:schemeClr val="accent2"/>
                                            </p:clrVal>
                                          </p:val>
                                        </p:tav>
                                        <p:tav tm="50000">
                                          <p:val>
                                            <p:clrVal>
                                              <a:schemeClr val="hlink"/>
                                            </p:clrVal>
                                          </p:val>
                                        </p:tav>
                                      </p:tavLst>
                                    </p:anim>
                                    <p:set>
                                      <p:cBhvr>
                                        <p:cTn id="29" dur="80"/>
                                        <p:tgtEl>
                                          <p:spTgt spid="11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62"/>
                    </p:tgtEl>
                  </p:cond>
                </p:stCondLst>
                <p:endSync evt="end" delay="0">
                  <p:rtn val="all"/>
                </p:endSync>
                <p:childTnLst>
                  <p:par>
                    <p:cTn id="31" fill="hold">
                      <p:stCondLst>
                        <p:cond delay="0"/>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2000"/>
                                        <p:tgtEl>
                                          <p:spTgt spid="6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5"/>
                                        </p:tgtEl>
                                        <p:attrNameLst>
                                          <p:attrName>style.visibility</p:attrName>
                                        </p:attrNameLst>
                                      </p:cBhvr>
                                      <p:to>
                                        <p:strVal val="visible"/>
                                      </p:to>
                                    </p:set>
                                    <p:animEffect transition="in" filter="fade">
                                      <p:cBhvr>
                                        <p:cTn id="38" dur="2000"/>
                                        <p:tgtEl>
                                          <p:spTgt spid="11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8"/>
                                        </p:tgtEl>
                                        <p:attrNameLst>
                                          <p:attrName>style.visibility</p:attrName>
                                        </p:attrNameLst>
                                      </p:cBhvr>
                                      <p:to>
                                        <p:strVal val="visible"/>
                                      </p:to>
                                    </p:set>
                                    <p:animEffect transition="in" filter="fade">
                                      <p:cBhvr>
                                        <p:cTn id="41" dur="2000"/>
                                        <p:tgtEl>
                                          <p:spTgt spid="68"/>
                                        </p:tgtEl>
                                      </p:cBhvr>
                                    </p:animEffect>
                                  </p:childTnLst>
                                </p:cTn>
                              </p:par>
                            </p:childTnLst>
                          </p:cTn>
                        </p:par>
                      </p:childTnLst>
                    </p:cTn>
                  </p:par>
                </p:childTnLst>
              </p:cTn>
              <p:nextCondLst>
                <p:cond evt="onClick" delay="0">
                  <p:tgtEl>
                    <p:spTgt spid="62"/>
                  </p:tgtEl>
                </p:cond>
              </p:nextCondLst>
            </p:seq>
            <p:seq concurrent="1" nextAc="seek">
              <p:cTn id="42" restart="whenNotActive" fill="hold" evtFilter="cancelBubble" nodeType="interactiveSeq">
                <p:stCondLst>
                  <p:cond evt="onClick" delay="0">
                    <p:tgtEl>
                      <p:spTgt spid="68"/>
                    </p:tgtEl>
                  </p:cond>
                </p:stCondLst>
                <p:endSync evt="end" delay="0">
                  <p:rtn val="all"/>
                </p:endSync>
                <p:childTnLst>
                  <p:par>
                    <p:cTn id="43" fill="hold">
                      <p:stCondLst>
                        <p:cond delay="0"/>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2000"/>
                                        <p:tgtEl>
                                          <p:spTgt spid="66"/>
                                        </p:tgtEl>
                                      </p:cBhvr>
                                    </p:animEffect>
                                    <p:set>
                                      <p:cBhvr>
                                        <p:cTn id="47" dur="1" fill="hold">
                                          <p:stCondLst>
                                            <p:cond delay="1999"/>
                                          </p:stCondLst>
                                        </p:cTn>
                                        <p:tgtEl>
                                          <p:spTgt spid="66"/>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2000"/>
                                        <p:tgtEl>
                                          <p:spTgt spid="115"/>
                                        </p:tgtEl>
                                      </p:cBhvr>
                                    </p:animEffect>
                                    <p:set>
                                      <p:cBhvr>
                                        <p:cTn id="50" dur="1" fill="hold">
                                          <p:stCondLst>
                                            <p:cond delay="1999"/>
                                          </p:stCondLst>
                                        </p:cTn>
                                        <p:tgtEl>
                                          <p:spTgt spid="115"/>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2000"/>
                                        <p:tgtEl>
                                          <p:spTgt spid="68"/>
                                        </p:tgtEl>
                                      </p:cBhvr>
                                    </p:animEffect>
                                    <p:set>
                                      <p:cBhvr>
                                        <p:cTn id="53" dur="1" fill="hold">
                                          <p:stCondLst>
                                            <p:cond delay="1999"/>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54" restart="whenNotActive" fill="hold" evtFilter="cancelBubble" nodeType="interactiveSeq">
                <p:stCondLst>
                  <p:cond evt="onClick" delay="0">
                    <p:tgtEl>
                      <p:spTgt spid="58"/>
                    </p:tgtEl>
                  </p:cond>
                </p:stCondLst>
                <p:endSync evt="end" delay="0">
                  <p:rtn val="all"/>
                </p:endSync>
                <p:childTnLst>
                  <p:par>
                    <p:cTn id="55" fill="hold">
                      <p:stCondLst>
                        <p:cond delay="0"/>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fade">
                                      <p:cBhvr>
                                        <p:cTn id="59" dur="2000"/>
                                        <p:tgtEl>
                                          <p:spTgt spid="6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6"/>
                                        </p:tgtEl>
                                        <p:attrNameLst>
                                          <p:attrName>style.visibility</p:attrName>
                                        </p:attrNameLst>
                                      </p:cBhvr>
                                      <p:to>
                                        <p:strVal val="visible"/>
                                      </p:to>
                                    </p:set>
                                    <p:animEffect transition="in" filter="fade">
                                      <p:cBhvr>
                                        <p:cTn id="62" dur="2000"/>
                                        <p:tgtEl>
                                          <p:spTgt spid="7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fade">
                                      <p:cBhvr>
                                        <p:cTn id="65" dur="2000"/>
                                        <p:tgtEl>
                                          <p:spTgt spid="77"/>
                                        </p:tgtEl>
                                      </p:cBhvr>
                                    </p:animEffect>
                                  </p:childTnLst>
                                </p:cTn>
                              </p:par>
                            </p:childTnLst>
                          </p:cTn>
                        </p:par>
                      </p:childTnLst>
                    </p:cTn>
                  </p:par>
                </p:childTnLst>
              </p:cTn>
              <p:nextCondLst>
                <p:cond evt="onClick" delay="0">
                  <p:tgtEl>
                    <p:spTgt spid="58"/>
                  </p:tgtEl>
                </p:cond>
              </p:nextCondLst>
            </p:seq>
            <p:seq concurrent="1" nextAc="seek">
              <p:cTn id="66" restart="whenNotActive" fill="hold" evtFilter="cancelBubble" nodeType="interactiveSeq">
                <p:stCondLst>
                  <p:cond evt="onClick" delay="0">
                    <p:tgtEl>
                      <p:spTgt spid="76"/>
                    </p:tgtEl>
                  </p:cond>
                </p:stCondLst>
                <p:endSync evt="end" delay="0">
                  <p:rtn val="all"/>
                </p:endSync>
                <p:childTnLst>
                  <p:par>
                    <p:cTn id="67" fill="hold">
                      <p:stCondLst>
                        <p:cond delay="0"/>
                      </p:stCondLst>
                      <p:childTnLst>
                        <p:par>
                          <p:cTn id="68" fill="hold">
                            <p:stCondLst>
                              <p:cond delay="0"/>
                            </p:stCondLst>
                            <p:childTnLst>
                              <p:par>
                                <p:cTn id="69" presetID="10" presetClass="exit" presetSubtype="0" fill="hold" nodeType="clickEffect">
                                  <p:stCondLst>
                                    <p:cond delay="0"/>
                                  </p:stCondLst>
                                  <p:childTnLst>
                                    <p:animEffect transition="out" filter="fade">
                                      <p:cBhvr>
                                        <p:cTn id="70" dur="2000"/>
                                        <p:tgtEl>
                                          <p:spTgt spid="64"/>
                                        </p:tgtEl>
                                      </p:cBhvr>
                                    </p:animEffect>
                                    <p:set>
                                      <p:cBhvr>
                                        <p:cTn id="71" dur="1" fill="hold">
                                          <p:stCondLst>
                                            <p:cond delay="1999"/>
                                          </p:stCondLst>
                                        </p:cTn>
                                        <p:tgtEl>
                                          <p:spTgt spid="64"/>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2000"/>
                                        <p:tgtEl>
                                          <p:spTgt spid="76"/>
                                        </p:tgtEl>
                                      </p:cBhvr>
                                    </p:animEffect>
                                    <p:set>
                                      <p:cBhvr>
                                        <p:cTn id="74" dur="1" fill="hold">
                                          <p:stCondLst>
                                            <p:cond delay="1999"/>
                                          </p:stCondLst>
                                        </p:cTn>
                                        <p:tgtEl>
                                          <p:spTgt spid="76"/>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2000"/>
                                        <p:tgtEl>
                                          <p:spTgt spid="77"/>
                                        </p:tgtEl>
                                      </p:cBhvr>
                                    </p:animEffect>
                                    <p:set>
                                      <p:cBhvr>
                                        <p:cTn id="77" dur="1" fill="hold">
                                          <p:stCondLst>
                                            <p:cond delay="1999"/>
                                          </p:stCondLst>
                                        </p:cTn>
                                        <p:tgtEl>
                                          <p:spTgt spid="77"/>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78" restart="whenNotActive" fill="hold" evtFilter="cancelBubble" nodeType="interactiveSeq">
                <p:stCondLst>
                  <p:cond evt="onClick" delay="0">
                    <p:tgtEl>
                      <p:spTgt spid="118"/>
                    </p:tgtEl>
                  </p:cond>
                </p:stCondLst>
                <p:endSync evt="end" delay="0">
                  <p:rtn val="all"/>
                </p:endSync>
                <p:childTnLst>
                  <p:par>
                    <p:cTn id="79" fill="hold">
                      <p:stCondLst>
                        <p:cond delay="0"/>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135"/>
                                        </p:tgtEl>
                                        <p:attrNameLst>
                                          <p:attrName>style.visibility</p:attrName>
                                        </p:attrNameLst>
                                      </p:cBhvr>
                                      <p:to>
                                        <p:strVal val="visible"/>
                                      </p:to>
                                    </p:set>
                                    <p:animEffect transition="in" filter="fade">
                                      <p:cBhvr>
                                        <p:cTn id="83" dur="2000"/>
                                        <p:tgtEl>
                                          <p:spTgt spid="135"/>
                                        </p:tgtEl>
                                      </p:cBhvr>
                                    </p:animEffect>
                                  </p:childTnLst>
                                </p:cTn>
                              </p:par>
                              <p:par>
                                <p:cTn id="84" presetID="10" presetClass="entr" presetSubtype="0" fill="hold" nodeType="withEffect">
                                  <p:stCondLst>
                                    <p:cond delay="0"/>
                                  </p:stCondLst>
                                  <p:childTnLst>
                                    <p:set>
                                      <p:cBhvr>
                                        <p:cTn id="85" dur="1" fill="hold">
                                          <p:stCondLst>
                                            <p:cond delay="0"/>
                                          </p:stCondLst>
                                        </p:cTn>
                                        <p:tgtEl>
                                          <p:spTgt spid="138"/>
                                        </p:tgtEl>
                                        <p:attrNameLst>
                                          <p:attrName>style.visibility</p:attrName>
                                        </p:attrNameLst>
                                      </p:cBhvr>
                                      <p:to>
                                        <p:strVal val="visible"/>
                                      </p:to>
                                    </p:set>
                                    <p:animEffect transition="in" filter="fade">
                                      <p:cBhvr>
                                        <p:cTn id="86" dur="2000"/>
                                        <p:tgtEl>
                                          <p:spTgt spid="138"/>
                                        </p:tgtEl>
                                      </p:cBhvr>
                                    </p:animEffect>
                                  </p:childTnLst>
                                </p:cTn>
                              </p:par>
                              <p:par>
                                <p:cTn id="87" presetID="10" presetClass="entr" presetSubtype="0" fill="hold" nodeType="withEffect">
                                  <p:stCondLst>
                                    <p:cond delay="0"/>
                                  </p:stCondLst>
                                  <p:childTnLst>
                                    <p:set>
                                      <p:cBhvr>
                                        <p:cTn id="88" dur="1" fill="hold">
                                          <p:stCondLst>
                                            <p:cond delay="0"/>
                                          </p:stCondLst>
                                        </p:cTn>
                                        <p:tgtEl>
                                          <p:spTgt spid="139"/>
                                        </p:tgtEl>
                                        <p:attrNameLst>
                                          <p:attrName>style.visibility</p:attrName>
                                        </p:attrNameLst>
                                      </p:cBhvr>
                                      <p:to>
                                        <p:strVal val="visible"/>
                                      </p:to>
                                    </p:set>
                                    <p:animEffect transition="in" filter="fade">
                                      <p:cBhvr>
                                        <p:cTn id="89" dur="2000"/>
                                        <p:tgtEl>
                                          <p:spTgt spid="139"/>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40"/>
                                        </p:tgtEl>
                                        <p:attrNameLst>
                                          <p:attrName>style.visibility</p:attrName>
                                        </p:attrNameLst>
                                      </p:cBhvr>
                                      <p:to>
                                        <p:strVal val="visible"/>
                                      </p:to>
                                    </p:set>
                                    <p:animEffect transition="in" filter="fade">
                                      <p:cBhvr>
                                        <p:cTn id="92" dur="2000"/>
                                        <p:tgtEl>
                                          <p:spTgt spid="14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41"/>
                                        </p:tgtEl>
                                        <p:attrNameLst>
                                          <p:attrName>style.visibility</p:attrName>
                                        </p:attrNameLst>
                                      </p:cBhvr>
                                      <p:to>
                                        <p:strVal val="visible"/>
                                      </p:to>
                                    </p:set>
                                    <p:animEffect transition="in" filter="fade">
                                      <p:cBhvr>
                                        <p:cTn id="95" dur="2000"/>
                                        <p:tgtEl>
                                          <p:spTgt spid="141"/>
                                        </p:tgtEl>
                                      </p:cBhvr>
                                    </p:animEffect>
                                  </p:childTnLst>
                                </p:cTn>
                              </p:par>
                            </p:childTnLst>
                          </p:cTn>
                        </p:par>
                      </p:childTnLst>
                    </p:cTn>
                  </p:par>
                </p:childTnLst>
              </p:cTn>
              <p:nextCondLst>
                <p:cond evt="onClick" delay="0">
                  <p:tgtEl>
                    <p:spTgt spid="118"/>
                  </p:tgtEl>
                </p:cond>
              </p:nextCondLst>
            </p:seq>
            <p:seq concurrent="1" nextAc="seek">
              <p:cTn id="96" restart="whenNotActive" fill="hold" evtFilter="cancelBubble" nodeType="interactiveSeq">
                <p:stCondLst>
                  <p:cond evt="onClick" delay="0">
                    <p:tgtEl>
                      <p:spTgt spid="140"/>
                    </p:tgtEl>
                  </p:cond>
                </p:stCondLst>
                <p:endSync evt="end" delay="0">
                  <p:rtn val="all"/>
                </p:endSync>
                <p:childTnLst>
                  <p:par>
                    <p:cTn id="97" fill="hold">
                      <p:stCondLst>
                        <p:cond delay="0"/>
                      </p:stCondLst>
                      <p:childTnLst>
                        <p:par>
                          <p:cTn id="98" fill="hold">
                            <p:stCondLst>
                              <p:cond delay="0"/>
                            </p:stCondLst>
                            <p:childTnLst>
                              <p:par>
                                <p:cTn id="99" presetID="10" presetClass="exit" presetSubtype="0" fill="hold" nodeType="clickEffect">
                                  <p:stCondLst>
                                    <p:cond delay="0"/>
                                  </p:stCondLst>
                                  <p:childTnLst>
                                    <p:animEffect transition="out" filter="fade">
                                      <p:cBhvr>
                                        <p:cTn id="100" dur="2000"/>
                                        <p:tgtEl>
                                          <p:spTgt spid="139"/>
                                        </p:tgtEl>
                                      </p:cBhvr>
                                    </p:animEffect>
                                    <p:set>
                                      <p:cBhvr>
                                        <p:cTn id="101" dur="1" fill="hold">
                                          <p:stCondLst>
                                            <p:cond delay="1999"/>
                                          </p:stCondLst>
                                        </p:cTn>
                                        <p:tgtEl>
                                          <p:spTgt spid="139"/>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2000"/>
                                        <p:tgtEl>
                                          <p:spTgt spid="141"/>
                                        </p:tgtEl>
                                      </p:cBhvr>
                                    </p:animEffect>
                                    <p:set>
                                      <p:cBhvr>
                                        <p:cTn id="104" dur="1" fill="hold">
                                          <p:stCondLst>
                                            <p:cond delay="1999"/>
                                          </p:stCondLst>
                                        </p:cTn>
                                        <p:tgtEl>
                                          <p:spTgt spid="141"/>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2000"/>
                                        <p:tgtEl>
                                          <p:spTgt spid="138"/>
                                        </p:tgtEl>
                                      </p:cBhvr>
                                    </p:animEffect>
                                    <p:set>
                                      <p:cBhvr>
                                        <p:cTn id="107" dur="1" fill="hold">
                                          <p:stCondLst>
                                            <p:cond delay="1999"/>
                                          </p:stCondLst>
                                        </p:cTn>
                                        <p:tgtEl>
                                          <p:spTgt spid="138"/>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2000"/>
                                        <p:tgtEl>
                                          <p:spTgt spid="135"/>
                                        </p:tgtEl>
                                      </p:cBhvr>
                                    </p:animEffect>
                                    <p:set>
                                      <p:cBhvr>
                                        <p:cTn id="110" dur="1" fill="hold">
                                          <p:stCondLst>
                                            <p:cond delay="1999"/>
                                          </p:stCondLst>
                                        </p:cTn>
                                        <p:tgtEl>
                                          <p:spTgt spid="135"/>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2000"/>
                                        <p:tgtEl>
                                          <p:spTgt spid="140"/>
                                        </p:tgtEl>
                                      </p:cBhvr>
                                    </p:animEffect>
                                    <p:set>
                                      <p:cBhvr>
                                        <p:cTn id="113" dur="1" fill="hold">
                                          <p:stCondLst>
                                            <p:cond delay="1999"/>
                                          </p:stCondLst>
                                        </p:cTn>
                                        <p:tgtEl>
                                          <p:spTgt spid="140"/>
                                        </p:tgtEl>
                                        <p:attrNameLst>
                                          <p:attrName>style.visibility</p:attrName>
                                        </p:attrNameLst>
                                      </p:cBhvr>
                                      <p:to>
                                        <p:strVal val="hidden"/>
                                      </p:to>
                                    </p:set>
                                  </p:childTnLst>
                                </p:cTn>
                              </p:par>
                            </p:childTnLst>
                          </p:cTn>
                        </p:par>
                      </p:childTnLst>
                    </p:cTn>
                  </p:par>
                </p:childTnLst>
              </p:cTn>
              <p:nextCondLst>
                <p:cond evt="onClick" delay="0">
                  <p:tgtEl>
                    <p:spTgt spid="140"/>
                  </p:tgtEl>
                </p:cond>
              </p:nextCondLst>
            </p:seq>
            <p:seq concurrent="1" nextAc="seek">
              <p:cTn id="114" restart="whenNotActive" fill="hold" evtFilter="cancelBubble" nodeType="interactiveSeq">
                <p:stCondLst>
                  <p:cond evt="onClick" delay="0">
                    <p:tgtEl>
                      <p:spTgt spid="117"/>
                    </p:tgtEl>
                  </p:cond>
                </p:stCondLst>
                <p:endSync evt="end" delay="0">
                  <p:rtn val="all"/>
                </p:endSync>
                <p:childTnLst>
                  <p:par>
                    <p:cTn id="115" fill="hold">
                      <p:stCondLst>
                        <p:cond delay="0"/>
                      </p:stCondLst>
                      <p:childTnLst>
                        <p:par>
                          <p:cTn id="116" fill="hold">
                            <p:stCondLst>
                              <p:cond delay="0"/>
                            </p:stCondLst>
                            <p:childTnLst>
                              <p:par>
                                <p:cTn id="117" presetID="10" presetClass="entr" presetSubtype="0" fill="hold" nodeType="clickEffect">
                                  <p:stCondLst>
                                    <p:cond delay="0"/>
                                  </p:stCondLst>
                                  <p:childTnLst>
                                    <p:set>
                                      <p:cBhvr>
                                        <p:cTn id="118" dur="1" fill="hold">
                                          <p:stCondLst>
                                            <p:cond delay="0"/>
                                          </p:stCondLst>
                                        </p:cTn>
                                        <p:tgtEl>
                                          <p:spTgt spid="142"/>
                                        </p:tgtEl>
                                        <p:attrNameLst>
                                          <p:attrName>style.visibility</p:attrName>
                                        </p:attrNameLst>
                                      </p:cBhvr>
                                      <p:to>
                                        <p:strVal val="visible"/>
                                      </p:to>
                                    </p:set>
                                    <p:animEffect transition="in" filter="fade">
                                      <p:cBhvr>
                                        <p:cTn id="119" dur="2000"/>
                                        <p:tgtEl>
                                          <p:spTgt spid="142"/>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43"/>
                                        </p:tgtEl>
                                        <p:attrNameLst>
                                          <p:attrName>style.visibility</p:attrName>
                                        </p:attrNameLst>
                                      </p:cBhvr>
                                      <p:to>
                                        <p:strVal val="visible"/>
                                      </p:to>
                                    </p:set>
                                    <p:animEffect transition="in" filter="fade">
                                      <p:cBhvr>
                                        <p:cTn id="125" dur="2000"/>
                                        <p:tgtEl>
                                          <p:spTgt spid="143"/>
                                        </p:tgtEl>
                                      </p:cBhvr>
                                    </p:animEffect>
                                  </p:childTnLst>
                                </p:cTn>
                              </p:par>
                            </p:childTnLst>
                          </p:cTn>
                        </p:par>
                        <p:par>
                          <p:cTn id="126" fill="hold">
                            <p:stCondLst>
                              <p:cond delay="2000"/>
                            </p:stCondLst>
                            <p:childTnLst>
                              <p:par>
                                <p:cTn id="127" presetID="23" presetClass="emph" presetSubtype="0" repeatCount="indefinite" fill="hold" grpId="1" nodeType="afterEffect">
                                  <p:stCondLst>
                                    <p:cond delay="0"/>
                                  </p:stCondLst>
                                  <p:endCondLst>
                                    <p:cond evt="onNext" delay="0">
                                      <p:tgtEl>
                                        <p:sldTgt/>
                                      </p:tgtEl>
                                    </p:cond>
                                  </p:endCondLst>
                                  <p:childTnLst>
                                    <p:animClr clrSpc="hsl">
                                      <p:cBhvr override="childStyle">
                                        <p:cTn id="128" dur="500" fill="hold"/>
                                        <p:tgtEl>
                                          <p:spTgt spid="143"/>
                                        </p:tgtEl>
                                        <p:attrNameLst>
                                          <p:attrName>style.color</p:attrName>
                                        </p:attrNameLst>
                                      </p:cBhvr>
                                      <p:by>
                                        <p:hsl h="10842353" s="0" l="0"/>
                                      </p:by>
                                    </p:animClr>
                                    <p:animClr clrSpc="hsl">
                                      <p:cBhvr>
                                        <p:cTn id="129" dur="500" fill="hold"/>
                                        <p:tgtEl>
                                          <p:spTgt spid="143"/>
                                        </p:tgtEl>
                                        <p:attrNameLst>
                                          <p:attrName>fillcolor</p:attrName>
                                        </p:attrNameLst>
                                      </p:cBhvr>
                                      <p:by>
                                        <p:hsl h="10842353" s="0" l="0"/>
                                      </p:by>
                                    </p:animClr>
                                    <p:animClr clrSpc="hsl">
                                      <p:cBhvr>
                                        <p:cTn id="130" dur="500" fill="hold"/>
                                        <p:tgtEl>
                                          <p:spTgt spid="143"/>
                                        </p:tgtEl>
                                        <p:attrNameLst>
                                          <p:attrName>stroke.color</p:attrName>
                                        </p:attrNameLst>
                                      </p:cBhvr>
                                      <p:by>
                                        <p:hsl h="10842353" s="0" l="0"/>
                                      </p:by>
                                    </p:animClr>
                                    <p:set>
                                      <p:cBhvr>
                                        <p:cTn id="131" dur="500" fill="hold"/>
                                        <p:tgtEl>
                                          <p:spTgt spid="143"/>
                                        </p:tgtEl>
                                        <p:attrNameLst>
                                          <p:attrName>fill.type</p:attrName>
                                        </p:attrNameLst>
                                      </p:cBhvr>
                                      <p:to>
                                        <p:strVal val="solid"/>
                                      </p:to>
                                    </p:set>
                                  </p:childTnLst>
                                </p:cTn>
                              </p:par>
                            </p:childTnLst>
                          </p:cTn>
                        </p:par>
                      </p:childTnLst>
                    </p:cTn>
                  </p:par>
                </p:childTnLst>
              </p:cTn>
              <p:nextCondLst>
                <p:cond evt="onClick" delay="0">
                  <p:tgtEl>
                    <p:spTgt spid="117"/>
                  </p:tgtEl>
                </p:cond>
              </p:nextCondLst>
            </p:seq>
            <p:seq concurrent="1" nextAc="seek">
              <p:cTn id="132" restart="whenNotActive" fill="hold" evtFilter="cancelBubble" nodeType="interactiveSeq">
                <p:stCondLst>
                  <p:cond evt="onClick" delay="0">
                    <p:tgtEl>
                      <p:spTgt spid="123"/>
                    </p:tgtEl>
                  </p:cond>
                </p:stCondLst>
                <p:endSync evt="end" delay="0">
                  <p:rtn val="all"/>
                </p:endSync>
                <p:childTnLst>
                  <p:par>
                    <p:cTn id="133" fill="hold">
                      <p:stCondLst>
                        <p:cond delay="0"/>
                      </p:stCondLst>
                      <p:childTnLst>
                        <p:par>
                          <p:cTn id="134" fill="hold">
                            <p:stCondLst>
                              <p:cond delay="0"/>
                            </p:stCondLst>
                            <p:childTnLst>
                              <p:par>
                                <p:cTn id="135" presetID="10" presetClass="exit" presetSubtype="0" fill="hold" nodeType="clickEffect">
                                  <p:stCondLst>
                                    <p:cond delay="0"/>
                                  </p:stCondLst>
                                  <p:childTnLst>
                                    <p:animEffect transition="out" filter="fade">
                                      <p:cBhvr>
                                        <p:cTn id="136" dur="2000"/>
                                        <p:tgtEl>
                                          <p:spTgt spid="142"/>
                                        </p:tgtEl>
                                      </p:cBhvr>
                                    </p:animEffect>
                                    <p:set>
                                      <p:cBhvr>
                                        <p:cTn id="137" dur="1" fill="hold">
                                          <p:stCondLst>
                                            <p:cond delay="1999"/>
                                          </p:stCondLst>
                                        </p:cTn>
                                        <p:tgtEl>
                                          <p:spTgt spid="142"/>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2000"/>
                                        <p:tgtEl>
                                          <p:spTgt spid="123"/>
                                        </p:tgtEl>
                                      </p:cBhvr>
                                    </p:animEffect>
                                    <p:set>
                                      <p:cBhvr>
                                        <p:cTn id="140" dur="1" fill="hold">
                                          <p:stCondLst>
                                            <p:cond delay="1999"/>
                                          </p:stCondLst>
                                        </p:cTn>
                                        <p:tgtEl>
                                          <p:spTgt spid="123"/>
                                        </p:tgtEl>
                                        <p:attrNameLst>
                                          <p:attrName>style.visibility</p:attrName>
                                        </p:attrNameLst>
                                      </p:cBhvr>
                                      <p:to>
                                        <p:strVal val="hidden"/>
                                      </p:to>
                                    </p:set>
                                  </p:childTnLst>
                                </p:cTn>
                              </p:par>
                              <p:par>
                                <p:cTn id="141" presetID="10" presetClass="exit" presetSubtype="0" fill="hold" grpId="2" nodeType="withEffect">
                                  <p:stCondLst>
                                    <p:cond delay="0"/>
                                  </p:stCondLst>
                                  <p:childTnLst>
                                    <p:animEffect transition="out" filter="fade">
                                      <p:cBhvr>
                                        <p:cTn id="142" dur="2000"/>
                                        <p:tgtEl>
                                          <p:spTgt spid="143"/>
                                        </p:tgtEl>
                                      </p:cBhvr>
                                    </p:animEffect>
                                    <p:set>
                                      <p:cBhvr>
                                        <p:cTn id="143" dur="1" fill="hold">
                                          <p:stCondLst>
                                            <p:cond delay="1999"/>
                                          </p:stCondLst>
                                        </p:cTn>
                                        <p:tgtEl>
                                          <p:spTgt spid="143"/>
                                        </p:tgtEl>
                                        <p:attrNameLst>
                                          <p:attrName>style.visibility</p:attrName>
                                        </p:attrNameLst>
                                      </p:cBhvr>
                                      <p:to>
                                        <p:strVal val="hidden"/>
                                      </p:to>
                                    </p:set>
                                  </p:childTnLst>
                                </p:cTn>
                              </p:par>
                            </p:childTnLst>
                          </p:cTn>
                        </p:par>
                      </p:childTnLst>
                    </p:cTn>
                  </p:par>
                </p:childTnLst>
              </p:cTn>
              <p:nextCondLst>
                <p:cond evt="onClick" delay="0">
                  <p:tgtEl>
                    <p:spTgt spid="123"/>
                  </p:tgtEl>
                </p:cond>
              </p:nextCondLst>
            </p:seq>
          </p:childTnLst>
        </p:cTn>
      </p:par>
    </p:tnLst>
    <p:bldLst>
      <p:bldP spid="113" grpId="0" animBg="1"/>
      <p:bldP spid="114" grpId="0" uiExpand="1" build="p" bldLvl="4" autoUpdateAnimBg="0" advAuto="1500"/>
      <p:bldP spid="77" grpId="0" animBg="1"/>
      <p:bldP spid="77" grpId="1" animBg="1"/>
      <p:bldP spid="115" grpId="0" animBg="1"/>
      <p:bldP spid="115" grpId="1" animBg="1"/>
      <p:bldP spid="76" grpId="0"/>
      <p:bldP spid="76" grpId="1"/>
      <p:bldP spid="68" grpId="0"/>
      <p:bldP spid="68" grpId="1"/>
      <p:bldP spid="123" grpId="0"/>
      <p:bldP spid="123" grpId="1"/>
      <p:bldP spid="140" grpId="0"/>
      <p:bldP spid="140" grpId="1"/>
      <p:bldP spid="141" grpId="0" animBg="1"/>
      <p:bldP spid="141" grpId="1" animBg="1"/>
      <p:bldP spid="143" grpId="0" animBg="1"/>
      <p:bldP spid="143" grpId="1" animBg="1"/>
      <p:bldP spid="143" grpId="2"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228600" y="5334000"/>
            <a:ext cx="64008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28600" y="3657600"/>
            <a:ext cx="64008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304800"/>
            <a:ext cx="6172200" cy="1828800"/>
          </a:xfrm>
        </p:spPr>
        <p:txBody>
          <a:bodyPr>
            <a:normAutofit fontScale="90000"/>
          </a:bodyPr>
          <a:lstStyle/>
          <a:p>
            <a:r>
              <a:rPr lang="hu-HU" i="1" dirty="0" smtClean="0"/>
              <a:t>I.2.3. Egy adott csúcsból kiinduló minimális irányított utak értéke</a:t>
            </a:r>
            <a:endParaRPr lang="en-US" i="1" dirty="0"/>
          </a:p>
        </p:txBody>
      </p:sp>
      <p:sp>
        <p:nvSpPr>
          <p:cNvPr id="4" name="Action Button: Back or Previous 3">
            <a:hlinkClick r:id="rId2" action="ppaction://hlinksldjump" highlightClick="1"/>
          </p:cNvPr>
          <p:cNvSpPr/>
          <p:nvPr/>
        </p:nvSpPr>
        <p:spPr>
          <a:xfrm>
            <a:off x="381000" y="8382000"/>
            <a:ext cx="9144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9"/>
          <p:cNvSpPr>
            <a:spLocks noGrp="1"/>
          </p:cNvSpPr>
          <p:nvPr>
            <p:ph idx="1"/>
          </p:nvPr>
        </p:nvSpPr>
        <p:spPr>
          <a:xfrm>
            <a:off x="342900" y="2133600"/>
            <a:ext cx="6172200" cy="1371597"/>
          </a:xfrm>
        </p:spPr>
        <p:txBody>
          <a:bodyPr/>
          <a:lstStyle/>
          <a:p>
            <a:r>
              <a:rPr lang="hu-HU" sz="2400" dirty="0" smtClean="0"/>
              <a:t>I.2.3.1. Moore-Dijkstra algoritmusa</a:t>
            </a:r>
            <a:endParaRPr lang="en-US" sz="2400" dirty="0" smtClean="0"/>
          </a:p>
          <a:p>
            <a:r>
              <a:rPr lang="hu-HU" sz="2400" dirty="0" smtClean="0"/>
              <a:t>I.2.3.2. Bellman-Kalaba algoritmusa</a:t>
            </a:r>
            <a:endParaRPr lang="en-US" sz="2400" dirty="0" smtClean="0"/>
          </a:p>
          <a:p>
            <a:r>
              <a:rPr lang="hu-HU" sz="2400" dirty="0" smtClean="0"/>
              <a:t>I.2.3.3. Ford algoritmusa</a:t>
            </a:r>
            <a:endParaRPr lang="en-US" sz="2400" dirty="0" smtClean="0"/>
          </a:p>
          <a:p>
            <a:endParaRPr lang="en-US" dirty="0"/>
          </a:p>
        </p:txBody>
      </p:sp>
      <p:sp>
        <p:nvSpPr>
          <p:cNvPr id="7" name="TextBox 6"/>
          <p:cNvSpPr txBox="1"/>
          <p:nvPr/>
        </p:nvSpPr>
        <p:spPr>
          <a:xfrm>
            <a:off x="457200" y="3733800"/>
            <a:ext cx="6172200" cy="369332"/>
          </a:xfrm>
          <a:prstGeom prst="rect">
            <a:avLst/>
          </a:prstGeom>
          <a:noFill/>
        </p:spPr>
        <p:txBody>
          <a:bodyPr wrap="square" rtlCol="0">
            <a:spAutoFit/>
          </a:bodyPr>
          <a:lstStyle/>
          <a:p>
            <a:r>
              <a:rPr lang="hu-HU" dirty="0" smtClean="0"/>
              <a:t>Legrövidebb utak egy csúcsból minden csúcsba</a:t>
            </a:r>
            <a:endParaRPr lang="en-US" dirty="0"/>
          </a:p>
        </p:txBody>
      </p:sp>
      <p:sp>
        <p:nvSpPr>
          <p:cNvPr id="8" name="TextBox 7">
            <a:hlinkClick r:id="" action="ppaction://customshow?id=9"/>
          </p:cNvPr>
          <p:cNvSpPr txBox="1"/>
          <p:nvPr/>
        </p:nvSpPr>
        <p:spPr>
          <a:xfrm>
            <a:off x="1676400" y="4343400"/>
            <a:ext cx="4114800" cy="369332"/>
          </a:xfrm>
          <a:prstGeom prst="rect">
            <a:avLst/>
          </a:prstGeom>
          <a:noFill/>
        </p:spPr>
        <p:txBody>
          <a:bodyPr wrap="square" rtlCol="0">
            <a:spAutoFit/>
          </a:bodyPr>
          <a:lstStyle/>
          <a:p>
            <a:r>
              <a:rPr lang="hu-HU" dirty="0" smtClean="0">
                <a:hlinkClick r:id="" action="ppaction://customshow?id=9"/>
              </a:rPr>
              <a:t>I.2.3.1. Moore - Dijkstra algoritmusa</a:t>
            </a:r>
            <a:endParaRPr lang="en-US" dirty="0"/>
          </a:p>
        </p:txBody>
      </p:sp>
      <p:sp>
        <p:nvSpPr>
          <p:cNvPr id="9" name="TextBox 8"/>
          <p:cNvSpPr txBox="1"/>
          <p:nvPr/>
        </p:nvSpPr>
        <p:spPr>
          <a:xfrm>
            <a:off x="1676400" y="4736068"/>
            <a:ext cx="3505200" cy="369332"/>
          </a:xfrm>
          <a:prstGeom prst="rect">
            <a:avLst/>
          </a:prstGeom>
          <a:noFill/>
        </p:spPr>
        <p:txBody>
          <a:bodyPr wrap="square" rtlCol="0">
            <a:spAutoFit/>
          </a:bodyPr>
          <a:lstStyle/>
          <a:p>
            <a:r>
              <a:rPr lang="hu-HU" dirty="0" smtClean="0"/>
              <a:t>I.2.3.3. Ford algoritmusa</a:t>
            </a:r>
            <a:endParaRPr lang="en-US" dirty="0"/>
          </a:p>
        </p:txBody>
      </p:sp>
      <p:sp>
        <p:nvSpPr>
          <p:cNvPr id="12" name="TextBox 11"/>
          <p:cNvSpPr txBox="1"/>
          <p:nvPr/>
        </p:nvSpPr>
        <p:spPr>
          <a:xfrm>
            <a:off x="457200" y="5486400"/>
            <a:ext cx="6172200" cy="369332"/>
          </a:xfrm>
          <a:prstGeom prst="rect">
            <a:avLst/>
          </a:prstGeom>
          <a:noFill/>
        </p:spPr>
        <p:txBody>
          <a:bodyPr wrap="square" rtlCol="0">
            <a:spAutoFit/>
          </a:bodyPr>
          <a:lstStyle/>
          <a:p>
            <a:r>
              <a:rPr lang="hu-HU" dirty="0" smtClean="0"/>
              <a:t>Legrövidebb utak minden csúcsból egy csúcsba</a:t>
            </a:r>
            <a:endParaRPr lang="en-US" dirty="0"/>
          </a:p>
        </p:txBody>
      </p:sp>
      <p:sp>
        <p:nvSpPr>
          <p:cNvPr id="13" name="TextBox 12"/>
          <p:cNvSpPr txBox="1"/>
          <p:nvPr/>
        </p:nvSpPr>
        <p:spPr>
          <a:xfrm>
            <a:off x="1676400" y="6096000"/>
            <a:ext cx="4267200" cy="369332"/>
          </a:xfrm>
          <a:prstGeom prst="rect">
            <a:avLst/>
          </a:prstGeom>
          <a:noFill/>
        </p:spPr>
        <p:txBody>
          <a:bodyPr wrap="square" rtlCol="0">
            <a:spAutoFit/>
          </a:bodyPr>
          <a:lstStyle/>
          <a:p>
            <a:r>
              <a:rPr lang="hu-HU" dirty="0" smtClean="0"/>
              <a:t>I.2.3.2. A  Bellman - Kalaba algoritmus</a:t>
            </a:r>
            <a:endParaRPr lang="en-US" dirty="0"/>
          </a:p>
        </p:txBody>
      </p:sp>
      <p:sp>
        <p:nvSpPr>
          <p:cNvPr id="15" name="TextBox 14">
            <a:hlinkClick r:id="rId3" action="ppaction://hlinksldjump"/>
          </p:cNvPr>
          <p:cNvSpPr txBox="1"/>
          <p:nvPr/>
        </p:nvSpPr>
        <p:spPr>
          <a:xfrm>
            <a:off x="457200" y="7022068"/>
            <a:ext cx="6172200" cy="369332"/>
          </a:xfrm>
          <a:prstGeom prst="rect">
            <a:avLst/>
          </a:prstGeom>
          <a:solidFill>
            <a:schemeClr val="accent2">
              <a:lumMod val="60000"/>
              <a:lumOff val="40000"/>
            </a:schemeClr>
          </a:solidFill>
        </p:spPr>
        <p:txBody>
          <a:bodyPr wrap="square" rtlCol="0">
            <a:spAutoFit/>
          </a:bodyPr>
          <a:lstStyle/>
          <a:p>
            <a:r>
              <a:rPr lang="hu-HU" dirty="0" smtClean="0"/>
              <a:t>Legrövidebb utak minden csúcsból minden csúcsba</a:t>
            </a:r>
            <a:endParaRPr lang="en-US" dirty="0"/>
          </a:p>
        </p:txBody>
      </p:sp>
      <p:sp>
        <p:nvSpPr>
          <p:cNvPr id="16" name="TextBox 15">
            <a:hlinkClick r:id="rId3" action="ppaction://hlinksldjump"/>
          </p:cNvPr>
          <p:cNvSpPr txBox="1"/>
          <p:nvPr/>
        </p:nvSpPr>
        <p:spPr>
          <a:xfrm>
            <a:off x="1676400" y="7631668"/>
            <a:ext cx="3505200" cy="369332"/>
          </a:xfrm>
          <a:prstGeom prst="rect">
            <a:avLst/>
          </a:prstGeom>
          <a:solidFill>
            <a:schemeClr val="accent2">
              <a:lumMod val="60000"/>
              <a:lumOff val="40000"/>
            </a:schemeClr>
          </a:solidFill>
        </p:spPr>
        <p:txBody>
          <a:bodyPr wrap="square" rtlCol="0">
            <a:spAutoFit/>
          </a:bodyPr>
          <a:lstStyle/>
          <a:p>
            <a:r>
              <a:rPr lang="hu-HU" dirty="0" smtClean="0"/>
              <a:t>A Floyd – Warshall algoritmus</a:t>
            </a:r>
            <a:endParaRPr lang="en-US" dirty="0"/>
          </a:p>
        </p:txBody>
      </p:sp>
      <p:sp>
        <p:nvSpPr>
          <p:cNvPr id="18" name="Freeform 17"/>
          <p:cNvSpPr/>
          <p:nvPr/>
        </p:nvSpPr>
        <p:spPr>
          <a:xfrm>
            <a:off x="5955957" y="2236573"/>
            <a:ext cx="292443" cy="1075038"/>
          </a:xfrm>
          <a:custGeom>
            <a:avLst/>
            <a:gdLst>
              <a:gd name="connsiteX0" fmla="*/ 49427 w 149619"/>
              <a:gd name="connsiteY0" fmla="*/ 0 h 1075038"/>
              <a:gd name="connsiteX1" fmla="*/ 24713 w 149619"/>
              <a:gd name="connsiteY1" fmla="*/ 37070 h 1075038"/>
              <a:gd name="connsiteX2" fmla="*/ 37070 w 149619"/>
              <a:gd name="connsiteY2" fmla="*/ 172995 h 1075038"/>
              <a:gd name="connsiteX3" fmla="*/ 49427 w 149619"/>
              <a:gd name="connsiteY3" fmla="*/ 210065 h 1075038"/>
              <a:gd name="connsiteX4" fmla="*/ 111211 w 149619"/>
              <a:gd name="connsiteY4" fmla="*/ 296562 h 1075038"/>
              <a:gd name="connsiteX5" fmla="*/ 86497 w 149619"/>
              <a:gd name="connsiteY5" fmla="*/ 395416 h 1075038"/>
              <a:gd name="connsiteX6" fmla="*/ 24713 w 149619"/>
              <a:gd name="connsiteY6" fmla="*/ 494270 h 1075038"/>
              <a:gd name="connsiteX7" fmla="*/ 0 w 149619"/>
              <a:gd name="connsiteY7" fmla="*/ 580768 h 1075038"/>
              <a:gd name="connsiteX8" fmla="*/ 61784 w 149619"/>
              <a:gd name="connsiteY8" fmla="*/ 667265 h 1075038"/>
              <a:gd name="connsiteX9" fmla="*/ 86497 w 149619"/>
              <a:gd name="connsiteY9" fmla="*/ 704335 h 1075038"/>
              <a:gd name="connsiteX10" fmla="*/ 24713 w 149619"/>
              <a:gd name="connsiteY10" fmla="*/ 766119 h 1075038"/>
              <a:gd name="connsiteX11" fmla="*/ 12357 w 149619"/>
              <a:gd name="connsiteY11" fmla="*/ 803189 h 1075038"/>
              <a:gd name="connsiteX12" fmla="*/ 24713 w 149619"/>
              <a:gd name="connsiteY12" fmla="*/ 840259 h 1075038"/>
              <a:gd name="connsiteX13" fmla="*/ 86497 w 149619"/>
              <a:gd name="connsiteY13" fmla="*/ 914400 h 1075038"/>
              <a:gd name="connsiteX14" fmla="*/ 111211 w 149619"/>
              <a:gd name="connsiteY14" fmla="*/ 951470 h 1075038"/>
              <a:gd name="connsiteX15" fmla="*/ 61784 w 149619"/>
              <a:gd name="connsiteY15" fmla="*/ 1025611 h 1075038"/>
              <a:gd name="connsiteX16" fmla="*/ 86497 w 149619"/>
              <a:gd name="connsiteY16" fmla="*/ 1062681 h 1075038"/>
              <a:gd name="connsiteX17" fmla="*/ 86497 w 149619"/>
              <a:gd name="connsiteY17" fmla="*/ 1075038 h 107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9619" h="1075038">
                <a:moveTo>
                  <a:pt x="49427" y="0"/>
                </a:moveTo>
                <a:cubicBezTo>
                  <a:pt x="41189" y="12357"/>
                  <a:pt x="25771" y="22257"/>
                  <a:pt x="24713" y="37070"/>
                </a:cubicBezTo>
                <a:cubicBezTo>
                  <a:pt x="21472" y="82450"/>
                  <a:pt x="30636" y="127957"/>
                  <a:pt x="37070" y="172995"/>
                </a:cubicBezTo>
                <a:cubicBezTo>
                  <a:pt x="38912" y="185889"/>
                  <a:pt x="42202" y="199227"/>
                  <a:pt x="49427" y="210065"/>
                </a:cubicBezTo>
                <a:cubicBezTo>
                  <a:pt x="149619" y="360353"/>
                  <a:pt x="25874" y="125892"/>
                  <a:pt x="111211" y="296562"/>
                </a:cubicBezTo>
                <a:cubicBezTo>
                  <a:pt x="108082" y="312208"/>
                  <a:pt x="98189" y="374955"/>
                  <a:pt x="86497" y="395416"/>
                </a:cubicBezTo>
                <a:cubicBezTo>
                  <a:pt x="46773" y="464933"/>
                  <a:pt x="51126" y="421634"/>
                  <a:pt x="24713" y="494270"/>
                </a:cubicBezTo>
                <a:cubicBezTo>
                  <a:pt x="14465" y="522451"/>
                  <a:pt x="8238" y="551935"/>
                  <a:pt x="0" y="580768"/>
                </a:cubicBezTo>
                <a:cubicBezTo>
                  <a:pt x="28832" y="667265"/>
                  <a:pt x="0" y="646670"/>
                  <a:pt x="61784" y="667265"/>
                </a:cubicBezTo>
                <a:cubicBezTo>
                  <a:pt x="70022" y="679622"/>
                  <a:pt x="84056" y="689686"/>
                  <a:pt x="86497" y="704335"/>
                </a:cubicBezTo>
                <a:cubicBezTo>
                  <a:pt x="93490" y="746292"/>
                  <a:pt x="50187" y="753382"/>
                  <a:pt x="24713" y="766119"/>
                </a:cubicBezTo>
                <a:cubicBezTo>
                  <a:pt x="20594" y="778476"/>
                  <a:pt x="12357" y="790164"/>
                  <a:pt x="12357" y="803189"/>
                </a:cubicBezTo>
                <a:cubicBezTo>
                  <a:pt x="12357" y="816214"/>
                  <a:pt x="18888" y="828609"/>
                  <a:pt x="24713" y="840259"/>
                </a:cubicBezTo>
                <a:cubicBezTo>
                  <a:pt x="47722" y="886277"/>
                  <a:pt x="52338" y="873410"/>
                  <a:pt x="86497" y="914400"/>
                </a:cubicBezTo>
                <a:cubicBezTo>
                  <a:pt x="96004" y="925809"/>
                  <a:pt x="102973" y="939113"/>
                  <a:pt x="111211" y="951470"/>
                </a:cubicBezTo>
                <a:cubicBezTo>
                  <a:pt x="80033" y="972256"/>
                  <a:pt x="54845" y="977040"/>
                  <a:pt x="61784" y="1025611"/>
                </a:cubicBezTo>
                <a:cubicBezTo>
                  <a:pt x="63884" y="1040313"/>
                  <a:pt x="79856" y="1049398"/>
                  <a:pt x="86497" y="1062681"/>
                </a:cubicBezTo>
                <a:cubicBezTo>
                  <a:pt x="88339" y="1066365"/>
                  <a:pt x="86497" y="1070919"/>
                  <a:pt x="86497" y="1075038"/>
                </a:cubicBezTo>
              </a:path>
            </a:pathLst>
          </a:custGeom>
          <a:ln w="762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0" name="Straight Arrow Connector 19"/>
          <p:cNvCxnSpPr/>
          <p:nvPr/>
        </p:nvCxnSpPr>
        <p:spPr>
          <a:xfrm>
            <a:off x="6400800" y="2286000"/>
            <a:ext cx="0" cy="45720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23" name="Down Arrow 22"/>
          <p:cNvSpPr/>
          <p:nvPr/>
        </p:nvSpPr>
        <p:spPr>
          <a:xfrm>
            <a:off x="3124200" y="6553200"/>
            <a:ext cx="381000" cy="5334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repeatCount="5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strips(downLeft)">
                                      <p:cBhvr>
                                        <p:cTn id="7" dur="500"/>
                                        <p:tgtEl>
                                          <p:spTgt spid="18"/>
                                        </p:tgtEl>
                                      </p:cBhvr>
                                    </p:animEffect>
                                  </p:childTnLst>
                                </p:cTn>
                              </p:par>
                              <p:par>
                                <p:cTn id="8" presetID="42" presetClass="path" presetSubtype="0" repeatCount="indefinite" accel="50000" decel="50000" fill="hold" nodeType="withEffect">
                                  <p:stCondLst>
                                    <p:cond delay="0"/>
                                  </p:stCondLst>
                                  <p:endCondLst>
                                    <p:cond evt="onNext" delay="0">
                                      <p:tgtEl>
                                        <p:sldTgt/>
                                      </p:tgtEl>
                                    </p:cond>
                                  </p:endCondLst>
                                  <p:childTnLst>
                                    <p:animMotion origin="layout" path="M -3.33333E-6 0 L -3.33333E-6 0.075 " pathEditMode="relative" rAng="0" ptsTypes="AA">
                                      <p:cBhvr>
                                        <p:cTn id="9" dur="2000" fill="hold"/>
                                        <p:tgtEl>
                                          <p:spTgt spid="20"/>
                                        </p:tgtEl>
                                        <p:attrNameLst>
                                          <p:attrName>ppt_x</p:attrName>
                                          <p:attrName>ppt_y</p:attrName>
                                        </p:attrNameLst>
                                      </p:cBhvr>
                                      <p:rCtr x="0" y="38"/>
                                    </p:animMotion>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nodeType="clickEffect">
                                  <p:stCondLst>
                                    <p:cond delay="0"/>
                                  </p:stCondLst>
                                  <p:childTnLst>
                                    <p:set>
                                      <p:cBhvr>
                                        <p:cTn id="13" dur="1" fill="hold">
                                          <p:stCondLst>
                                            <p:cond delay="0"/>
                                          </p:stCondLst>
                                        </p:cTn>
                                        <p:tgtEl>
                                          <p:spTgt spid="10">
                                            <p:txEl>
                                              <p:pRg st="0" end="0"/>
                                            </p:txEl>
                                          </p:spTgt>
                                        </p:tgtEl>
                                        <p:attrNameLst>
                                          <p:attrName>style.visibility</p:attrName>
                                        </p:attrNameLst>
                                      </p:cBhvr>
                                      <p:to>
                                        <p:strVal val="hidden"/>
                                      </p:to>
                                    </p:set>
                                  </p:childTnLst>
                                </p:cTn>
                              </p:par>
                              <p:par>
                                <p:cTn id="14" presetID="1" presetClass="exit" presetSubtype="0" fill="hold" nodeType="withEffect">
                                  <p:stCondLst>
                                    <p:cond delay="0"/>
                                  </p:stCondLst>
                                  <p:childTnLst>
                                    <p:set>
                                      <p:cBhvr>
                                        <p:cTn id="15" dur="1" fill="hold">
                                          <p:stCondLst>
                                            <p:cond delay="0"/>
                                          </p:stCondLst>
                                        </p:cTn>
                                        <p:tgtEl>
                                          <p:spTgt spid="10">
                                            <p:txEl>
                                              <p:pRg st="2" end="2"/>
                                            </p:txEl>
                                          </p:spTgt>
                                        </p:tgtEl>
                                        <p:attrNameLst>
                                          <p:attrName>style.visibility</p:attrName>
                                        </p:attrNameLst>
                                      </p:cBhvr>
                                      <p:to>
                                        <p:strVal val="hidden"/>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10">
                                            <p:txEl>
                                              <p:pRg st="1" end="1"/>
                                            </p:txEl>
                                          </p:spTgt>
                                        </p:tgtEl>
                                        <p:attrNameLst>
                                          <p:attrName>style.visibility</p:attrName>
                                        </p:attrNameLst>
                                      </p:cBhvr>
                                      <p:to>
                                        <p:strVal val="hidden"/>
                                      </p:to>
                                    </p:set>
                                  </p:childTnLst>
                                </p:cTn>
                              </p:par>
                            </p:childTnLst>
                          </p:cTn>
                        </p:par>
                        <p:par>
                          <p:cTn id="28" fill="hold">
                            <p:stCondLst>
                              <p:cond delay="0"/>
                            </p:stCondLst>
                            <p:childTnLst>
                              <p:par>
                                <p:cTn id="29" presetID="1"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0">
                                            <p:txEl>
                                              <p:pRg st="0" end="0"/>
                                            </p:txEl>
                                          </p:spTgt>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0">
                                            <p:txEl>
                                              <p:pRg st="1" end="1"/>
                                            </p:txEl>
                                          </p:spTgt>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0">
                                            <p:txEl>
                                              <p:pRg st="2" end="2"/>
                                            </p:txEl>
                                          </p:spTgt>
                                        </p:tgtEl>
                                        <p:attrNameLst>
                                          <p:attrName>style.visibility</p:attrName>
                                        </p:attrNameLst>
                                      </p:cBhvr>
                                      <p:to>
                                        <p:strVal val="visible"/>
                                      </p:to>
                                    </p:set>
                                  </p:childTnLst>
                                </p:cTn>
                              </p:par>
                              <p:par>
                                <p:cTn id="42" presetID="3" presetClass="emph" presetSubtype="2" repeatCount="indefinite" fill="hold" nodeType="withEffect">
                                  <p:stCondLst>
                                    <p:cond delay="0"/>
                                  </p:stCondLst>
                                  <p:childTnLst>
                                    <p:animClr clrSpc="rgb">
                                      <p:cBhvr override="childStyle">
                                        <p:cTn id="43" dur="2000" fill="hold"/>
                                        <p:tgtEl>
                                          <p:spTgt spid="10">
                                            <p:txEl>
                                              <p:pRg st="0" end="0"/>
                                            </p:txEl>
                                          </p:spTgt>
                                        </p:tgtEl>
                                        <p:attrNameLst>
                                          <p:attrName>style.color</p:attrName>
                                        </p:attrNameLst>
                                      </p:cBhvr>
                                      <p:to>
                                        <a:schemeClr val="accent2"/>
                                      </p:to>
                                    </p:animClr>
                                  </p:childTnLst>
                                </p:cTn>
                              </p:par>
                            </p:childTnLst>
                          </p:cTn>
                        </p:par>
                        <p:par>
                          <p:cTn id="44" fill="hold">
                            <p:stCondLst>
                              <p:cond delay="2000"/>
                            </p:stCondLst>
                            <p:childTnLst>
                              <p:par>
                                <p:cTn id="45" presetID="3" presetClass="emph" presetSubtype="2" repeatCount="indefinite" fill="hold" nodeType="afterEffect">
                                  <p:stCondLst>
                                    <p:cond delay="0"/>
                                  </p:stCondLst>
                                  <p:childTnLst>
                                    <p:animClr clrSpc="rgb">
                                      <p:cBhvr override="childStyle">
                                        <p:cTn id="46" dur="2000" fill="hold"/>
                                        <p:tgtEl>
                                          <p:spTgt spid="10">
                                            <p:txEl>
                                              <p:pRg st="1" end="1"/>
                                            </p:txEl>
                                          </p:spTgt>
                                        </p:tgtEl>
                                        <p:attrNameLst>
                                          <p:attrName>style.color</p:attrName>
                                        </p:attrNameLst>
                                      </p:cBhvr>
                                      <p:to>
                                        <a:schemeClr val="accent1"/>
                                      </p:to>
                                    </p:animClr>
                                  </p:childTnLst>
                                </p:cTn>
                              </p:par>
                            </p:childTnLst>
                          </p:cTn>
                        </p:par>
                        <p:par>
                          <p:cTn id="47" fill="hold">
                            <p:stCondLst>
                              <p:cond delay="4000"/>
                            </p:stCondLst>
                            <p:childTnLst>
                              <p:par>
                                <p:cTn id="48" presetID="3" presetClass="emph" presetSubtype="2" repeatCount="indefinite" fill="hold" nodeType="afterEffect">
                                  <p:stCondLst>
                                    <p:cond delay="0"/>
                                  </p:stCondLst>
                                  <p:childTnLst>
                                    <p:animClr clrSpc="rgb">
                                      <p:cBhvr override="childStyle">
                                        <p:cTn id="49" dur="2000" fill="hold"/>
                                        <p:tgtEl>
                                          <p:spTgt spid="10">
                                            <p:txEl>
                                              <p:pRg st="2" end="2"/>
                                            </p:txEl>
                                          </p:spTgt>
                                        </p:tgtEl>
                                        <p:attrNameLst>
                                          <p:attrName>style.color</p:attrName>
                                        </p:attrNameLst>
                                      </p:cBhvr>
                                      <p:to>
                                        <a:srgbClr val="D05C6F"/>
                                      </p:to>
                                    </p:animClr>
                                  </p:childTnLst>
                                </p:cTn>
                              </p:par>
                            </p:childTnLst>
                          </p:cTn>
                        </p:par>
                      </p:childTnLst>
                    </p:cTn>
                  </p:par>
                  <p:par>
                    <p:cTn id="50" fill="hold">
                      <p:stCondLst>
                        <p:cond delay="indefinite"/>
                      </p:stCondLst>
                      <p:childTnLst>
                        <p:par>
                          <p:cTn id="51" fill="hold">
                            <p:stCondLst>
                              <p:cond delay="0"/>
                            </p:stCondLst>
                            <p:childTnLst>
                              <p:par>
                                <p:cTn id="52" presetID="23" presetClass="entr" presetSubtype="16"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childTnLst>
                                </p:cTn>
                              </p:par>
                              <p:par>
                                <p:cTn id="56" presetID="23" presetClass="entr" presetSubtype="16"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childTnLst>
                                </p:cTn>
                              </p:par>
                            </p:childTnLst>
                          </p:cTn>
                        </p:par>
                        <p:par>
                          <p:cTn id="60" fill="hold">
                            <p:stCondLst>
                              <p:cond delay="500"/>
                            </p:stCondLst>
                            <p:childTnLst>
                              <p:par>
                                <p:cTn id="61" presetID="26" presetClass="emph" presetSubtype="0" repeatCount="2000" fill="hold" grpId="0" nodeType="afterEffect">
                                  <p:stCondLst>
                                    <p:cond delay="0"/>
                                  </p:stCondLst>
                                  <p:childTnLst>
                                    <p:animEffect transition="out" filter="fade">
                                      <p:cBhvr>
                                        <p:cTn id="62" dur="500" tmFilter="0, 0; .2, .5; .8, .5; 1, 0"/>
                                        <p:tgtEl>
                                          <p:spTgt spid="2"/>
                                        </p:tgtEl>
                                      </p:cBhvr>
                                    </p:animEffect>
                                    <p:animScale>
                                      <p:cBhvr>
                                        <p:cTn id="63" dur="250" autoRev="1" fill="hold"/>
                                        <p:tgtEl>
                                          <p:spTgt spid="2"/>
                                        </p:tgtEl>
                                      </p:cBhvr>
                                      <p:by x="105000" y="105000"/>
                                    </p:animScale>
                                  </p:childTnLst>
                                </p:cTn>
                              </p:par>
                            </p:childTnLst>
                          </p:cTn>
                        </p:par>
                        <p:par>
                          <p:cTn id="64" fill="hold">
                            <p:stCondLst>
                              <p:cond delay="1500"/>
                            </p:stCondLst>
                            <p:childTnLst>
                              <p:par>
                                <p:cTn id="65" presetID="1" presetClass="emph" presetSubtype="2" fill="hold" nodeType="afterEffect">
                                  <p:stCondLst>
                                    <p:cond delay="0"/>
                                  </p:stCondLst>
                                  <p:childTnLst>
                                    <p:animClr clrSpc="rgb">
                                      <p:cBhvr>
                                        <p:cTn id="66" dur="2000" fill="hold"/>
                                        <p:tgtEl>
                                          <p:spTgt spid="2"/>
                                        </p:tgtEl>
                                        <p:attrNameLst>
                                          <p:attrName>fillcolor</p:attrName>
                                        </p:attrNameLst>
                                      </p:cBhvr>
                                      <p:to>
                                        <a:schemeClr val="accent1"/>
                                      </p:to>
                                    </p:animClr>
                                    <p:set>
                                      <p:cBhvr>
                                        <p:cTn id="67" dur="2000" fill="hold"/>
                                        <p:tgtEl>
                                          <p:spTgt spid="2"/>
                                        </p:tgtEl>
                                        <p:attrNameLst>
                                          <p:attrName>fill.type</p:attrName>
                                        </p:attrNameLst>
                                      </p:cBhvr>
                                      <p:to>
                                        <p:strVal val="solid"/>
                                      </p:to>
                                    </p:set>
                                    <p:set>
                                      <p:cBhvr>
                                        <p:cTn id="68" dur="2000" fill="hold"/>
                                        <p:tgtEl>
                                          <p:spTgt spid="2"/>
                                        </p:tgtEl>
                                        <p:attrNameLst>
                                          <p:attrName>fill.on</p:attrName>
                                        </p:attrNameLst>
                                      </p:cBhvr>
                                      <p:to>
                                        <p:strVal val="true"/>
                                      </p:to>
                                    </p:set>
                                  </p:childTnLst>
                                </p:cTn>
                              </p:par>
                              <p:par>
                                <p:cTn id="69" presetID="26" presetClass="emph" presetSubtype="0" fill="hold" grpId="1" nodeType="withEffect">
                                  <p:stCondLst>
                                    <p:cond delay="0"/>
                                  </p:stCondLst>
                                  <p:childTnLst>
                                    <p:animEffect transition="out" filter="fade">
                                      <p:cBhvr>
                                        <p:cTn id="70" dur="500" tmFilter="0, 0; .2, .5; .8, .5; 1, 0"/>
                                        <p:tgtEl>
                                          <p:spTgt spid="15"/>
                                        </p:tgtEl>
                                      </p:cBhvr>
                                    </p:animEffect>
                                    <p:animScale>
                                      <p:cBhvr>
                                        <p:cTn id="71" dur="250" autoRev="1" fill="hold"/>
                                        <p:tgtEl>
                                          <p:spTgt spid="15"/>
                                        </p:tgtEl>
                                      </p:cBhvr>
                                      <p:by x="105000" y="105000"/>
                                    </p:animScale>
                                  </p:childTnLst>
                                </p:cTn>
                              </p:par>
                              <p:par>
                                <p:cTn id="72" presetID="26" presetClass="emph" presetSubtype="0" fill="hold" grpId="1" nodeType="withEffect">
                                  <p:stCondLst>
                                    <p:cond delay="0"/>
                                  </p:stCondLst>
                                  <p:childTnLst>
                                    <p:animEffect transition="out" filter="fade">
                                      <p:cBhvr>
                                        <p:cTn id="73" dur="500" tmFilter="0, 0; .2, .5; .8, .5; 1, 0"/>
                                        <p:tgtEl>
                                          <p:spTgt spid="16"/>
                                        </p:tgtEl>
                                      </p:cBhvr>
                                    </p:animEffect>
                                    <p:animScale>
                                      <p:cBhvr>
                                        <p:cTn id="74" dur="250" autoRev="1" fill="hold"/>
                                        <p:tgtEl>
                                          <p:spTgt spid="16"/>
                                        </p:tgtEl>
                                      </p:cBhvr>
                                      <p:by x="105000" y="105000"/>
                                    </p:animScale>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grpId="2" nodeType="clickEffect">
                                  <p:stCondLst>
                                    <p:cond delay="0"/>
                                  </p:stCondLst>
                                  <p:childTnLst>
                                    <p:set>
                                      <p:cBhvr>
                                        <p:cTn id="78" dur="1" fill="hold">
                                          <p:stCondLst>
                                            <p:cond delay="0"/>
                                          </p:stCondLst>
                                        </p:cTn>
                                        <p:tgtEl>
                                          <p:spTgt spid="15"/>
                                        </p:tgtEl>
                                        <p:attrNameLst>
                                          <p:attrName>style.visibility</p:attrName>
                                        </p:attrNameLst>
                                      </p:cBhvr>
                                      <p:to>
                                        <p:strVal val="hidden"/>
                                      </p:to>
                                    </p:set>
                                  </p:childTnLst>
                                </p:cTn>
                              </p:par>
                              <p:par>
                                <p:cTn id="79" presetID="1" presetClass="exit" presetSubtype="0" fill="hold" grpId="2" nodeType="withEffect">
                                  <p:stCondLst>
                                    <p:cond delay="0"/>
                                  </p:stCondLst>
                                  <p:childTnLst>
                                    <p:set>
                                      <p:cBhvr>
                                        <p:cTn id="80" dur="1" fill="hold">
                                          <p:stCondLst>
                                            <p:cond delay="0"/>
                                          </p:stCondLst>
                                        </p:cTn>
                                        <p:tgtEl>
                                          <p:spTgt spid="16"/>
                                        </p:tgtEl>
                                        <p:attrNameLst>
                                          <p:attrName>style.visibility</p:attrName>
                                        </p:attrNameLst>
                                      </p:cBhvr>
                                      <p:to>
                                        <p:strVal val="hidden"/>
                                      </p:to>
                                    </p:set>
                                  </p:childTnLst>
                                </p:cTn>
                              </p:par>
                            </p:childTnLst>
                          </p:cTn>
                        </p:par>
                        <p:par>
                          <p:cTn id="81" fill="hold">
                            <p:stCondLst>
                              <p:cond delay="0"/>
                            </p:stCondLst>
                            <p:childTnLst>
                              <p:par>
                                <p:cTn id="82" presetID="53"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p:cTn id="84" dur="500" fill="hold"/>
                                        <p:tgtEl>
                                          <p:spTgt spid="23"/>
                                        </p:tgtEl>
                                        <p:attrNameLst>
                                          <p:attrName>ppt_w</p:attrName>
                                        </p:attrNameLst>
                                      </p:cBhvr>
                                      <p:tavLst>
                                        <p:tav tm="0">
                                          <p:val>
                                            <p:fltVal val="0"/>
                                          </p:val>
                                        </p:tav>
                                        <p:tav tm="100000">
                                          <p:val>
                                            <p:strVal val="#ppt_w"/>
                                          </p:val>
                                        </p:tav>
                                      </p:tavLst>
                                    </p:anim>
                                    <p:anim calcmode="lin" valueType="num">
                                      <p:cBhvr>
                                        <p:cTn id="85" dur="500" fill="hold"/>
                                        <p:tgtEl>
                                          <p:spTgt spid="23"/>
                                        </p:tgtEl>
                                        <p:attrNameLst>
                                          <p:attrName>ppt_h</p:attrName>
                                        </p:attrNameLst>
                                      </p:cBhvr>
                                      <p:tavLst>
                                        <p:tav tm="0">
                                          <p:val>
                                            <p:fltVal val="0"/>
                                          </p:val>
                                        </p:tav>
                                        <p:tav tm="100000">
                                          <p:val>
                                            <p:strVal val="#ppt_h"/>
                                          </p:val>
                                        </p:tav>
                                      </p:tavLst>
                                    </p:anim>
                                    <p:animEffect transition="in" filter="fade">
                                      <p:cBhvr>
                                        <p:cTn id="86" dur="500"/>
                                        <p:tgtEl>
                                          <p:spTgt spid="23"/>
                                        </p:tgtEl>
                                      </p:cBhvr>
                                    </p:animEffect>
                                  </p:childTnLst>
                                </p:cTn>
                              </p:par>
                              <p:par>
                                <p:cTn id="87" presetID="53" presetClass="entr" presetSubtype="0" fill="hold" grpId="3" nodeType="withEffect">
                                  <p:stCondLst>
                                    <p:cond delay="0"/>
                                  </p:stCondLst>
                                  <p:childTnLst>
                                    <p:set>
                                      <p:cBhvr>
                                        <p:cTn id="88" dur="1" fill="hold">
                                          <p:stCondLst>
                                            <p:cond delay="0"/>
                                          </p:stCondLst>
                                        </p:cTn>
                                        <p:tgtEl>
                                          <p:spTgt spid="15"/>
                                        </p:tgtEl>
                                        <p:attrNameLst>
                                          <p:attrName>style.visibility</p:attrName>
                                        </p:attrNameLst>
                                      </p:cBhvr>
                                      <p:to>
                                        <p:strVal val="visible"/>
                                      </p:to>
                                    </p:set>
                                    <p:anim calcmode="lin" valueType="num">
                                      <p:cBhvr>
                                        <p:cTn id="89" dur="500" fill="hold"/>
                                        <p:tgtEl>
                                          <p:spTgt spid="15"/>
                                        </p:tgtEl>
                                        <p:attrNameLst>
                                          <p:attrName>ppt_w</p:attrName>
                                        </p:attrNameLst>
                                      </p:cBhvr>
                                      <p:tavLst>
                                        <p:tav tm="0">
                                          <p:val>
                                            <p:fltVal val="0"/>
                                          </p:val>
                                        </p:tav>
                                        <p:tav tm="100000">
                                          <p:val>
                                            <p:strVal val="#ppt_w"/>
                                          </p:val>
                                        </p:tav>
                                      </p:tavLst>
                                    </p:anim>
                                    <p:anim calcmode="lin" valueType="num">
                                      <p:cBhvr>
                                        <p:cTn id="90" dur="500" fill="hold"/>
                                        <p:tgtEl>
                                          <p:spTgt spid="15"/>
                                        </p:tgtEl>
                                        <p:attrNameLst>
                                          <p:attrName>ppt_h</p:attrName>
                                        </p:attrNameLst>
                                      </p:cBhvr>
                                      <p:tavLst>
                                        <p:tav tm="0">
                                          <p:val>
                                            <p:fltVal val="0"/>
                                          </p:val>
                                        </p:tav>
                                        <p:tav tm="100000">
                                          <p:val>
                                            <p:strVal val="#ppt_h"/>
                                          </p:val>
                                        </p:tav>
                                      </p:tavLst>
                                    </p:anim>
                                    <p:animEffect transition="in" filter="fade">
                                      <p:cBhvr>
                                        <p:cTn id="91" dur="500"/>
                                        <p:tgtEl>
                                          <p:spTgt spid="15"/>
                                        </p:tgtEl>
                                      </p:cBhvr>
                                    </p:animEffect>
                                  </p:childTnLst>
                                </p:cTn>
                              </p:par>
                              <p:par>
                                <p:cTn id="92" presetID="53" presetClass="entr" presetSubtype="0" fill="hold" grpId="3" nodeType="withEffect">
                                  <p:stCondLst>
                                    <p:cond delay="0"/>
                                  </p:stCondLst>
                                  <p:childTnLst>
                                    <p:set>
                                      <p:cBhvr>
                                        <p:cTn id="93" dur="1" fill="hold">
                                          <p:stCondLst>
                                            <p:cond delay="0"/>
                                          </p:stCondLst>
                                        </p:cTn>
                                        <p:tgtEl>
                                          <p:spTgt spid="16"/>
                                        </p:tgtEl>
                                        <p:attrNameLst>
                                          <p:attrName>style.visibility</p:attrName>
                                        </p:attrNameLst>
                                      </p:cBhvr>
                                      <p:to>
                                        <p:strVal val="visible"/>
                                      </p:to>
                                    </p:set>
                                    <p:anim calcmode="lin" valueType="num">
                                      <p:cBhvr>
                                        <p:cTn id="94" dur="500" fill="hold"/>
                                        <p:tgtEl>
                                          <p:spTgt spid="16"/>
                                        </p:tgtEl>
                                        <p:attrNameLst>
                                          <p:attrName>ppt_w</p:attrName>
                                        </p:attrNameLst>
                                      </p:cBhvr>
                                      <p:tavLst>
                                        <p:tav tm="0">
                                          <p:val>
                                            <p:fltVal val="0"/>
                                          </p:val>
                                        </p:tav>
                                        <p:tav tm="100000">
                                          <p:val>
                                            <p:strVal val="#ppt_w"/>
                                          </p:val>
                                        </p:tav>
                                      </p:tavLst>
                                    </p:anim>
                                    <p:anim calcmode="lin" valueType="num">
                                      <p:cBhvr>
                                        <p:cTn id="95" dur="500" fill="hold"/>
                                        <p:tgtEl>
                                          <p:spTgt spid="16"/>
                                        </p:tgtEl>
                                        <p:attrNameLst>
                                          <p:attrName>ppt_h</p:attrName>
                                        </p:attrNameLst>
                                      </p:cBhvr>
                                      <p:tavLst>
                                        <p:tav tm="0">
                                          <p:val>
                                            <p:fltVal val="0"/>
                                          </p:val>
                                        </p:tav>
                                        <p:tav tm="100000">
                                          <p:val>
                                            <p:strVal val="#ppt_h"/>
                                          </p:val>
                                        </p:tav>
                                      </p:tavLst>
                                    </p:anim>
                                    <p:animEffect transition="in" filter="fade">
                                      <p:cBhvr>
                                        <p:cTn id="9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2" grpId="0"/>
      <p:bldP spid="13" grpId="0"/>
      <p:bldP spid="15" grpId="0" animBg="1"/>
      <p:bldP spid="15" grpId="1" animBg="1"/>
      <p:bldP spid="15" grpId="2" animBg="1"/>
      <p:bldP spid="15" grpId="3" animBg="1"/>
      <p:bldP spid="16" grpId="0" animBg="1"/>
      <p:bldP spid="16" grpId="1" animBg="1"/>
      <p:bldP spid="16" grpId="2" animBg="1"/>
      <p:bldP spid="16" grpId="3" animBg="1"/>
      <p:bldP spid="18" grpId="0" animBg="1"/>
      <p:bldP spid="2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48" name="Object 3"/>
          <p:cNvGraphicFramePr>
            <a:graphicFrameLocks noChangeAspect="1"/>
          </p:cNvGraphicFramePr>
          <p:nvPr/>
        </p:nvGraphicFramePr>
        <p:xfrm>
          <a:off x="1066800" y="4114800"/>
          <a:ext cx="381000" cy="571500"/>
        </p:xfrm>
        <a:graphic>
          <a:graphicData uri="http://schemas.openxmlformats.org/presentationml/2006/ole">
            <p:oleObj spid="_x0000_s63496" name="Equation" r:id="rId3" imgW="152280" imgH="228600" progId="Equation.3">
              <p:embed/>
            </p:oleObj>
          </a:graphicData>
        </a:graphic>
      </p:graphicFrame>
      <p:sp>
        <p:nvSpPr>
          <p:cNvPr id="2" name="Title 1"/>
          <p:cNvSpPr>
            <a:spLocks noGrp="1"/>
          </p:cNvSpPr>
          <p:nvPr>
            <p:ph type="title"/>
          </p:nvPr>
        </p:nvSpPr>
        <p:spPr/>
        <p:txBody>
          <a:bodyPr/>
          <a:lstStyle/>
          <a:p>
            <a:r>
              <a:rPr lang="hu-HU" dirty="0" smtClean="0"/>
              <a:t>I.2.3.1. Moore-Dijkstra algoritmusa</a:t>
            </a:r>
            <a:endParaRPr lang="en-US" dirty="0"/>
          </a:p>
        </p:txBody>
      </p:sp>
      <p:sp>
        <p:nvSpPr>
          <p:cNvPr id="6" name="Action Button: Back or Previous 5">
            <a:hlinkClick r:id="rId4" action="ppaction://hlinksldjump" highlightClick="1"/>
          </p:cNvPr>
          <p:cNvSpPr/>
          <p:nvPr/>
        </p:nvSpPr>
        <p:spPr>
          <a:xfrm>
            <a:off x="381000" y="8382000"/>
            <a:ext cx="9144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p:cNvSpPr>
            <a:spLocks noGrp="1"/>
          </p:cNvSpPr>
          <p:nvPr>
            <p:ph idx="1"/>
          </p:nvPr>
        </p:nvSpPr>
        <p:spPr/>
        <p:txBody>
          <a:bodyPr>
            <a:normAutofit/>
          </a:bodyPr>
          <a:lstStyle/>
          <a:p>
            <a:pPr>
              <a:buClr>
                <a:srgbClr val="C00000"/>
              </a:buClr>
              <a:buSzPct val="110000"/>
              <a:buFont typeface="Webdings" pitchFamily="18" charset="2"/>
              <a:buChar char=""/>
            </a:pPr>
            <a:r>
              <a:rPr lang="hu-HU" sz="2400" dirty="0" smtClean="0"/>
              <a:t>A Moore algoritmus </a:t>
            </a:r>
            <a:r>
              <a:rPr lang="hu-HU" sz="2400" i="1" dirty="0" smtClean="0">
                <a:solidFill>
                  <a:srgbClr val="FF0000"/>
                </a:solidFill>
              </a:rPr>
              <a:t>e</a:t>
            </a:r>
            <a:r>
              <a:rPr lang="en-US" sz="2400" i="1" dirty="0" err="1" smtClean="0">
                <a:solidFill>
                  <a:srgbClr val="FF0000"/>
                </a:solidFill>
              </a:rPr>
              <a:t>gy</a:t>
            </a:r>
            <a:r>
              <a:rPr lang="en-US" sz="2400" i="1" dirty="0" smtClean="0">
                <a:solidFill>
                  <a:srgbClr val="FF0000"/>
                </a:solidFill>
              </a:rPr>
              <a:t> </a:t>
            </a:r>
            <a:r>
              <a:rPr lang="en-US" sz="2400" i="1" dirty="0" err="1" smtClean="0">
                <a:solidFill>
                  <a:srgbClr val="FF0000"/>
                </a:solidFill>
              </a:rPr>
              <a:t>adott</a:t>
            </a:r>
            <a:r>
              <a:rPr lang="en-US" sz="2400" i="1" dirty="0" smtClean="0">
                <a:solidFill>
                  <a:srgbClr val="FF0000"/>
                </a:solidFill>
              </a:rPr>
              <a:t> </a:t>
            </a:r>
            <a:r>
              <a:rPr lang="en-US" sz="2400" i="1" dirty="0" err="1" smtClean="0">
                <a:solidFill>
                  <a:srgbClr val="FF0000"/>
                </a:solidFill>
              </a:rPr>
              <a:t>cs</a:t>
            </a:r>
            <a:r>
              <a:rPr lang="hu-HU" sz="2400" i="1" dirty="0" smtClean="0">
                <a:solidFill>
                  <a:srgbClr val="FF0000"/>
                </a:solidFill>
              </a:rPr>
              <a:t>ú</a:t>
            </a:r>
            <a:r>
              <a:rPr lang="en-US" sz="2400" i="1" dirty="0" err="1" smtClean="0">
                <a:solidFill>
                  <a:srgbClr val="FF0000"/>
                </a:solidFill>
              </a:rPr>
              <a:t>csb</a:t>
            </a:r>
            <a:r>
              <a:rPr lang="hu-HU" sz="2400" i="1" dirty="0" smtClean="0">
                <a:solidFill>
                  <a:srgbClr val="FF0000"/>
                </a:solidFill>
              </a:rPr>
              <a:t>ó</a:t>
            </a:r>
            <a:r>
              <a:rPr lang="en-US" sz="2400" i="1" dirty="0" smtClean="0">
                <a:solidFill>
                  <a:srgbClr val="FF0000"/>
                </a:solidFill>
              </a:rPr>
              <a:t>l</a:t>
            </a:r>
            <a:r>
              <a:rPr lang="en-US" sz="2400" dirty="0" smtClean="0"/>
              <a:t> </a:t>
            </a:r>
            <a:r>
              <a:rPr lang="en-US" sz="2400" dirty="0" err="1" smtClean="0"/>
              <a:t>az</a:t>
            </a:r>
            <a:r>
              <a:rPr lang="en-US" sz="2400" dirty="0" smtClean="0"/>
              <a:t> </a:t>
            </a:r>
            <a:r>
              <a:rPr lang="hu-HU" sz="2400" u="sng" dirty="0" err="1" smtClean="0"/>
              <a:t>ö</a:t>
            </a:r>
            <a:r>
              <a:rPr lang="en-US" sz="2400" u="sng" dirty="0" err="1" smtClean="0"/>
              <a:t>sszes</a:t>
            </a:r>
            <a:r>
              <a:rPr lang="en-US" sz="2400" u="sng" dirty="0" smtClean="0"/>
              <a:t> t</a:t>
            </a:r>
            <a:r>
              <a:rPr lang="hu-HU" sz="2400" u="sng" dirty="0" smtClean="0"/>
              <a:t>ö</a:t>
            </a:r>
            <a:r>
              <a:rPr lang="en-US" sz="2400" u="sng" dirty="0" err="1" smtClean="0"/>
              <a:t>bbi</a:t>
            </a:r>
            <a:r>
              <a:rPr lang="en-US" sz="2400" u="sng" dirty="0" smtClean="0"/>
              <a:t> </a:t>
            </a:r>
            <a:r>
              <a:rPr lang="en-US" sz="2400" u="sng" dirty="0" err="1" smtClean="0"/>
              <a:t>cs</a:t>
            </a:r>
            <a:r>
              <a:rPr lang="hu-HU" sz="2400" u="sng" dirty="0" smtClean="0"/>
              <a:t>ú</a:t>
            </a:r>
            <a:r>
              <a:rPr lang="en-US" sz="2400" u="sng" dirty="0" err="1" smtClean="0"/>
              <a:t>csba</a:t>
            </a:r>
            <a:r>
              <a:rPr lang="hu-HU" sz="2400" u="sng" dirty="0" smtClean="0"/>
              <a:t> </a:t>
            </a:r>
            <a:r>
              <a:rPr lang="hu-HU" sz="2400" dirty="0" smtClean="0"/>
              <a:t>a</a:t>
            </a:r>
            <a:r>
              <a:rPr lang="en-US" sz="2400" dirty="0" smtClean="0"/>
              <a:t> </a:t>
            </a:r>
            <a:r>
              <a:rPr lang="hu-HU" sz="2400" dirty="0" smtClean="0">
                <a:hlinkClick r:id="" action="ppaction://customshow?id=4"/>
              </a:rPr>
              <a:t>DFS</a:t>
            </a:r>
            <a:r>
              <a:rPr lang="hu-HU" sz="2400" dirty="0" smtClean="0"/>
              <a:t> </a:t>
            </a:r>
            <a:r>
              <a:rPr lang="en-US" sz="2400" dirty="0" smtClean="0"/>
              <a:t>m</a:t>
            </a:r>
            <a:r>
              <a:rPr lang="hu-HU" sz="2400" dirty="0" smtClean="0"/>
              <a:t>é</a:t>
            </a:r>
            <a:r>
              <a:rPr lang="en-US" sz="2400" dirty="0" smtClean="0"/>
              <a:t>l</a:t>
            </a:r>
            <a:r>
              <a:rPr lang="hu-HU" sz="2400" dirty="0" smtClean="0"/>
              <a:t>y</a:t>
            </a:r>
            <a:r>
              <a:rPr lang="en-US" sz="2400" dirty="0" smtClean="0"/>
              <a:t>s</a:t>
            </a:r>
            <a:r>
              <a:rPr lang="hu-HU" sz="2400" dirty="0" smtClean="0"/>
              <a:t>é</a:t>
            </a:r>
            <a:r>
              <a:rPr lang="en-US" sz="2400" dirty="0" err="1" smtClean="0"/>
              <a:t>gi</a:t>
            </a:r>
            <a:r>
              <a:rPr lang="en-US" sz="2400" dirty="0" smtClean="0"/>
              <a:t> </a:t>
            </a:r>
            <a:r>
              <a:rPr lang="en-US" sz="2400" dirty="0" err="1" smtClean="0"/>
              <a:t>bej</a:t>
            </a:r>
            <a:r>
              <a:rPr lang="hu-HU" sz="2400" dirty="0" smtClean="0"/>
              <a:t>á</a:t>
            </a:r>
            <a:r>
              <a:rPr lang="en-US" sz="2400" dirty="0" smtClean="0"/>
              <a:t>r</a:t>
            </a:r>
            <a:r>
              <a:rPr lang="hu-HU" sz="2400" dirty="0" smtClean="0"/>
              <a:t>á</a:t>
            </a:r>
            <a:r>
              <a:rPr lang="en-US" sz="2400" dirty="0" smtClean="0"/>
              <a:t>s</a:t>
            </a:r>
            <a:r>
              <a:rPr lang="hu-HU" sz="2400" dirty="0" smtClean="0"/>
              <a:t>sal </a:t>
            </a:r>
            <a:r>
              <a:rPr lang="en-US" sz="2400" dirty="0" err="1" smtClean="0"/>
              <a:t>meghat</a:t>
            </a:r>
            <a:r>
              <a:rPr lang="hu-HU" sz="2400" dirty="0" smtClean="0"/>
              <a:t>á</a:t>
            </a:r>
            <a:r>
              <a:rPr lang="en-US" sz="2400" dirty="0" err="1" smtClean="0"/>
              <a:t>rozza</a:t>
            </a:r>
            <a:r>
              <a:rPr lang="en-US" sz="2400" dirty="0" smtClean="0"/>
              <a:t> a </a:t>
            </a:r>
            <a:r>
              <a:rPr lang="en-US" sz="2400" dirty="0" err="1" smtClean="0"/>
              <a:t>legr</a:t>
            </a:r>
            <a:r>
              <a:rPr lang="hu-HU" sz="2400" dirty="0" smtClean="0"/>
              <a:t>ö</a:t>
            </a:r>
            <a:r>
              <a:rPr lang="en-US" sz="2400" dirty="0" err="1" smtClean="0"/>
              <a:t>videbb</a:t>
            </a:r>
            <a:r>
              <a:rPr lang="en-US" sz="2400" dirty="0" smtClean="0"/>
              <a:t> </a:t>
            </a:r>
            <a:r>
              <a:rPr lang="en-US" sz="2400" dirty="0" err="1" smtClean="0"/>
              <a:t>utak</a:t>
            </a:r>
            <a:r>
              <a:rPr lang="hu-HU" sz="2400" dirty="0" smtClean="0"/>
              <a:t> értékét egy pozitív élsúlyú gráfban.</a:t>
            </a:r>
            <a:endParaRPr lang="en-US" sz="2400" dirty="0"/>
          </a:p>
        </p:txBody>
      </p:sp>
      <p:sp>
        <p:nvSpPr>
          <p:cNvPr id="9" name="Oval 8"/>
          <p:cNvSpPr/>
          <p:nvPr/>
        </p:nvSpPr>
        <p:spPr>
          <a:xfrm>
            <a:off x="2590800" y="4781550"/>
            <a:ext cx="4572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rPr>
              <a:t>i</a:t>
            </a:r>
            <a:endParaRPr lang="en-US" dirty="0">
              <a:solidFill>
                <a:schemeClr val="tx1"/>
              </a:solidFill>
            </a:endParaRPr>
          </a:p>
        </p:txBody>
      </p:sp>
      <p:sp>
        <p:nvSpPr>
          <p:cNvPr id="10" name="Oval 9"/>
          <p:cNvSpPr/>
          <p:nvPr/>
        </p:nvSpPr>
        <p:spPr>
          <a:xfrm>
            <a:off x="4648200" y="4019550"/>
            <a:ext cx="4572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j</a:t>
            </a:r>
            <a:endParaRPr lang="en-US" dirty="0">
              <a:solidFill>
                <a:schemeClr val="tx1"/>
              </a:solidFill>
            </a:endParaRPr>
          </a:p>
        </p:txBody>
      </p:sp>
      <p:cxnSp>
        <p:nvCxnSpPr>
          <p:cNvPr id="12" name="Straight Arrow Connector 11"/>
          <p:cNvCxnSpPr>
            <a:endCxn id="9" idx="2"/>
          </p:cNvCxnSpPr>
          <p:nvPr/>
        </p:nvCxnSpPr>
        <p:spPr>
          <a:xfrm>
            <a:off x="838200" y="4705350"/>
            <a:ext cx="1752600" cy="304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9" idx="7"/>
            <a:endCxn id="10" idx="2"/>
          </p:cNvCxnSpPr>
          <p:nvPr/>
        </p:nvCxnSpPr>
        <p:spPr>
          <a:xfrm flipV="1">
            <a:off x="2981045" y="4248150"/>
            <a:ext cx="1667155" cy="60035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aphicFrame>
        <p:nvGraphicFramePr>
          <p:cNvPr id="17" name="Object 16"/>
          <p:cNvGraphicFramePr>
            <a:graphicFrameLocks noChangeAspect="1"/>
          </p:cNvGraphicFramePr>
          <p:nvPr/>
        </p:nvGraphicFramePr>
        <p:xfrm>
          <a:off x="3098800" y="3886200"/>
          <a:ext cx="889000" cy="603250"/>
        </p:xfrm>
        <a:graphic>
          <a:graphicData uri="http://schemas.openxmlformats.org/presentationml/2006/ole">
            <p:oleObj spid="_x0000_s63490" name="Equation" r:id="rId5" imgW="355320" imgH="241200" progId="Equation.3">
              <p:embed/>
            </p:oleObj>
          </a:graphicData>
        </a:graphic>
      </p:graphicFrame>
      <p:graphicFrame>
        <p:nvGraphicFramePr>
          <p:cNvPr id="60419" name="Object 3"/>
          <p:cNvGraphicFramePr>
            <a:graphicFrameLocks noChangeAspect="1"/>
          </p:cNvGraphicFramePr>
          <p:nvPr/>
        </p:nvGraphicFramePr>
        <p:xfrm>
          <a:off x="1066800" y="4111625"/>
          <a:ext cx="381000" cy="571500"/>
        </p:xfrm>
        <a:graphic>
          <a:graphicData uri="http://schemas.openxmlformats.org/presentationml/2006/ole">
            <p:oleObj spid="_x0000_s63491" name="Equation" r:id="rId6" imgW="152280" imgH="228600" progId="Equation.3">
              <p:embed/>
            </p:oleObj>
          </a:graphicData>
        </a:graphic>
      </p:graphicFrame>
      <p:cxnSp>
        <p:nvCxnSpPr>
          <p:cNvPr id="22" name="Elbow Connector 21"/>
          <p:cNvCxnSpPr>
            <a:endCxn id="10" idx="4"/>
          </p:cNvCxnSpPr>
          <p:nvPr/>
        </p:nvCxnSpPr>
        <p:spPr>
          <a:xfrm flipV="1">
            <a:off x="685800" y="4476750"/>
            <a:ext cx="4191000" cy="1524001"/>
          </a:xfrm>
          <a:prstGeom prst="bentConnector2">
            <a:avLst/>
          </a:prstGeom>
          <a:ln w="38100">
            <a:solidFill>
              <a:srgbClr val="92D05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60420" name="Object 4"/>
          <p:cNvGraphicFramePr>
            <a:graphicFrameLocks noChangeAspect="1"/>
          </p:cNvGraphicFramePr>
          <p:nvPr/>
        </p:nvGraphicFramePr>
        <p:xfrm>
          <a:off x="3641725" y="5299075"/>
          <a:ext cx="444500" cy="603250"/>
        </p:xfrm>
        <a:graphic>
          <a:graphicData uri="http://schemas.openxmlformats.org/presentationml/2006/ole">
            <p:oleObj spid="_x0000_s63492" name="Equation" r:id="rId7" imgW="177480" imgH="241200" progId="Equation.3">
              <p:embed/>
            </p:oleObj>
          </a:graphicData>
        </a:graphic>
      </p:graphicFrame>
      <p:pic>
        <p:nvPicPr>
          <p:cNvPr id="15" name="Picture 14" descr="Picture2.gif"/>
          <p:cNvPicPr>
            <a:picLocks noChangeAspect="1"/>
          </p:cNvPicPr>
          <p:nvPr/>
        </p:nvPicPr>
        <p:blipFill>
          <a:blip r:embed="rId8" cstate="print"/>
          <a:stretch>
            <a:fillRect/>
          </a:stretch>
        </p:blipFill>
        <p:spPr>
          <a:xfrm>
            <a:off x="3733800" y="6400800"/>
            <a:ext cx="2714625" cy="2133600"/>
          </a:xfrm>
          <a:prstGeom prst="rect">
            <a:avLst/>
          </a:prstGeom>
        </p:spPr>
      </p:pic>
      <p:sp>
        <p:nvSpPr>
          <p:cNvPr id="16" name="TextBox 15"/>
          <p:cNvSpPr txBox="1"/>
          <p:nvPr/>
        </p:nvSpPr>
        <p:spPr>
          <a:xfrm>
            <a:off x="3124200" y="2209800"/>
            <a:ext cx="3352800" cy="369332"/>
          </a:xfrm>
          <a:prstGeom prst="rect">
            <a:avLst/>
          </a:prstGeom>
          <a:noFill/>
        </p:spPr>
        <p:txBody>
          <a:bodyPr wrap="square" rtlCol="0">
            <a:spAutoFit/>
          </a:bodyPr>
          <a:lstStyle/>
          <a:p>
            <a:r>
              <a:rPr lang="hu-HU" dirty="0" smtClean="0"/>
              <a:t>Legyen ez a csúcs az 1-es csúcs</a:t>
            </a:r>
            <a:endParaRPr lang="en-US" dirty="0"/>
          </a:p>
        </p:txBody>
      </p:sp>
      <p:sp>
        <p:nvSpPr>
          <p:cNvPr id="18" name="Oval 17"/>
          <p:cNvSpPr/>
          <p:nvPr/>
        </p:nvSpPr>
        <p:spPr>
          <a:xfrm>
            <a:off x="3962400" y="8001000"/>
            <a:ext cx="228600" cy="2286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152400" y="7239000"/>
            <a:ext cx="3962400" cy="1200329"/>
          </a:xfrm>
          <a:prstGeom prst="rect">
            <a:avLst/>
          </a:prstGeom>
          <a:noFill/>
        </p:spPr>
        <p:txBody>
          <a:bodyPr wrap="square" rtlCol="0">
            <a:spAutoFit/>
          </a:bodyPr>
          <a:lstStyle/>
          <a:p>
            <a:r>
              <a:rPr lang="en-US" sz="1200" dirty="0" smtClean="0"/>
              <a:t>u=(</a:t>
            </a:r>
            <a:r>
              <a:rPr lang="en-US" sz="1200" dirty="0" err="1" smtClean="0"/>
              <a:t>i,j</a:t>
            </a:r>
            <a:r>
              <a:rPr lang="en-US" sz="1200" dirty="0" smtClean="0"/>
              <a:t>)</a:t>
            </a:r>
            <a:r>
              <a:rPr lang="hu-HU" sz="1200" dirty="0" smtClean="0"/>
              <a:t>     </a:t>
            </a:r>
            <a:r>
              <a:rPr lang="en-US" sz="1200" dirty="0" smtClean="0"/>
              <a:t>       </a:t>
            </a:r>
            <a:r>
              <a:rPr lang="en-US" sz="1200" dirty="0" err="1" smtClean="0"/>
              <a:t>ir</a:t>
            </a:r>
            <a:r>
              <a:rPr lang="hu-HU" sz="1200" dirty="0" smtClean="0"/>
              <a:t>ányított él</a:t>
            </a:r>
          </a:p>
          <a:p>
            <a:r>
              <a:rPr lang="hu-HU" sz="1200" dirty="0" smtClean="0"/>
              <a:t>az adott példában, mivel a gráf nem irányított </a:t>
            </a:r>
            <a:r>
              <a:rPr lang="en-US" sz="1200" dirty="0" smtClean="0"/>
              <a:t> </a:t>
            </a:r>
            <a:r>
              <a:rPr lang="hu-HU" sz="1200" dirty="0" smtClean="0"/>
              <a:t>                   </a:t>
            </a:r>
          </a:p>
          <a:p>
            <a:r>
              <a:rPr lang="hu-HU" dirty="0" smtClean="0"/>
              <a:t>            </a:t>
            </a:r>
          </a:p>
          <a:p>
            <a:r>
              <a:rPr lang="hu-HU" dirty="0" smtClean="0"/>
              <a:t>       </a:t>
            </a:r>
            <a:r>
              <a:rPr lang="hu-HU" sz="1200" dirty="0" smtClean="0"/>
              <a:t>csúcs estén jelőlje            a minimális irányított út értékét az 1 csúcsból az  </a:t>
            </a:r>
            <a:r>
              <a:rPr lang="hu-HU" sz="1200" i="1" dirty="0" smtClean="0"/>
              <a:t>i </a:t>
            </a:r>
            <a:r>
              <a:rPr lang="hu-HU" sz="1200" dirty="0" smtClean="0"/>
              <a:t>csúcsba</a:t>
            </a:r>
            <a:endParaRPr lang="en-US" sz="1200" dirty="0"/>
          </a:p>
        </p:txBody>
      </p:sp>
      <p:graphicFrame>
        <p:nvGraphicFramePr>
          <p:cNvPr id="20" name="Object 19"/>
          <p:cNvGraphicFramePr>
            <a:graphicFrameLocks noChangeAspect="1"/>
          </p:cNvGraphicFramePr>
          <p:nvPr/>
        </p:nvGraphicFramePr>
        <p:xfrm>
          <a:off x="787400" y="7300793"/>
          <a:ext cx="279400" cy="177800"/>
        </p:xfrm>
        <a:graphic>
          <a:graphicData uri="http://schemas.openxmlformats.org/presentationml/2006/ole">
            <p:oleObj spid="_x0000_s63493" name="Equation" r:id="rId9" imgW="279360" imgH="177480" progId="Equation.3">
              <p:embed/>
            </p:oleObj>
          </a:graphicData>
        </a:graphic>
      </p:graphicFrame>
      <p:graphicFrame>
        <p:nvGraphicFramePr>
          <p:cNvPr id="21" name="Object 20"/>
          <p:cNvGraphicFramePr>
            <a:graphicFrameLocks noChangeAspect="1"/>
          </p:cNvGraphicFramePr>
          <p:nvPr/>
        </p:nvGraphicFramePr>
        <p:xfrm>
          <a:off x="266700" y="7681792"/>
          <a:ext cx="1028700" cy="310243"/>
        </p:xfrm>
        <a:graphic>
          <a:graphicData uri="http://schemas.openxmlformats.org/presentationml/2006/ole">
            <p:oleObj spid="_x0000_s63494" name="Equation" r:id="rId10" imgW="799920" imgH="241200" progId="Equation.3">
              <p:embed/>
            </p:oleObj>
          </a:graphicData>
        </a:graphic>
      </p:graphicFrame>
      <p:graphicFrame>
        <p:nvGraphicFramePr>
          <p:cNvPr id="61447" name="Object 7"/>
          <p:cNvGraphicFramePr>
            <a:graphicFrameLocks noChangeAspect="1"/>
          </p:cNvGraphicFramePr>
          <p:nvPr/>
        </p:nvGraphicFramePr>
        <p:xfrm>
          <a:off x="241300" y="8030528"/>
          <a:ext cx="368300" cy="177800"/>
        </p:xfrm>
        <a:graphic>
          <a:graphicData uri="http://schemas.openxmlformats.org/presentationml/2006/ole">
            <p:oleObj spid="_x0000_s63495" name="Equation" r:id="rId11" imgW="368280" imgH="177480" progId="Equation.3">
              <p:embed/>
            </p:oleObj>
          </a:graphicData>
        </a:graphic>
      </p:graphicFrame>
      <p:sp>
        <p:nvSpPr>
          <p:cNvPr id="23" name="TextBox 22"/>
          <p:cNvSpPr txBox="1"/>
          <p:nvPr/>
        </p:nvSpPr>
        <p:spPr>
          <a:xfrm>
            <a:off x="4800600" y="7086600"/>
            <a:ext cx="1752600" cy="276999"/>
          </a:xfrm>
          <a:prstGeom prst="rect">
            <a:avLst/>
          </a:prstGeom>
          <a:noFill/>
        </p:spPr>
        <p:txBody>
          <a:bodyPr wrap="square" rtlCol="0">
            <a:spAutoFit/>
          </a:bodyPr>
          <a:lstStyle/>
          <a:p>
            <a:r>
              <a:rPr lang="hu-HU" sz="1200" dirty="0" smtClean="0"/>
              <a:t>G</a:t>
            </a:r>
            <a:r>
              <a:rPr lang="en-US" sz="1200" dirty="0" smtClean="0"/>
              <a:t>=(X,U) g</a:t>
            </a:r>
            <a:r>
              <a:rPr lang="hu-HU" sz="1200" dirty="0" smtClean="0"/>
              <a:t>ráf</a:t>
            </a:r>
          </a:p>
        </p:txBody>
      </p:sp>
      <p:sp>
        <p:nvSpPr>
          <p:cNvPr id="24" name="TextBox 23"/>
          <p:cNvSpPr txBox="1"/>
          <p:nvPr/>
        </p:nvSpPr>
        <p:spPr>
          <a:xfrm>
            <a:off x="3124200" y="6629400"/>
            <a:ext cx="2895600" cy="553998"/>
          </a:xfrm>
          <a:prstGeom prst="rect">
            <a:avLst/>
          </a:prstGeom>
          <a:noFill/>
        </p:spPr>
        <p:txBody>
          <a:bodyPr wrap="square" rtlCol="0">
            <a:spAutoFit/>
          </a:bodyPr>
          <a:lstStyle/>
          <a:p>
            <a:r>
              <a:rPr lang="hu-HU" sz="1200" dirty="0" smtClean="0"/>
              <a:t>Card(X)</a:t>
            </a:r>
            <a:r>
              <a:rPr lang="en-US" sz="1200" dirty="0" smtClean="0"/>
              <a:t>=6 </a:t>
            </a:r>
            <a:r>
              <a:rPr lang="en-US" sz="1200" dirty="0" err="1" smtClean="0"/>
              <a:t>cs</a:t>
            </a:r>
            <a:r>
              <a:rPr lang="hu-HU" sz="1200" dirty="0" smtClean="0"/>
              <a:t>úcsok (csomók) száma</a:t>
            </a:r>
          </a:p>
          <a:p>
            <a:endParaRPr lang="en-US" dirty="0"/>
          </a:p>
        </p:txBody>
      </p:sp>
      <p:sp>
        <p:nvSpPr>
          <p:cNvPr id="25" name="TextBox 24"/>
          <p:cNvSpPr txBox="1"/>
          <p:nvPr/>
        </p:nvSpPr>
        <p:spPr>
          <a:xfrm>
            <a:off x="152400" y="7010400"/>
            <a:ext cx="3048000" cy="276999"/>
          </a:xfrm>
          <a:prstGeom prst="rect">
            <a:avLst/>
          </a:prstGeom>
          <a:noFill/>
        </p:spPr>
        <p:txBody>
          <a:bodyPr wrap="square" rtlCol="0">
            <a:spAutoFit/>
          </a:bodyPr>
          <a:lstStyle/>
          <a:p>
            <a:r>
              <a:rPr lang="hu-HU" sz="1200" dirty="0" smtClean="0"/>
              <a:t>X</a:t>
            </a:r>
            <a:r>
              <a:rPr lang="en-US" sz="1200" dirty="0" smtClean="0"/>
              <a:t>={1,2,3,4,5,6}  </a:t>
            </a:r>
            <a:r>
              <a:rPr lang="en-US" sz="1200" dirty="0" err="1" smtClean="0"/>
              <a:t>cs</a:t>
            </a:r>
            <a:r>
              <a:rPr lang="hu-HU" sz="1200" dirty="0" smtClean="0"/>
              <a:t>úcsok halmaza</a:t>
            </a:r>
          </a:p>
        </p:txBody>
      </p:sp>
      <p:sp>
        <p:nvSpPr>
          <p:cNvPr id="28" name="TextBox 27"/>
          <p:cNvSpPr txBox="1"/>
          <p:nvPr/>
        </p:nvSpPr>
        <p:spPr>
          <a:xfrm>
            <a:off x="1524000" y="8534400"/>
            <a:ext cx="5105400" cy="646331"/>
          </a:xfrm>
          <a:prstGeom prst="rect">
            <a:avLst/>
          </a:prstGeom>
          <a:noFill/>
        </p:spPr>
        <p:txBody>
          <a:bodyPr wrap="square" rtlCol="0">
            <a:spAutoFit/>
          </a:bodyPr>
          <a:lstStyle/>
          <a:p>
            <a:r>
              <a:rPr lang="hu-HU" dirty="0" smtClean="0"/>
              <a:t>Tehát az algoritmus az       vektorral  (FIFO várakozási sorral) dolgozik!</a:t>
            </a:r>
            <a:endParaRPr lang="en-US" dirty="0"/>
          </a:p>
        </p:txBody>
      </p:sp>
      <p:sp>
        <p:nvSpPr>
          <p:cNvPr id="29" name="Oval 28"/>
          <p:cNvSpPr/>
          <p:nvPr/>
        </p:nvSpPr>
        <p:spPr>
          <a:xfrm>
            <a:off x="1752600" y="7620000"/>
            <a:ext cx="609600" cy="685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3499" name="Object 3"/>
          <p:cNvGraphicFramePr>
            <a:graphicFrameLocks noChangeAspect="1"/>
          </p:cNvGraphicFramePr>
          <p:nvPr/>
        </p:nvGraphicFramePr>
        <p:xfrm>
          <a:off x="3886200" y="8388350"/>
          <a:ext cx="412750" cy="603250"/>
        </p:xfrm>
        <a:graphic>
          <a:graphicData uri="http://schemas.openxmlformats.org/presentationml/2006/ole">
            <p:oleObj spid="_x0000_s63499" name="Equation" r:id="rId12" imgW="164880" imgH="2412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1"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childTnLst>
                                </p:cTn>
                              </p:par>
                              <p:par>
                                <p:cTn id="9" presetID="42" presetClass="path" presetSubtype="0" accel="50000" decel="50000" fill="hold" grpId="0" nodeType="withEffect">
                                  <p:stCondLst>
                                    <p:cond delay="0"/>
                                  </p:stCondLst>
                                  <p:childTnLst>
                                    <p:animMotion origin="layout" path="M 0 4.44444E-6 L -0.33333 0.41319 " pathEditMode="relative" rAng="0" ptsTypes="AA">
                                      <p:cBhvr>
                                        <p:cTn id="10" dur="2000" fill="hold"/>
                                        <p:tgtEl>
                                          <p:spTgt spid="16"/>
                                        </p:tgtEl>
                                        <p:attrNameLst>
                                          <p:attrName>ppt_x</p:attrName>
                                          <p:attrName>ppt_y</p:attrName>
                                        </p:attrNameLst>
                                      </p:cBhvr>
                                      <p:rCtr x="-167" y="207"/>
                                    </p:animMotion>
                                  </p:childTnLst>
                                </p:cTn>
                              </p:par>
                            </p:childTnLst>
                          </p:cTn>
                        </p:par>
                        <p:par>
                          <p:cTn id="11" fill="hold">
                            <p:stCondLst>
                              <p:cond delay="2000"/>
                            </p:stCondLst>
                            <p:childTnLst>
                              <p:par>
                                <p:cTn id="12" presetID="10" presetClass="entr" presetSubtype="0" repeatCount="indefinite" fill="hold" grpId="1" nodeType="afterEffect">
                                  <p:stCondLst>
                                    <p:cond delay="0"/>
                                  </p:stCondLst>
                                  <p:endCondLst>
                                    <p:cond evt="onNext" delay="0">
                                      <p:tgtEl>
                                        <p:sldTgt/>
                                      </p:tgtEl>
                                    </p:cond>
                                  </p:endCondLst>
                                  <p:childTnLst>
                                    <p:set>
                                      <p:cBhvr>
                                        <p:cTn id="13" dur="1" fill="hold">
                                          <p:stCondLst>
                                            <p:cond delay="0"/>
                                          </p:stCondLst>
                                        </p:cTn>
                                        <p:tgtEl>
                                          <p:spTgt spid="18"/>
                                        </p:tgtEl>
                                        <p:attrNameLst>
                                          <p:attrName>style.visibility</p:attrName>
                                        </p:attrNameLst>
                                      </p:cBhvr>
                                      <p:to>
                                        <p:strVal val="visible"/>
                                      </p:to>
                                    </p:set>
                                    <p:animEffect transition="in" filter="fade">
                                      <p:cBhvr>
                                        <p:cTn id="14" dur="2000"/>
                                        <p:tgtEl>
                                          <p:spTgt spid="18"/>
                                        </p:tgtEl>
                                      </p:cBhvr>
                                    </p:animEffect>
                                  </p:childTnLst>
                                </p:cTn>
                              </p:par>
                            </p:childTnLst>
                          </p:cTn>
                        </p:par>
                        <p:par>
                          <p:cTn id="15" fill="hold">
                            <p:stCondLst>
                              <p:cond delay="4000"/>
                            </p:stCondLst>
                            <p:childTnLst>
                              <p:par>
                                <p:cTn id="16" presetID="9" presetClass="emph" presetSubtype="0" grpId="0" nodeType="afterEffect">
                                  <p:stCondLst>
                                    <p:cond delay="0"/>
                                  </p:stCondLst>
                                  <p:endCondLst>
                                    <p:cond evt="onNext" delay="0">
                                      <p:tgtEl>
                                        <p:sldTgt/>
                                      </p:tgtEl>
                                    </p:cond>
                                  </p:endCondLst>
                                  <p:childTnLst>
                                    <p:set>
                                      <p:cBhvr rctx="PPT">
                                        <p:cTn id="17" dur="indefinite"/>
                                        <p:tgtEl>
                                          <p:spTgt spid="18"/>
                                        </p:tgtEl>
                                        <p:attrNameLst>
                                          <p:attrName>style.opacity</p:attrName>
                                        </p:attrNameLst>
                                      </p:cBhvr>
                                      <p:to>
                                        <p:strVal val="0.5"/>
                                      </p:to>
                                    </p:set>
                                    <p:animEffect filter="image" prLst="opacity: 0.5">
                                      <p:cBhvr rctx="IE">
                                        <p:cTn id="18" dur="indefinite"/>
                                        <p:tgtEl>
                                          <p:spTgt spid="18"/>
                                        </p:tgtEl>
                                      </p:cBhvr>
                                    </p:animEffect>
                                  </p:childTnLst>
                                </p:cTn>
                              </p:par>
                            </p:childTnLst>
                          </p:cTn>
                        </p:par>
                        <p:par>
                          <p:cTn id="19" fill="hold">
                            <p:stCondLst>
                              <p:cond delay="4000"/>
                            </p:stCondLst>
                            <p:childTnLst>
                              <p:par>
                                <p:cTn id="20" presetID="23" presetClass="entr" presetSubtype="16" fill="hold" grpId="1"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childTnLst>
                                </p:cTn>
                              </p:par>
                            </p:childTnLst>
                          </p:cTn>
                        </p:par>
                        <p:par>
                          <p:cTn id="24" fill="hold">
                            <p:stCondLst>
                              <p:cond delay="4500"/>
                            </p:stCondLst>
                            <p:childTnLst>
                              <p:par>
                                <p:cTn id="25" presetID="35" presetClass="path" presetSubtype="0" accel="50000" decel="50000" fill="hold" grpId="0" nodeType="afterEffect">
                                  <p:stCondLst>
                                    <p:cond delay="0"/>
                                  </p:stCondLst>
                                  <p:childTnLst>
                                    <p:animMotion origin="layout" path="M 2.22222E-6 -4.16667E-6 L -0.70556 -0.07343 " pathEditMode="relative" rAng="0" ptsTypes="AA">
                                      <p:cBhvr>
                                        <p:cTn id="26" dur="2000" fill="hold"/>
                                        <p:tgtEl>
                                          <p:spTgt spid="23"/>
                                        </p:tgtEl>
                                        <p:attrNameLst>
                                          <p:attrName>ppt_x</p:attrName>
                                          <p:attrName>ppt_y</p:attrName>
                                        </p:attrNameLst>
                                      </p:cBhvr>
                                      <p:rCtr x="-353" y="-37"/>
                                    </p:animMotion>
                                  </p:childTnLst>
                                </p:cTn>
                              </p:par>
                            </p:childTnLst>
                          </p:cTn>
                        </p:par>
                        <p:par>
                          <p:cTn id="27" fill="hold">
                            <p:stCondLst>
                              <p:cond delay="6500"/>
                            </p:stCondLst>
                            <p:childTnLst>
                              <p:par>
                                <p:cTn id="28" presetID="23" presetClass="entr" presetSubtype="16"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childTnLst>
                                </p:cTn>
                              </p:par>
                            </p:childTnLst>
                          </p:cTn>
                        </p:par>
                        <p:par>
                          <p:cTn id="32" fill="hold">
                            <p:stCondLst>
                              <p:cond delay="7000"/>
                            </p:stCondLst>
                            <p:childTnLst>
                              <p:par>
                                <p:cTn id="33" presetID="35" presetClass="path" presetSubtype="0" accel="50000" decel="50000" fill="hold" grpId="1" nodeType="afterEffect">
                                  <p:stCondLst>
                                    <p:cond delay="0"/>
                                  </p:stCondLst>
                                  <p:childTnLst>
                                    <p:animMotion origin="layout" path="M -0.16667 0.03646 L -0.42223 0.00312 " pathEditMode="relative" rAng="0" ptsTypes="AA">
                                      <p:cBhvr>
                                        <p:cTn id="34" dur="2000" fill="hold"/>
                                        <p:tgtEl>
                                          <p:spTgt spid="24"/>
                                        </p:tgtEl>
                                        <p:attrNameLst>
                                          <p:attrName>ppt_x</p:attrName>
                                          <p:attrName>ppt_y</p:attrName>
                                        </p:attrNameLst>
                                      </p:cBhvr>
                                      <p:rCtr x="-128" y="-17"/>
                                    </p:animMotion>
                                  </p:childTnLst>
                                </p:cTn>
                              </p:par>
                            </p:childTnLst>
                          </p:cTn>
                        </p:par>
                        <p:par>
                          <p:cTn id="35" fill="hold">
                            <p:stCondLst>
                              <p:cond delay="9000"/>
                            </p:stCondLst>
                            <p:childTnLst>
                              <p:par>
                                <p:cTn id="36" presetID="10" presetClass="entr" presetSubtype="0"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2000"/>
                                        <p:tgtEl>
                                          <p:spTgt spid="25"/>
                                        </p:tgtEl>
                                      </p:cBhvr>
                                    </p:animEffect>
                                  </p:childTnLst>
                                </p:cTn>
                              </p:par>
                              <p:par>
                                <p:cTn id="39" presetID="26" presetClass="emph" presetSubtype="0" repeatCount="indefinite" fill="hold" grpId="0" nodeType="withEffect">
                                  <p:stCondLst>
                                    <p:cond delay="0"/>
                                  </p:stCondLst>
                                  <p:endCondLst>
                                    <p:cond evt="onNext" delay="0">
                                      <p:tgtEl>
                                        <p:sldTgt/>
                                      </p:tgtEl>
                                    </p:cond>
                                  </p:endCondLst>
                                  <p:childTnLst>
                                    <p:animEffect transition="out" filter="fade">
                                      <p:cBhvr>
                                        <p:cTn id="40" dur="500" tmFilter="0, 0; .2, .5; .8, .5; 1, 0"/>
                                        <p:tgtEl>
                                          <p:spTgt spid="9"/>
                                        </p:tgtEl>
                                      </p:cBhvr>
                                    </p:animEffect>
                                    <p:animScale>
                                      <p:cBhvr>
                                        <p:cTn id="41" dur="250" autoRev="1" fill="hold"/>
                                        <p:tgtEl>
                                          <p:spTgt spid="9"/>
                                        </p:tgtEl>
                                      </p:cBhvr>
                                      <p:by x="105000" y="105000"/>
                                    </p:animScale>
                                  </p:childTnLst>
                                </p:cTn>
                              </p:par>
                              <p:par>
                                <p:cTn id="42" presetID="26" presetClass="emph" presetSubtype="0" fill="hold" grpId="0" nodeType="withEffect">
                                  <p:stCondLst>
                                    <p:cond delay="0"/>
                                  </p:stCondLst>
                                  <p:childTnLst>
                                    <p:animEffect transition="out" filter="fade">
                                      <p:cBhvr>
                                        <p:cTn id="43" dur="500" tmFilter="0, 0; .2, .5; .8, .5; 1, 0"/>
                                        <p:tgtEl>
                                          <p:spTgt spid="10"/>
                                        </p:tgtEl>
                                      </p:cBhvr>
                                    </p:animEffect>
                                    <p:animScale>
                                      <p:cBhvr>
                                        <p:cTn id="44" dur="250" autoRev="1" fill="hold"/>
                                        <p:tgtEl>
                                          <p:spTgt spid="10"/>
                                        </p:tgtEl>
                                      </p:cBhvr>
                                      <p:by x="105000" y="105000"/>
                                    </p:animScale>
                                  </p:childTnLst>
                                </p:cTn>
                              </p:par>
                            </p:childTnLst>
                          </p:cTn>
                        </p:par>
                        <p:par>
                          <p:cTn id="45" fill="hold">
                            <p:stCondLst>
                              <p:cond delay="11000"/>
                            </p:stCondLst>
                            <p:childTnLst>
                              <p:par>
                                <p:cTn id="46" presetID="26" presetClass="emph" presetSubtype="0" repeatCount="indefinite" fill="hold" nodeType="afterEffect">
                                  <p:stCondLst>
                                    <p:cond delay="0"/>
                                  </p:stCondLst>
                                  <p:endCondLst>
                                    <p:cond evt="onNext" delay="0">
                                      <p:tgtEl>
                                        <p:sldTgt/>
                                      </p:tgtEl>
                                    </p:cond>
                                  </p:endCondLst>
                                  <p:childTnLst>
                                    <p:animEffect transition="out" filter="fade">
                                      <p:cBhvr>
                                        <p:cTn id="47" dur="500" tmFilter="0, 0; .2, .5; .8, .5; 1, 0"/>
                                        <p:tgtEl>
                                          <p:spTgt spid="13"/>
                                        </p:tgtEl>
                                      </p:cBhvr>
                                    </p:animEffect>
                                    <p:animScale>
                                      <p:cBhvr>
                                        <p:cTn id="48" dur="250" autoRev="1" fill="hold"/>
                                        <p:tgtEl>
                                          <p:spTgt spid="13"/>
                                        </p:tgtEl>
                                      </p:cBhvr>
                                      <p:by x="105000" y="105000"/>
                                    </p:animScale>
                                  </p:childTnLst>
                                </p:cTn>
                              </p:par>
                              <p:par>
                                <p:cTn id="49" presetID="10" presetClass="entr" presetSubtype="0" fill="hold" nodeType="withEffect">
                                  <p:stCondLst>
                                    <p:cond delay="0"/>
                                  </p:stCondLst>
                                  <p:childTnLst>
                                    <p:set>
                                      <p:cBhvr>
                                        <p:cTn id="50" dur="1" fill="hold">
                                          <p:stCondLst>
                                            <p:cond delay="0"/>
                                          </p:stCondLst>
                                        </p:cTn>
                                        <p:tgtEl>
                                          <p:spTgt spid="19">
                                            <p:txEl>
                                              <p:pRg st="0" end="0"/>
                                            </p:txEl>
                                          </p:spTgt>
                                        </p:tgtEl>
                                        <p:attrNameLst>
                                          <p:attrName>style.visibility</p:attrName>
                                        </p:attrNameLst>
                                      </p:cBhvr>
                                      <p:to>
                                        <p:strVal val="visible"/>
                                      </p:to>
                                    </p:set>
                                    <p:animEffect transition="in" filter="fade">
                                      <p:cBhvr>
                                        <p:cTn id="51" dur="2000"/>
                                        <p:tgtEl>
                                          <p:spTgt spid="19">
                                            <p:txEl>
                                              <p:pRg st="0" end="0"/>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2000"/>
                                        <p:tgtEl>
                                          <p:spTgt spid="20"/>
                                        </p:tgtEl>
                                      </p:cBhvr>
                                    </p:animEffect>
                                  </p:childTnLst>
                                </p:cTn>
                              </p:par>
                            </p:childTnLst>
                          </p:cTn>
                        </p:par>
                        <p:par>
                          <p:cTn id="55" fill="hold">
                            <p:stCondLst>
                              <p:cond delay="13000"/>
                            </p:stCondLst>
                            <p:childTnLst>
                              <p:par>
                                <p:cTn id="56" presetID="10" presetClass="entr" presetSubtype="0" fill="hold" nodeType="afterEffect">
                                  <p:stCondLst>
                                    <p:cond delay="0"/>
                                  </p:stCondLst>
                                  <p:childTnLst>
                                    <p:set>
                                      <p:cBhvr>
                                        <p:cTn id="57" dur="1" fill="hold">
                                          <p:stCondLst>
                                            <p:cond delay="0"/>
                                          </p:stCondLst>
                                        </p:cTn>
                                        <p:tgtEl>
                                          <p:spTgt spid="19">
                                            <p:txEl>
                                              <p:pRg st="1" end="1"/>
                                            </p:txEl>
                                          </p:spTgt>
                                        </p:tgtEl>
                                        <p:attrNameLst>
                                          <p:attrName>style.visibility</p:attrName>
                                        </p:attrNameLst>
                                      </p:cBhvr>
                                      <p:to>
                                        <p:strVal val="visible"/>
                                      </p:to>
                                    </p:set>
                                    <p:animEffect transition="in" filter="fade">
                                      <p:cBhvr>
                                        <p:cTn id="58" dur="2000"/>
                                        <p:tgtEl>
                                          <p:spTgt spid="19">
                                            <p:txEl>
                                              <p:pRg st="1" end="1"/>
                                            </p:txEl>
                                          </p:spTgt>
                                        </p:tgtEl>
                                      </p:cBhvr>
                                    </p:animEffect>
                                  </p:childTnLst>
                                </p:cTn>
                              </p:par>
                              <p:par>
                                <p:cTn id="59" presetID="10" presetClass="entr" presetSubtype="0" fill="hold"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2000"/>
                                        <p:tgtEl>
                                          <p:spTgt spid="21"/>
                                        </p:tgtEl>
                                      </p:cBhvr>
                                    </p:animEffect>
                                  </p:childTnLst>
                                </p:cTn>
                              </p:par>
                              <p:par>
                                <p:cTn id="62" presetID="26" presetClass="emph" presetSubtype="0" repeatCount="indefinite" fill="hold" nodeType="withEffect">
                                  <p:stCondLst>
                                    <p:cond delay="0"/>
                                  </p:stCondLst>
                                  <p:endCondLst>
                                    <p:cond evt="onNext" delay="0">
                                      <p:tgtEl>
                                        <p:sldTgt/>
                                      </p:tgtEl>
                                    </p:cond>
                                  </p:endCondLst>
                                  <p:childTnLst>
                                    <p:animEffect transition="out" filter="fade">
                                      <p:cBhvr>
                                        <p:cTn id="63" dur="500" tmFilter="0, 0; .2, .5; .8, .5; 1, 0"/>
                                        <p:tgtEl>
                                          <p:spTgt spid="21"/>
                                        </p:tgtEl>
                                      </p:cBhvr>
                                    </p:animEffect>
                                    <p:animScale>
                                      <p:cBhvr>
                                        <p:cTn id="64" dur="250" autoRev="1" fill="hold"/>
                                        <p:tgtEl>
                                          <p:spTgt spid="21"/>
                                        </p:tgtEl>
                                      </p:cBhvr>
                                      <p:by x="105000" y="105000"/>
                                    </p:animScale>
                                  </p:childTnLst>
                                </p:cTn>
                              </p:par>
                              <p:par>
                                <p:cTn id="65" presetID="26" presetClass="emph" presetSubtype="0" repeatCount="indefinite" fill="hold" nodeType="withEffect">
                                  <p:stCondLst>
                                    <p:cond delay="0"/>
                                  </p:stCondLst>
                                  <p:endCondLst>
                                    <p:cond evt="onNext" delay="0">
                                      <p:tgtEl>
                                        <p:sldTgt/>
                                      </p:tgtEl>
                                    </p:cond>
                                  </p:endCondLst>
                                  <p:childTnLst>
                                    <p:animEffect transition="out" filter="fade">
                                      <p:cBhvr>
                                        <p:cTn id="66" dur="500" tmFilter="0, 0; .2, .5; .8, .5; 1, 0"/>
                                        <p:tgtEl>
                                          <p:spTgt spid="17"/>
                                        </p:tgtEl>
                                      </p:cBhvr>
                                    </p:animEffect>
                                    <p:animScale>
                                      <p:cBhvr>
                                        <p:cTn id="67" dur="250" autoRev="1" fill="hold"/>
                                        <p:tgtEl>
                                          <p:spTgt spid="17"/>
                                        </p:tgtEl>
                                      </p:cBhvr>
                                      <p:by x="105000" y="105000"/>
                                    </p:animScale>
                                  </p:childTnLst>
                                </p:cTn>
                              </p:par>
                            </p:childTnLst>
                          </p:cTn>
                        </p:par>
                        <p:par>
                          <p:cTn id="68" fill="hold">
                            <p:stCondLst>
                              <p:cond delay="15000"/>
                            </p:stCondLst>
                            <p:childTnLst>
                              <p:par>
                                <p:cTn id="69" presetID="10" presetClass="entr" presetSubtype="0" fill="hold" nodeType="afterEffect">
                                  <p:stCondLst>
                                    <p:cond delay="0"/>
                                  </p:stCondLst>
                                  <p:childTnLst>
                                    <p:set>
                                      <p:cBhvr>
                                        <p:cTn id="70" dur="1" fill="hold">
                                          <p:stCondLst>
                                            <p:cond delay="0"/>
                                          </p:stCondLst>
                                        </p:cTn>
                                        <p:tgtEl>
                                          <p:spTgt spid="61447"/>
                                        </p:tgtEl>
                                        <p:attrNameLst>
                                          <p:attrName>style.visibility</p:attrName>
                                        </p:attrNameLst>
                                      </p:cBhvr>
                                      <p:to>
                                        <p:strVal val="visible"/>
                                      </p:to>
                                    </p:set>
                                    <p:animEffect transition="in" filter="fade">
                                      <p:cBhvr>
                                        <p:cTn id="71" dur="2000"/>
                                        <p:tgtEl>
                                          <p:spTgt spid="61447"/>
                                        </p:tgtEl>
                                      </p:cBhvr>
                                    </p:animEffect>
                                  </p:childTnLst>
                                </p:cTn>
                              </p:par>
                              <p:par>
                                <p:cTn id="72" presetID="10" presetClass="entr" presetSubtype="0" fill="hold" nodeType="withEffect">
                                  <p:stCondLst>
                                    <p:cond delay="0"/>
                                  </p:stCondLst>
                                  <p:childTnLst>
                                    <p:set>
                                      <p:cBhvr>
                                        <p:cTn id="73" dur="1" fill="hold">
                                          <p:stCondLst>
                                            <p:cond delay="0"/>
                                          </p:stCondLst>
                                        </p:cTn>
                                        <p:tgtEl>
                                          <p:spTgt spid="19">
                                            <p:txEl>
                                              <p:pRg st="3" end="3"/>
                                            </p:txEl>
                                          </p:spTgt>
                                        </p:tgtEl>
                                        <p:attrNameLst>
                                          <p:attrName>style.visibility</p:attrName>
                                        </p:attrNameLst>
                                      </p:cBhvr>
                                      <p:to>
                                        <p:strVal val="visible"/>
                                      </p:to>
                                    </p:set>
                                    <p:animEffect transition="in" filter="fade">
                                      <p:cBhvr>
                                        <p:cTn id="74" dur="2000"/>
                                        <p:tgtEl>
                                          <p:spTgt spid="19">
                                            <p:txEl>
                                              <p:pRg st="3" end="3"/>
                                            </p:txEl>
                                          </p:spTgt>
                                        </p:tgtEl>
                                      </p:cBhvr>
                                    </p:animEffect>
                                  </p:childTnLst>
                                </p:cTn>
                              </p:par>
                            </p:childTnLst>
                          </p:cTn>
                        </p:par>
                        <p:par>
                          <p:cTn id="75" fill="hold">
                            <p:stCondLst>
                              <p:cond delay="17000"/>
                            </p:stCondLst>
                            <p:childTnLst>
                              <p:par>
                                <p:cTn id="76" presetID="26" presetClass="emph" presetSubtype="0" repeatCount="indefinite" fill="hold" nodeType="afterEffect">
                                  <p:stCondLst>
                                    <p:cond delay="0"/>
                                  </p:stCondLst>
                                  <p:endCondLst>
                                    <p:cond evt="onNext" delay="0">
                                      <p:tgtEl>
                                        <p:sldTgt/>
                                      </p:tgtEl>
                                    </p:cond>
                                  </p:endCondLst>
                                  <p:childTnLst>
                                    <p:animEffect transition="out" filter="fade">
                                      <p:cBhvr>
                                        <p:cTn id="77" dur="500" tmFilter="0, 0; .2, .5; .8, .5; 1, 0"/>
                                        <p:tgtEl>
                                          <p:spTgt spid="61447"/>
                                        </p:tgtEl>
                                      </p:cBhvr>
                                    </p:animEffect>
                                    <p:animScale>
                                      <p:cBhvr>
                                        <p:cTn id="78" dur="250" autoRev="1" fill="hold"/>
                                        <p:tgtEl>
                                          <p:spTgt spid="61447"/>
                                        </p:tgtEl>
                                      </p:cBhvr>
                                      <p:by x="105000" y="105000"/>
                                    </p:animScale>
                                  </p:childTnLst>
                                </p:cTn>
                              </p:par>
                              <p:par>
                                <p:cTn id="79" presetID="26" presetClass="emph" presetSubtype="0" repeatCount="indefinite" fill="hold" grpId="1" nodeType="withEffect">
                                  <p:stCondLst>
                                    <p:cond delay="0"/>
                                  </p:stCondLst>
                                  <p:endCondLst>
                                    <p:cond evt="onNext" delay="0">
                                      <p:tgtEl>
                                        <p:sldTgt/>
                                      </p:tgtEl>
                                    </p:cond>
                                  </p:endCondLst>
                                  <p:childTnLst>
                                    <p:animEffect transition="out" filter="fade">
                                      <p:cBhvr>
                                        <p:cTn id="80" dur="500" tmFilter="0, 0; .2, .5; .8, .5; 1, 0"/>
                                        <p:tgtEl>
                                          <p:spTgt spid="9"/>
                                        </p:tgtEl>
                                      </p:cBhvr>
                                    </p:animEffect>
                                    <p:animScale>
                                      <p:cBhvr>
                                        <p:cTn id="81" dur="250" autoRev="1" fill="hold"/>
                                        <p:tgtEl>
                                          <p:spTgt spid="9"/>
                                        </p:tgtEl>
                                      </p:cBhvr>
                                      <p:by x="105000" y="105000"/>
                                    </p:animScale>
                                  </p:childTnLst>
                                </p:cTn>
                              </p:par>
                              <p:par>
                                <p:cTn id="82" presetID="26" presetClass="emph" presetSubtype="0" repeatCount="indefinite" fill="hold" nodeType="withEffect">
                                  <p:stCondLst>
                                    <p:cond delay="0"/>
                                  </p:stCondLst>
                                  <p:endCondLst>
                                    <p:cond evt="onNext" delay="0">
                                      <p:tgtEl>
                                        <p:sldTgt/>
                                      </p:tgtEl>
                                    </p:cond>
                                  </p:endCondLst>
                                  <p:childTnLst>
                                    <p:animEffect transition="out" filter="fade">
                                      <p:cBhvr>
                                        <p:cTn id="83" dur="500" tmFilter="0, 0; .2, .5; .8, .5; 1, 0"/>
                                        <p:tgtEl>
                                          <p:spTgt spid="61447"/>
                                        </p:tgtEl>
                                      </p:cBhvr>
                                    </p:animEffect>
                                    <p:animScale>
                                      <p:cBhvr>
                                        <p:cTn id="84" dur="250" autoRev="1" fill="hold"/>
                                        <p:tgtEl>
                                          <p:spTgt spid="61447"/>
                                        </p:tgtEl>
                                      </p:cBhvr>
                                      <p:by x="105000" y="105000"/>
                                    </p:animScale>
                                  </p:childTnLst>
                                </p:cTn>
                              </p:par>
                            </p:childTnLst>
                          </p:cTn>
                        </p:par>
                        <p:par>
                          <p:cTn id="85" fill="hold">
                            <p:stCondLst>
                              <p:cond delay="17500"/>
                            </p:stCondLst>
                            <p:childTnLst>
                              <p:par>
                                <p:cTn id="86" presetID="26" presetClass="emph" presetSubtype="0" fill="hold" nodeType="afterEffect">
                                  <p:stCondLst>
                                    <p:cond delay="0"/>
                                  </p:stCondLst>
                                  <p:childTnLst>
                                    <p:animEffect transition="out" filter="fade">
                                      <p:cBhvr>
                                        <p:cTn id="87" dur="500" tmFilter="0, 0; .2, .5; .8, .5; 1, 0"/>
                                        <p:tgtEl>
                                          <p:spTgt spid="60419"/>
                                        </p:tgtEl>
                                      </p:cBhvr>
                                    </p:animEffect>
                                    <p:animScale>
                                      <p:cBhvr>
                                        <p:cTn id="88" dur="250" autoRev="1" fill="hold"/>
                                        <p:tgtEl>
                                          <p:spTgt spid="60419"/>
                                        </p:tgtEl>
                                      </p:cBhvr>
                                      <p:by x="105000" y="105000"/>
                                    </p:animScale>
                                  </p:childTnLst>
                                </p:cTn>
                              </p:par>
                            </p:childTnLst>
                          </p:cTn>
                        </p:par>
                        <p:par>
                          <p:cTn id="89" fill="hold">
                            <p:stCondLst>
                              <p:cond delay="18000"/>
                            </p:stCondLst>
                            <p:childTnLst>
                              <p:par>
                                <p:cTn id="90" presetID="42" presetClass="path" presetSubtype="0" accel="50000" decel="50000" fill="hold" nodeType="afterEffect">
                                  <p:stCondLst>
                                    <p:cond delay="0"/>
                                  </p:stCondLst>
                                  <p:childTnLst>
                                    <p:animMotion origin="layout" path="M -3.33333E-6 -2.77778E-6 L 0.10556 0.38577 " pathEditMode="relative" rAng="0" ptsTypes="AA">
                                      <p:cBhvr>
                                        <p:cTn id="91" dur="2000" fill="hold"/>
                                        <p:tgtEl>
                                          <p:spTgt spid="60419"/>
                                        </p:tgtEl>
                                        <p:attrNameLst>
                                          <p:attrName>ppt_x</p:attrName>
                                          <p:attrName>ppt_y</p:attrName>
                                        </p:attrNameLst>
                                      </p:cBhvr>
                                      <p:rCtr x="53" y="193"/>
                                    </p:animMotion>
                                  </p:childTnLst>
                                </p:cTn>
                              </p:par>
                            </p:childTnLst>
                          </p:cTn>
                        </p:par>
                        <p:par>
                          <p:cTn id="92" fill="hold">
                            <p:stCondLst>
                              <p:cond delay="20000"/>
                            </p:stCondLst>
                            <p:childTnLst>
                              <p:par>
                                <p:cTn id="93" presetID="23" presetClass="entr" presetSubtype="16"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childTnLst>
                                </p:cTn>
                              </p:par>
                              <p:par>
                                <p:cTn id="97" presetID="53" presetClass="entr" presetSubtype="0" fill="hold" grpId="0" nodeType="withEffect">
                                  <p:stCondLst>
                                    <p:cond delay="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childTnLst>
                                </p:cTn>
                              </p:par>
                              <p:par>
                                <p:cTn id="102" presetID="53" presetClass="entr" presetSubtype="0" fill="hold" nodeType="withEffect">
                                  <p:stCondLst>
                                    <p:cond delay="0"/>
                                  </p:stCondLst>
                                  <p:childTnLst>
                                    <p:set>
                                      <p:cBhvr>
                                        <p:cTn id="103" dur="1" fill="hold">
                                          <p:stCondLst>
                                            <p:cond delay="0"/>
                                          </p:stCondLst>
                                        </p:cTn>
                                        <p:tgtEl>
                                          <p:spTgt spid="63499"/>
                                        </p:tgtEl>
                                        <p:attrNameLst>
                                          <p:attrName>style.visibility</p:attrName>
                                        </p:attrNameLst>
                                      </p:cBhvr>
                                      <p:to>
                                        <p:strVal val="visible"/>
                                      </p:to>
                                    </p:set>
                                    <p:anim calcmode="lin" valueType="num">
                                      <p:cBhvr>
                                        <p:cTn id="104" dur="500" fill="hold"/>
                                        <p:tgtEl>
                                          <p:spTgt spid="63499"/>
                                        </p:tgtEl>
                                        <p:attrNameLst>
                                          <p:attrName>ppt_w</p:attrName>
                                        </p:attrNameLst>
                                      </p:cBhvr>
                                      <p:tavLst>
                                        <p:tav tm="0">
                                          <p:val>
                                            <p:fltVal val="0"/>
                                          </p:val>
                                        </p:tav>
                                        <p:tav tm="100000">
                                          <p:val>
                                            <p:strVal val="#ppt_w"/>
                                          </p:val>
                                        </p:tav>
                                      </p:tavLst>
                                    </p:anim>
                                    <p:anim calcmode="lin" valueType="num">
                                      <p:cBhvr>
                                        <p:cTn id="105" dur="500" fill="hold"/>
                                        <p:tgtEl>
                                          <p:spTgt spid="63499"/>
                                        </p:tgtEl>
                                        <p:attrNameLst>
                                          <p:attrName>ppt_h</p:attrName>
                                        </p:attrNameLst>
                                      </p:cBhvr>
                                      <p:tavLst>
                                        <p:tav tm="0">
                                          <p:val>
                                            <p:fltVal val="0"/>
                                          </p:val>
                                        </p:tav>
                                        <p:tav tm="100000">
                                          <p:val>
                                            <p:strVal val="#ppt_h"/>
                                          </p:val>
                                        </p:tav>
                                      </p:tavLst>
                                    </p:anim>
                                    <p:animEffect transition="in" filter="fade">
                                      <p:cBhvr>
                                        <p:cTn id="106" dur="500"/>
                                        <p:tgtEl>
                                          <p:spTgt spid="63499"/>
                                        </p:tgtEl>
                                      </p:cBhvr>
                                    </p:animEffect>
                                  </p:childTnLst>
                                </p:cTn>
                              </p:par>
                            </p:childTnLst>
                          </p:cTn>
                        </p:par>
                        <p:par>
                          <p:cTn id="107" fill="hold">
                            <p:stCondLst>
                              <p:cond delay="20500"/>
                            </p:stCondLst>
                            <p:childTnLst>
                              <p:par>
                                <p:cTn id="108" presetID="26" presetClass="emph" presetSubtype="0" repeatCount="3000" fill="hold" nodeType="afterEffect">
                                  <p:stCondLst>
                                    <p:cond delay="0"/>
                                  </p:stCondLst>
                                  <p:childTnLst>
                                    <p:animEffect transition="out" filter="fade">
                                      <p:cBhvr>
                                        <p:cTn id="109" dur="500" tmFilter="0, 0; .2, .5; .8, .5; 1, 0"/>
                                        <p:tgtEl>
                                          <p:spTgt spid="63499"/>
                                        </p:tgtEl>
                                      </p:cBhvr>
                                    </p:animEffect>
                                    <p:animScale>
                                      <p:cBhvr>
                                        <p:cTn id="110" dur="250" autoRev="1" fill="hold"/>
                                        <p:tgtEl>
                                          <p:spTgt spid="6349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6" grpId="0"/>
      <p:bldP spid="16" grpId="1"/>
      <p:bldP spid="18" grpId="0" animBg="1"/>
      <p:bldP spid="18" grpId="1" animBg="1"/>
      <p:bldP spid="23" grpId="0"/>
      <p:bldP spid="23" grpId="1"/>
      <p:bldP spid="24" grpId="0"/>
      <p:bldP spid="24" grpId="1"/>
      <p:bldP spid="25" grpId="0"/>
      <p:bldP spid="28" grpId="0"/>
      <p:bldP spid="2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dirty="0" smtClean="0"/>
              <a:t>I.2.3.1. Moore-Dijkstra algoritmusa</a:t>
            </a:r>
            <a:endParaRPr lang="en-US" dirty="0"/>
          </a:p>
        </p:txBody>
      </p:sp>
      <p:sp>
        <p:nvSpPr>
          <p:cNvPr id="6" name="Action Button: Back or Previous 5">
            <a:hlinkClick r:id="rId3" action="ppaction://hlinksldjump" highlightClick="1"/>
          </p:cNvPr>
          <p:cNvSpPr/>
          <p:nvPr/>
        </p:nvSpPr>
        <p:spPr>
          <a:xfrm>
            <a:off x="304800" y="8382000"/>
            <a:ext cx="9144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p:cNvSpPr>
            <a:spLocks noGrp="1"/>
          </p:cNvSpPr>
          <p:nvPr>
            <p:ph idx="1"/>
          </p:nvPr>
        </p:nvSpPr>
        <p:spPr/>
        <p:txBody>
          <a:bodyPr>
            <a:normAutofit/>
          </a:bodyPr>
          <a:lstStyle/>
          <a:p>
            <a:pPr>
              <a:buClr>
                <a:srgbClr val="C00000"/>
              </a:buClr>
              <a:buSzPct val="110000"/>
              <a:buFont typeface="Webdings" pitchFamily="18" charset="2"/>
              <a:buChar char=""/>
            </a:pPr>
            <a:r>
              <a:rPr lang="hu-HU" sz="1800" dirty="0" smtClean="0"/>
              <a:t>A Moore algoritmus </a:t>
            </a:r>
            <a:r>
              <a:rPr lang="hu-HU" sz="1800" i="1" dirty="0" smtClean="0">
                <a:solidFill>
                  <a:srgbClr val="FF0000"/>
                </a:solidFill>
              </a:rPr>
              <a:t>e</a:t>
            </a:r>
            <a:r>
              <a:rPr lang="en-US" sz="1800" i="1" dirty="0" err="1" smtClean="0">
                <a:solidFill>
                  <a:srgbClr val="FF0000"/>
                </a:solidFill>
              </a:rPr>
              <a:t>gy</a:t>
            </a:r>
            <a:r>
              <a:rPr lang="en-US" sz="1800" i="1" dirty="0" smtClean="0">
                <a:solidFill>
                  <a:srgbClr val="FF0000"/>
                </a:solidFill>
              </a:rPr>
              <a:t> </a:t>
            </a:r>
            <a:r>
              <a:rPr lang="en-US" sz="1800" i="1" dirty="0" err="1" smtClean="0">
                <a:solidFill>
                  <a:srgbClr val="FF0000"/>
                </a:solidFill>
              </a:rPr>
              <a:t>adott</a:t>
            </a:r>
            <a:r>
              <a:rPr lang="en-US" sz="1800" i="1" dirty="0" smtClean="0">
                <a:solidFill>
                  <a:srgbClr val="FF0000"/>
                </a:solidFill>
              </a:rPr>
              <a:t> </a:t>
            </a:r>
            <a:r>
              <a:rPr lang="en-US" sz="1800" i="1" dirty="0" err="1" smtClean="0">
                <a:solidFill>
                  <a:srgbClr val="FF0000"/>
                </a:solidFill>
              </a:rPr>
              <a:t>cs</a:t>
            </a:r>
            <a:r>
              <a:rPr lang="hu-HU" sz="1800" i="1" dirty="0" smtClean="0">
                <a:solidFill>
                  <a:srgbClr val="FF0000"/>
                </a:solidFill>
              </a:rPr>
              <a:t>ú</a:t>
            </a:r>
            <a:r>
              <a:rPr lang="en-US" sz="1800" i="1" dirty="0" err="1" smtClean="0">
                <a:solidFill>
                  <a:srgbClr val="FF0000"/>
                </a:solidFill>
              </a:rPr>
              <a:t>csb</a:t>
            </a:r>
            <a:r>
              <a:rPr lang="hu-HU" sz="1800" i="1" dirty="0" smtClean="0">
                <a:solidFill>
                  <a:srgbClr val="FF0000"/>
                </a:solidFill>
              </a:rPr>
              <a:t>ó</a:t>
            </a:r>
            <a:r>
              <a:rPr lang="en-US" sz="1800" i="1" dirty="0" smtClean="0">
                <a:solidFill>
                  <a:srgbClr val="FF0000"/>
                </a:solidFill>
              </a:rPr>
              <a:t>l</a:t>
            </a:r>
            <a:r>
              <a:rPr lang="en-US" sz="1800" dirty="0" smtClean="0"/>
              <a:t> </a:t>
            </a:r>
            <a:r>
              <a:rPr lang="en-US" sz="1800" dirty="0" err="1" smtClean="0"/>
              <a:t>az</a:t>
            </a:r>
            <a:r>
              <a:rPr lang="en-US" sz="1800" dirty="0" smtClean="0"/>
              <a:t> </a:t>
            </a:r>
            <a:r>
              <a:rPr lang="hu-HU" sz="1800" u="sng" dirty="0" err="1" smtClean="0"/>
              <a:t>ö</a:t>
            </a:r>
            <a:r>
              <a:rPr lang="en-US" sz="1800" u="sng" dirty="0" err="1" smtClean="0"/>
              <a:t>sszes</a:t>
            </a:r>
            <a:r>
              <a:rPr lang="en-US" sz="1800" u="sng" dirty="0" smtClean="0"/>
              <a:t> t</a:t>
            </a:r>
            <a:r>
              <a:rPr lang="hu-HU" sz="1800" u="sng" dirty="0" smtClean="0"/>
              <a:t>ö</a:t>
            </a:r>
            <a:r>
              <a:rPr lang="en-US" sz="1800" u="sng" dirty="0" err="1" smtClean="0"/>
              <a:t>bbi</a:t>
            </a:r>
            <a:r>
              <a:rPr lang="en-US" sz="1800" u="sng" dirty="0" smtClean="0"/>
              <a:t> </a:t>
            </a:r>
            <a:r>
              <a:rPr lang="en-US" sz="1800" u="sng" dirty="0" err="1" smtClean="0"/>
              <a:t>cs</a:t>
            </a:r>
            <a:r>
              <a:rPr lang="hu-HU" sz="1800" u="sng" dirty="0" smtClean="0"/>
              <a:t>ú</a:t>
            </a:r>
            <a:r>
              <a:rPr lang="en-US" sz="1800" u="sng" dirty="0" err="1" smtClean="0"/>
              <a:t>csba</a:t>
            </a:r>
            <a:r>
              <a:rPr lang="hu-HU" sz="1800" u="sng" dirty="0" smtClean="0"/>
              <a:t> </a:t>
            </a:r>
            <a:r>
              <a:rPr lang="hu-HU" sz="1800" dirty="0" smtClean="0"/>
              <a:t>a</a:t>
            </a:r>
            <a:r>
              <a:rPr lang="en-US" sz="1800" dirty="0" smtClean="0"/>
              <a:t> </a:t>
            </a:r>
            <a:r>
              <a:rPr lang="hu-HU" sz="1800" dirty="0" smtClean="0">
                <a:hlinkClick r:id="" action="ppaction://customshow?id=4"/>
              </a:rPr>
              <a:t>DFS</a:t>
            </a:r>
            <a:r>
              <a:rPr lang="hu-HU" sz="1800" dirty="0" smtClean="0"/>
              <a:t> </a:t>
            </a:r>
            <a:r>
              <a:rPr lang="en-US" sz="1800" dirty="0" smtClean="0"/>
              <a:t>m</a:t>
            </a:r>
            <a:r>
              <a:rPr lang="hu-HU" sz="1800" dirty="0" smtClean="0"/>
              <a:t>é</a:t>
            </a:r>
            <a:r>
              <a:rPr lang="en-US" sz="1800" dirty="0" smtClean="0"/>
              <a:t>l</a:t>
            </a:r>
            <a:r>
              <a:rPr lang="hu-HU" sz="1800" dirty="0" smtClean="0"/>
              <a:t>y</a:t>
            </a:r>
            <a:r>
              <a:rPr lang="en-US" sz="1800" dirty="0" smtClean="0"/>
              <a:t>s</a:t>
            </a:r>
            <a:r>
              <a:rPr lang="hu-HU" sz="1800" dirty="0" smtClean="0"/>
              <a:t>é</a:t>
            </a:r>
            <a:r>
              <a:rPr lang="en-US" sz="1800" dirty="0" err="1" smtClean="0"/>
              <a:t>gi</a:t>
            </a:r>
            <a:r>
              <a:rPr lang="en-US" sz="1800" dirty="0" smtClean="0"/>
              <a:t> </a:t>
            </a:r>
            <a:r>
              <a:rPr lang="en-US" sz="1800" dirty="0" err="1" smtClean="0"/>
              <a:t>bej</a:t>
            </a:r>
            <a:r>
              <a:rPr lang="hu-HU" sz="1800" dirty="0" smtClean="0"/>
              <a:t>á</a:t>
            </a:r>
            <a:r>
              <a:rPr lang="en-US" sz="1800" dirty="0" smtClean="0"/>
              <a:t>r</a:t>
            </a:r>
            <a:r>
              <a:rPr lang="hu-HU" sz="1800" dirty="0" smtClean="0"/>
              <a:t>á</a:t>
            </a:r>
            <a:r>
              <a:rPr lang="en-US" sz="1800" dirty="0" smtClean="0"/>
              <a:t>s</a:t>
            </a:r>
            <a:r>
              <a:rPr lang="hu-HU" sz="1800" dirty="0" smtClean="0"/>
              <a:t>sal </a:t>
            </a:r>
            <a:r>
              <a:rPr lang="en-US" sz="1800" dirty="0" err="1" smtClean="0"/>
              <a:t>meghat</a:t>
            </a:r>
            <a:r>
              <a:rPr lang="hu-HU" sz="1800" dirty="0" smtClean="0"/>
              <a:t>á</a:t>
            </a:r>
            <a:r>
              <a:rPr lang="en-US" sz="1800" dirty="0" err="1" smtClean="0"/>
              <a:t>rozza</a:t>
            </a:r>
            <a:r>
              <a:rPr lang="en-US" sz="1800" dirty="0" smtClean="0"/>
              <a:t> a </a:t>
            </a:r>
            <a:r>
              <a:rPr lang="en-US" sz="1800" dirty="0" err="1" smtClean="0"/>
              <a:t>legr</a:t>
            </a:r>
            <a:r>
              <a:rPr lang="hu-HU" sz="1800" dirty="0" smtClean="0"/>
              <a:t>ö</a:t>
            </a:r>
            <a:r>
              <a:rPr lang="en-US" sz="1800" dirty="0" err="1" smtClean="0"/>
              <a:t>videbb</a:t>
            </a:r>
            <a:r>
              <a:rPr lang="en-US" sz="1800" dirty="0" smtClean="0"/>
              <a:t> </a:t>
            </a:r>
            <a:r>
              <a:rPr lang="en-US" sz="1800" dirty="0" err="1" smtClean="0"/>
              <a:t>utak</a:t>
            </a:r>
            <a:r>
              <a:rPr lang="hu-HU" sz="1800" dirty="0" smtClean="0"/>
              <a:t> értékét egy pozitív élsúlyú gráfban.</a:t>
            </a:r>
            <a:endParaRPr lang="en-US" sz="1800" dirty="0"/>
          </a:p>
        </p:txBody>
      </p:sp>
      <p:sp>
        <p:nvSpPr>
          <p:cNvPr id="9" name="Oval 8"/>
          <p:cNvSpPr/>
          <p:nvPr/>
        </p:nvSpPr>
        <p:spPr>
          <a:xfrm>
            <a:off x="2590800" y="3810000"/>
            <a:ext cx="4572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rPr>
              <a:t>i</a:t>
            </a:r>
            <a:endParaRPr lang="en-US" dirty="0">
              <a:solidFill>
                <a:schemeClr val="tx1"/>
              </a:solidFill>
            </a:endParaRPr>
          </a:p>
        </p:txBody>
      </p:sp>
      <p:sp>
        <p:nvSpPr>
          <p:cNvPr id="10" name="Oval 9"/>
          <p:cNvSpPr/>
          <p:nvPr/>
        </p:nvSpPr>
        <p:spPr>
          <a:xfrm>
            <a:off x="4648200" y="3048000"/>
            <a:ext cx="4572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j</a:t>
            </a:r>
            <a:endParaRPr lang="en-US" dirty="0">
              <a:solidFill>
                <a:schemeClr val="tx1"/>
              </a:solidFill>
            </a:endParaRPr>
          </a:p>
        </p:txBody>
      </p:sp>
      <p:cxnSp>
        <p:nvCxnSpPr>
          <p:cNvPr id="12" name="Straight Arrow Connector 11"/>
          <p:cNvCxnSpPr>
            <a:endCxn id="9" idx="2"/>
          </p:cNvCxnSpPr>
          <p:nvPr/>
        </p:nvCxnSpPr>
        <p:spPr>
          <a:xfrm>
            <a:off x="838200" y="3733800"/>
            <a:ext cx="1752600" cy="304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9" idx="7"/>
            <a:endCxn id="10" idx="2"/>
          </p:cNvCxnSpPr>
          <p:nvPr/>
        </p:nvCxnSpPr>
        <p:spPr>
          <a:xfrm flipV="1">
            <a:off x="2981045" y="3276600"/>
            <a:ext cx="1667155" cy="60035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aphicFrame>
        <p:nvGraphicFramePr>
          <p:cNvPr id="17" name="Object 16"/>
          <p:cNvGraphicFramePr>
            <a:graphicFrameLocks noChangeAspect="1"/>
          </p:cNvGraphicFramePr>
          <p:nvPr/>
        </p:nvGraphicFramePr>
        <p:xfrm>
          <a:off x="3098800" y="3048000"/>
          <a:ext cx="889000" cy="603250"/>
        </p:xfrm>
        <a:graphic>
          <a:graphicData uri="http://schemas.openxmlformats.org/presentationml/2006/ole">
            <p:oleObj spid="_x0000_s62466" name="Equation" r:id="rId4" imgW="355320" imgH="241200" progId="Equation.3">
              <p:embed/>
            </p:oleObj>
          </a:graphicData>
        </a:graphic>
      </p:graphicFrame>
      <p:graphicFrame>
        <p:nvGraphicFramePr>
          <p:cNvPr id="60419" name="Object 3"/>
          <p:cNvGraphicFramePr>
            <a:graphicFrameLocks noChangeAspect="1"/>
          </p:cNvGraphicFramePr>
          <p:nvPr/>
        </p:nvGraphicFramePr>
        <p:xfrm>
          <a:off x="1066800" y="3140075"/>
          <a:ext cx="381000" cy="571500"/>
        </p:xfrm>
        <a:graphic>
          <a:graphicData uri="http://schemas.openxmlformats.org/presentationml/2006/ole">
            <p:oleObj spid="_x0000_s62467" name="Equation" r:id="rId5" imgW="152280" imgH="228600" progId="Equation.3">
              <p:embed/>
            </p:oleObj>
          </a:graphicData>
        </a:graphic>
      </p:graphicFrame>
      <p:cxnSp>
        <p:nvCxnSpPr>
          <p:cNvPr id="22" name="Elbow Connector 21"/>
          <p:cNvCxnSpPr>
            <a:endCxn id="10" idx="4"/>
          </p:cNvCxnSpPr>
          <p:nvPr/>
        </p:nvCxnSpPr>
        <p:spPr>
          <a:xfrm flipV="1">
            <a:off x="685800" y="3505200"/>
            <a:ext cx="4191000" cy="1524001"/>
          </a:xfrm>
          <a:prstGeom prst="bentConnector2">
            <a:avLst/>
          </a:prstGeom>
          <a:ln w="38100">
            <a:solidFill>
              <a:srgbClr val="92D05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60420" name="Object 4"/>
          <p:cNvGraphicFramePr>
            <a:graphicFrameLocks noChangeAspect="1"/>
          </p:cNvGraphicFramePr>
          <p:nvPr/>
        </p:nvGraphicFramePr>
        <p:xfrm>
          <a:off x="3641725" y="4327525"/>
          <a:ext cx="444500" cy="603250"/>
        </p:xfrm>
        <a:graphic>
          <a:graphicData uri="http://schemas.openxmlformats.org/presentationml/2006/ole">
            <p:oleObj spid="_x0000_s62468" name="Equation" r:id="rId6" imgW="177480" imgH="241200" progId="Equation.3">
              <p:embed/>
            </p:oleObj>
          </a:graphicData>
        </a:graphic>
      </p:graphicFrame>
      <p:pic>
        <p:nvPicPr>
          <p:cNvPr id="15" name="Picture 14" descr="Picture2.gif"/>
          <p:cNvPicPr>
            <a:picLocks noChangeAspect="1"/>
          </p:cNvPicPr>
          <p:nvPr/>
        </p:nvPicPr>
        <p:blipFill>
          <a:blip r:embed="rId7" cstate="print"/>
          <a:stretch>
            <a:fillRect/>
          </a:stretch>
        </p:blipFill>
        <p:spPr>
          <a:xfrm>
            <a:off x="3990975" y="6096000"/>
            <a:ext cx="2714625" cy="2133600"/>
          </a:xfrm>
          <a:prstGeom prst="rect">
            <a:avLst/>
          </a:prstGeom>
        </p:spPr>
      </p:pic>
      <p:sp>
        <p:nvSpPr>
          <p:cNvPr id="18" name="Oval 17"/>
          <p:cNvSpPr/>
          <p:nvPr/>
        </p:nvSpPr>
        <p:spPr>
          <a:xfrm>
            <a:off x="4191000" y="7620000"/>
            <a:ext cx="304800" cy="3048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533400" y="5181600"/>
            <a:ext cx="5638800" cy="646331"/>
          </a:xfrm>
          <a:prstGeom prst="rect">
            <a:avLst/>
          </a:prstGeom>
          <a:noFill/>
        </p:spPr>
        <p:txBody>
          <a:bodyPr wrap="square" rtlCol="0">
            <a:spAutoFit/>
          </a:bodyPr>
          <a:lstStyle/>
          <a:p>
            <a:r>
              <a:rPr lang="hu-HU" dirty="0" smtClean="0"/>
              <a:t>Bemeneti adat az</a:t>
            </a:r>
            <a:r>
              <a:rPr lang="hu-HU" b="1" dirty="0" smtClean="0">
                <a:solidFill>
                  <a:srgbClr val="FF0000"/>
                </a:solidFill>
              </a:rPr>
              <a:t> l súly (út) mátrix, </a:t>
            </a:r>
            <a:r>
              <a:rPr lang="hu-HU" dirty="0" smtClean="0"/>
              <a:t>mely a szomszédsági (adiacencia) mátrixra épül </a:t>
            </a:r>
            <a:endParaRPr lang="en-US" dirty="0"/>
          </a:p>
        </p:txBody>
      </p:sp>
      <p:graphicFrame>
        <p:nvGraphicFramePr>
          <p:cNvPr id="20" name="Table 19"/>
          <p:cNvGraphicFramePr>
            <a:graphicFrameLocks noGrp="1"/>
          </p:cNvGraphicFramePr>
          <p:nvPr/>
        </p:nvGraphicFramePr>
        <p:xfrm>
          <a:off x="1295401" y="5974080"/>
          <a:ext cx="2438401" cy="2560320"/>
        </p:xfrm>
        <a:graphic>
          <a:graphicData uri="http://schemas.openxmlformats.org/drawingml/2006/table">
            <a:tbl>
              <a:tblPr firstRow="1" bandRow="1">
                <a:tableStyleId>{5C22544A-7EE6-4342-B048-85BDC9FD1C3A}</a:tableStyleId>
              </a:tblPr>
              <a:tblGrid>
                <a:gridCol w="348343"/>
                <a:gridCol w="348343"/>
                <a:gridCol w="348343"/>
                <a:gridCol w="348343"/>
                <a:gridCol w="348343"/>
                <a:gridCol w="348343"/>
                <a:gridCol w="348343"/>
              </a:tblGrid>
              <a:tr h="264160">
                <a:tc>
                  <a:txBody>
                    <a:bodyPr/>
                    <a:lstStyle/>
                    <a:p>
                      <a:r>
                        <a:rPr lang="hu-HU" dirty="0" smtClean="0"/>
                        <a:t>1</a:t>
                      </a:r>
                      <a:endParaRPr lang="en-US" dirty="0"/>
                    </a:p>
                  </a:txBody>
                  <a:tcPr/>
                </a:tc>
                <a:tc>
                  <a:txBody>
                    <a:bodyPr/>
                    <a:lstStyle/>
                    <a:p>
                      <a:r>
                        <a:rPr lang="hu-HU" dirty="0" smtClean="0"/>
                        <a:t>2</a:t>
                      </a:r>
                      <a:endParaRPr lang="en-US" dirty="0"/>
                    </a:p>
                  </a:txBody>
                  <a:tcPr/>
                </a:tc>
                <a:tc>
                  <a:txBody>
                    <a:bodyPr/>
                    <a:lstStyle/>
                    <a:p>
                      <a:r>
                        <a:rPr lang="hu-HU" dirty="0" smtClean="0"/>
                        <a:t>3</a:t>
                      </a:r>
                      <a:endParaRPr lang="en-US" dirty="0"/>
                    </a:p>
                  </a:txBody>
                  <a:tcPr/>
                </a:tc>
                <a:tc>
                  <a:txBody>
                    <a:bodyPr/>
                    <a:lstStyle/>
                    <a:p>
                      <a:r>
                        <a:rPr lang="hu-HU" dirty="0" smtClean="0"/>
                        <a:t>4</a:t>
                      </a:r>
                      <a:endParaRPr lang="en-US" dirty="0"/>
                    </a:p>
                  </a:txBody>
                  <a:tcPr/>
                </a:tc>
                <a:tc>
                  <a:txBody>
                    <a:bodyPr/>
                    <a:lstStyle/>
                    <a:p>
                      <a:r>
                        <a:rPr lang="hu-HU" dirty="0" smtClean="0"/>
                        <a:t>5</a:t>
                      </a:r>
                      <a:endParaRPr lang="en-US" dirty="0"/>
                    </a:p>
                  </a:txBody>
                  <a:tcPr/>
                </a:tc>
                <a:tc>
                  <a:txBody>
                    <a:bodyPr/>
                    <a:lstStyle/>
                    <a:p>
                      <a:r>
                        <a:rPr lang="hu-HU" dirty="0" smtClean="0"/>
                        <a:t>6</a:t>
                      </a:r>
                      <a:endParaRPr lang="en-US" dirty="0"/>
                    </a:p>
                  </a:txBody>
                  <a:tcPr/>
                </a:tc>
                <a:tc>
                  <a:txBody>
                    <a:bodyPr/>
                    <a:lstStyle/>
                    <a:p>
                      <a:endParaRPr lang="en-US" dirty="0"/>
                    </a:p>
                  </a:txBody>
                  <a:tcPr/>
                </a:tc>
              </a:tr>
              <a:tr h="264160">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solidFill>
                            <a:srgbClr val="FF0000"/>
                          </a:solidFill>
                        </a:rPr>
                        <a:t>7</a:t>
                      </a:r>
                      <a:endParaRPr lang="en-US" sz="1200" dirty="0">
                        <a:solidFill>
                          <a:srgbClr val="FF0000"/>
                        </a:solidFill>
                      </a:endParaRPr>
                    </a:p>
                  </a:txBody>
                  <a:tcPr>
                    <a:solidFill>
                      <a:schemeClr val="accent2">
                        <a:lumMod val="40000"/>
                        <a:lumOff val="60000"/>
                      </a:schemeClr>
                    </a:solidFill>
                  </a:tcPr>
                </a:tc>
                <a:tc>
                  <a:txBody>
                    <a:bodyPr/>
                    <a:lstStyle/>
                    <a:p>
                      <a:r>
                        <a:rPr lang="hu-HU" sz="1200" dirty="0" smtClean="0">
                          <a:solidFill>
                            <a:srgbClr val="FFFF00"/>
                          </a:solidFill>
                        </a:rPr>
                        <a:t>9</a:t>
                      </a:r>
                      <a:endParaRPr lang="en-US" sz="1200" dirty="0">
                        <a:solidFill>
                          <a:srgbClr val="FFFF00"/>
                        </a:solidFill>
                      </a:endParaRPr>
                    </a:p>
                  </a:txBody>
                  <a:tcPr>
                    <a:solidFill>
                      <a:schemeClr val="accent2">
                        <a:lumMod val="40000"/>
                        <a:lumOff val="60000"/>
                      </a:schemeClr>
                    </a:solidFill>
                  </a:tcPr>
                </a:tc>
                <a:tc>
                  <a:txBody>
                    <a:bodyPr/>
                    <a:lstStyle/>
                    <a:p>
                      <a:r>
                        <a:rPr lang="en-US" sz="1200" dirty="0" smtClean="0">
                          <a:latin typeface="Verdana"/>
                          <a:ea typeface="Verdana"/>
                          <a:cs typeface="Verdana"/>
                        </a:rPr>
                        <a:t>∞</a:t>
                      </a:r>
                      <a:endParaRPr lang="en-US" sz="1200"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14</a:t>
                      </a:r>
                      <a:endParaRPr lang="en-US" sz="1200" dirty="0"/>
                    </a:p>
                  </a:txBody>
                  <a:tcPr>
                    <a:solidFill>
                      <a:schemeClr val="accent2">
                        <a:lumMod val="40000"/>
                        <a:lumOff val="60000"/>
                      </a:schemeClr>
                    </a:solidFill>
                  </a:tcPr>
                </a:tc>
                <a:tc>
                  <a:txBody>
                    <a:bodyPr/>
                    <a:lstStyle/>
                    <a:p>
                      <a:r>
                        <a:rPr lang="hu-HU" dirty="0" smtClean="0"/>
                        <a:t>1</a:t>
                      </a:r>
                      <a:endParaRPr lang="en-US" dirty="0"/>
                    </a:p>
                  </a:txBody>
                  <a:tcPr/>
                </a:tc>
              </a:tr>
              <a:tr h="264160">
                <a:tc>
                  <a:txBody>
                    <a:bodyPr/>
                    <a:lstStyle/>
                    <a:p>
                      <a:r>
                        <a:rPr lang="hu-HU" sz="1200" dirty="0" smtClean="0">
                          <a:solidFill>
                            <a:srgbClr val="FF0000"/>
                          </a:solidFill>
                        </a:rPr>
                        <a:t>7</a:t>
                      </a:r>
                      <a:endParaRPr lang="en-US" sz="1200" dirty="0">
                        <a:solidFill>
                          <a:srgbClr val="FF0000"/>
                        </a:solidFill>
                      </a:endParaRPr>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solidFill>
                            <a:srgbClr val="00B0F0"/>
                          </a:solidFill>
                        </a:rPr>
                        <a:t>10</a:t>
                      </a:r>
                      <a:endParaRPr lang="en-US" sz="1200" dirty="0">
                        <a:solidFill>
                          <a:srgbClr val="00B0F0"/>
                        </a:solidFill>
                      </a:endParaRPr>
                    </a:p>
                  </a:txBody>
                  <a:tcPr>
                    <a:solidFill>
                      <a:schemeClr val="accent2">
                        <a:lumMod val="40000"/>
                        <a:lumOff val="60000"/>
                      </a:schemeClr>
                    </a:solidFill>
                  </a:tcPr>
                </a:tc>
                <a:tc>
                  <a:txBody>
                    <a:bodyPr/>
                    <a:lstStyle/>
                    <a:p>
                      <a:r>
                        <a:rPr lang="hu-HU" sz="1200" dirty="0" smtClean="0"/>
                        <a:t>15</a:t>
                      </a:r>
                      <a:endParaRPr lang="en-US" sz="1200"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dirty="0" smtClean="0"/>
                        <a:t>2</a:t>
                      </a:r>
                      <a:endParaRPr lang="en-US" dirty="0"/>
                    </a:p>
                  </a:txBody>
                  <a:tcPr/>
                </a:tc>
              </a:tr>
              <a:tr h="264160">
                <a:tc>
                  <a:txBody>
                    <a:bodyPr/>
                    <a:lstStyle/>
                    <a:p>
                      <a:r>
                        <a:rPr lang="hu-HU" sz="1200" dirty="0" smtClean="0">
                          <a:solidFill>
                            <a:srgbClr val="FFFF00"/>
                          </a:solidFill>
                        </a:rPr>
                        <a:t>9</a:t>
                      </a:r>
                      <a:endParaRPr lang="en-US" sz="1200" dirty="0">
                        <a:solidFill>
                          <a:srgbClr val="FFFF00"/>
                        </a:solidFill>
                      </a:endParaRPr>
                    </a:p>
                  </a:txBody>
                  <a:tcPr>
                    <a:solidFill>
                      <a:schemeClr val="accent2">
                        <a:lumMod val="40000"/>
                        <a:lumOff val="60000"/>
                      </a:schemeClr>
                    </a:solidFill>
                  </a:tcPr>
                </a:tc>
                <a:tc>
                  <a:txBody>
                    <a:bodyPr/>
                    <a:lstStyle/>
                    <a:p>
                      <a:r>
                        <a:rPr lang="hu-HU" sz="1200" dirty="0" smtClean="0">
                          <a:solidFill>
                            <a:srgbClr val="00B0F0"/>
                          </a:solidFill>
                        </a:rPr>
                        <a:t>10</a:t>
                      </a:r>
                      <a:endParaRPr lang="en-US" sz="1200" dirty="0">
                        <a:solidFill>
                          <a:srgbClr val="00B0F0"/>
                        </a:solidFill>
                      </a:endParaRPr>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endParaRPr lang="en-US" sz="1200" dirty="0"/>
                    </a:p>
                  </a:txBody>
                  <a:tcPr>
                    <a:solidFill>
                      <a:schemeClr val="accent2">
                        <a:lumMod val="40000"/>
                        <a:lumOff val="60000"/>
                      </a:schemeClr>
                    </a:solidFill>
                  </a:tcPr>
                </a:tc>
                <a:tc>
                  <a:txBody>
                    <a:bodyPr/>
                    <a:lstStyle/>
                    <a:p>
                      <a:endParaRPr lang="en-US" sz="1200"/>
                    </a:p>
                  </a:txBody>
                  <a:tcPr>
                    <a:solidFill>
                      <a:schemeClr val="accent2">
                        <a:lumMod val="40000"/>
                        <a:lumOff val="60000"/>
                      </a:schemeClr>
                    </a:solidFill>
                  </a:tcPr>
                </a:tc>
                <a:tc>
                  <a:txBody>
                    <a:bodyPr/>
                    <a:lstStyle/>
                    <a:p>
                      <a:endParaRPr lang="en-US" sz="1200" dirty="0"/>
                    </a:p>
                  </a:txBody>
                  <a:tcPr>
                    <a:solidFill>
                      <a:schemeClr val="accent2">
                        <a:lumMod val="40000"/>
                        <a:lumOff val="60000"/>
                      </a:schemeClr>
                    </a:solidFill>
                  </a:tcPr>
                </a:tc>
                <a:tc>
                  <a:txBody>
                    <a:bodyPr/>
                    <a:lstStyle/>
                    <a:p>
                      <a:r>
                        <a:rPr lang="hu-HU" dirty="0" smtClean="0"/>
                        <a:t>3</a:t>
                      </a:r>
                      <a:endParaRPr lang="en-US" dirty="0"/>
                    </a:p>
                  </a:txBody>
                  <a:tcPr/>
                </a:tc>
              </a:tr>
              <a:tr h="264160">
                <a:tc>
                  <a:txBody>
                    <a:bodyPr/>
                    <a:lstStyle/>
                    <a:p>
                      <a:endParaRPr lang="en-US" sz="1200"/>
                    </a:p>
                  </a:txBody>
                  <a:tcPr>
                    <a:solidFill>
                      <a:schemeClr val="accent2">
                        <a:lumMod val="40000"/>
                        <a:lumOff val="60000"/>
                      </a:schemeClr>
                    </a:solidFill>
                  </a:tcPr>
                </a:tc>
                <a:tc>
                  <a:txBody>
                    <a:bodyPr/>
                    <a:lstStyle/>
                    <a:p>
                      <a:endParaRPr lang="en-US" sz="1200"/>
                    </a:p>
                  </a:txBody>
                  <a:tcPr>
                    <a:solidFill>
                      <a:schemeClr val="accent2">
                        <a:lumMod val="40000"/>
                        <a:lumOff val="60000"/>
                      </a:schemeClr>
                    </a:solidFill>
                  </a:tcPr>
                </a:tc>
                <a:tc>
                  <a:txBody>
                    <a:bodyPr/>
                    <a:lstStyle/>
                    <a:p>
                      <a:endParaRPr lang="en-US" sz="1200"/>
                    </a:p>
                  </a:txBody>
                  <a:tcPr>
                    <a:solidFill>
                      <a:schemeClr val="accent2">
                        <a:lumMod val="40000"/>
                        <a:lumOff val="60000"/>
                      </a:schemeClr>
                    </a:solidFill>
                  </a:tcPr>
                </a:tc>
                <a:tc>
                  <a:txBody>
                    <a:bodyPr/>
                    <a:lstStyle/>
                    <a:p>
                      <a:endParaRPr lang="en-US" sz="1200" dirty="0"/>
                    </a:p>
                  </a:txBody>
                  <a:tcPr>
                    <a:solidFill>
                      <a:schemeClr val="accent2">
                        <a:lumMod val="40000"/>
                        <a:lumOff val="60000"/>
                      </a:schemeClr>
                    </a:solidFill>
                  </a:tcPr>
                </a:tc>
                <a:tc>
                  <a:txBody>
                    <a:bodyPr/>
                    <a:lstStyle/>
                    <a:p>
                      <a:endParaRPr lang="en-US" sz="1200" dirty="0"/>
                    </a:p>
                  </a:txBody>
                  <a:tcPr>
                    <a:solidFill>
                      <a:schemeClr val="accent2">
                        <a:lumMod val="40000"/>
                        <a:lumOff val="60000"/>
                      </a:schemeClr>
                    </a:solidFill>
                  </a:tcPr>
                </a:tc>
                <a:tc>
                  <a:txBody>
                    <a:bodyPr/>
                    <a:lstStyle/>
                    <a:p>
                      <a:endParaRPr lang="en-US" sz="1200"/>
                    </a:p>
                  </a:txBody>
                  <a:tcPr>
                    <a:solidFill>
                      <a:schemeClr val="accent2">
                        <a:lumMod val="40000"/>
                        <a:lumOff val="60000"/>
                      </a:schemeClr>
                    </a:solidFill>
                  </a:tcPr>
                </a:tc>
                <a:tc>
                  <a:txBody>
                    <a:bodyPr/>
                    <a:lstStyle/>
                    <a:p>
                      <a:r>
                        <a:rPr lang="hu-HU" dirty="0" smtClean="0"/>
                        <a:t>4</a:t>
                      </a:r>
                      <a:endParaRPr lang="en-US" dirty="0"/>
                    </a:p>
                  </a:txBody>
                  <a:tcPr/>
                </a:tc>
              </a:tr>
              <a:tr h="264160">
                <a:tc>
                  <a:txBody>
                    <a:bodyPr/>
                    <a:lstStyle/>
                    <a:p>
                      <a:endParaRPr lang="en-US" sz="1200"/>
                    </a:p>
                  </a:txBody>
                  <a:tcPr>
                    <a:solidFill>
                      <a:schemeClr val="accent2">
                        <a:lumMod val="40000"/>
                        <a:lumOff val="60000"/>
                      </a:schemeClr>
                    </a:solidFill>
                  </a:tcPr>
                </a:tc>
                <a:tc>
                  <a:txBody>
                    <a:bodyPr/>
                    <a:lstStyle/>
                    <a:p>
                      <a:endParaRPr lang="en-US" sz="1200"/>
                    </a:p>
                  </a:txBody>
                  <a:tcPr>
                    <a:solidFill>
                      <a:schemeClr val="accent2">
                        <a:lumMod val="40000"/>
                        <a:lumOff val="60000"/>
                      </a:schemeClr>
                    </a:solidFill>
                  </a:tcPr>
                </a:tc>
                <a:tc>
                  <a:txBody>
                    <a:bodyPr/>
                    <a:lstStyle/>
                    <a:p>
                      <a:endParaRPr lang="en-US" sz="1200"/>
                    </a:p>
                  </a:txBody>
                  <a:tcPr>
                    <a:solidFill>
                      <a:schemeClr val="accent2">
                        <a:lumMod val="40000"/>
                        <a:lumOff val="60000"/>
                      </a:schemeClr>
                    </a:solidFill>
                  </a:tcPr>
                </a:tc>
                <a:tc>
                  <a:txBody>
                    <a:bodyPr/>
                    <a:lstStyle/>
                    <a:p>
                      <a:endParaRPr lang="en-US" sz="1200" dirty="0"/>
                    </a:p>
                  </a:txBody>
                  <a:tcPr>
                    <a:solidFill>
                      <a:schemeClr val="accent2">
                        <a:lumMod val="40000"/>
                        <a:lumOff val="60000"/>
                      </a:schemeClr>
                    </a:solidFill>
                  </a:tcPr>
                </a:tc>
                <a:tc>
                  <a:txBody>
                    <a:bodyPr/>
                    <a:lstStyle/>
                    <a:p>
                      <a:endParaRPr lang="en-US" sz="1200" dirty="0"/>
                    </a:p>
                  </a:txBody>
                  <a:tcPr>
                    <a:solidFill>
                      <a:schemeClr val="accent2">
                        <a:lumMod val="40000"/>
                        <a:lumOff val="60000"/>
                      </a:schemeClr>
                    </a:solidFill>
                  </a:tcPr>
                </a:tc>
                <a:tc>
                  <a:txBody>
                    <a:bodyPr/>
                    <a:lstStyle/>
                    <a:p>
                      <a:endParaRPr lang="en-US" sz="1200" dirty="0"/>
                    </a:p>
                  </a:txBody>
                  <a:tcPr>
                    <a:solidFill>
                      <a:schemeClr val="accent2">
                        <a:lumMod val="40000"/>
                        <a:lumOff val="60000"/>
                      </a:schemeClr>
                    </a:solidFill>
                  </a:tcPr>
                </a:tc>
                <a:tc>
                  <a:txBody>
                    <a:bodyPr/>
                    <a:lstStyle/>
                    <a:p>
                      <a:r>
                        <a:rPr lang="hu-HU" dirty="0" smtClean="0"/>
                        <a:t>5</a:t>
                      </a:r>
                      <a:endParaRPr lang="en-US" dirty="0"/>
                    </a:p>
                  </a:txBody>
                  <a:tcPr/>
                </a:tc>
              </a:tr>
              <a:tr h="264160">
                <a:tc>
                  <a:txBody>
                    <a:bodyPr/>
                    <a:lstStyle/>
                    <a:p>
                      <a:endParaRPr lang="en-US" sz="1200"/>
                    </a:p>
                  </a:txBody>
                  <a:tcPr>
                    <a:solidFill>
                      <a:schemeClr val="accent2">
                        <a:lumMod val="40000"/>
                        <a:lumOff val="60000"/>
                      </a:schemeClr>
                    </a:solidFill>
                  </a:tcPr>
                </a:tc>
                <a:tc>
                  <a:txBody>
                    <a:bodyPr/>
                    <a:lstStyle/>
                    <a:p>
                      <a:endParaRPr lang="en-US" sz="1200" dirty="0"/>
                    </a:p>
                  </a:txBody>
                  <a:tcPr>
                    <a:solidFill>
                      <a:schemeClr val="accent2">
                        <a:lumMod val="40000"/>
                        <a:lumOff val="60000"/>
                      </a:schemeClr>
                    </a:solidFill>
                  </a:tcPr>
                </a:tc>
                <a:tc>
                  <a:txBody>
                    <a:bodyPr/>
                    <a:lstStyle/>
                    <a:p>
                      <a:endParaRPr lang="en-US" sz="1200"/>
                    </a:p>
                  </a:txBody>
                  <a:tcPr>
                    <a:solidFill>
                      <a:schemeClr val="accent2">
                        <a:lumMod val="40000"/>
                        <a:lumOff val="60000"/>
                      </a:schemeClr>
                    </a:solidFill>
                  </a:tcPr>
                </a:tc>
                <a:tc>
                  <a:txBody>
                    <a:bodyPr/>
                    <a:lstStyle/>
                    <a:p>
                      <a:endParaRPr lang="en-US" sz="1200"/>
                    </a:p>
                  </a:txBody>
                  <a:tcPr>
                    <a:solidFill>
                      <a:schemeClr val="accent2">
                        <a:lumMod val="40000"/>
                        <a:lumOff val="60000"/>
                      </a:schemeClr>
                    </a:solidFill>
                  </a:tcPr>
                </a:tc>
                <a:tc>
                  <a:txBody>
                    <a:bodyPr/>
                    <a:lstStyle/>
                    <a:p>
                      <a:endParaRPr lang="en-US" sz="1200" dirty="0"/>
                    </a:p>
                  </a:txBody>
                  <a:tcPr>
                    <a:solidFill>
                      <a:schemeClr val="accent2">
                        <a:lumMod val="40000"/>
                        <a:lumOff val="60000"/>
                      </a:schemeClr>
                    </a:solidFill>
                  </a:tcPr>
                </a:tc>
                <a:tc>
                  <a:txBody>
                    <a:bodyPr/>
                    <a:lstStyle/>
                    <a:p>
                      <a:endParaRPr lang="en-US" sz="1200" dirty="0"/>
                    </a:p>
                  </a:txBody>
                  <a:tcPr>
                    <a:solidFill>
                      <a:schemeClr val="accent2">
                        <a:lumMod val="40000"/>
                        <a:lumOff val="60000"/>
                      </a:schemeClr>
                    </a:solidFill>
                  </a:tcPr>
                </a:tc>
                <a:tc>
                  <a:txBody>
                    <a:bodyPr/>
                    <a:lstStyle/>
                    <a:p>
                      <a:r>
                        <a:rPr lang="hu-HU" dirty="0" smtClean="0"/>
                        <a:t>6</a:t>
                      </a:r>
                      <a:endParaRPr lang="en-US" dirty="0"/>
                    </a:p>
                  </a:txBody>
                  <a:tcPr/>
                </a:tc>
              </a:tr>
            </a:tbl>
          </a:graphicData>
        </a:graphic>
      </p:graphicFrame>
      <p:cxnSp>
        <p:nvCxnSpPr>
          <p:cNvPr id="23" name="Straight Connector 22"/>
          <p:cNvCxnSpPr/>
          <p:nvPr/>
        </p:nvCxnSpPr>
        <p:spPr>
          <a:xfrm>
            <a:off x="1371600" y="6400800"/>
            <a:ext cx="1981200" cy="213360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6" name="Freeform 25"/>
          <p:cNvSpPr/>
          <p:nvPr/>
        </p:nvSpPr>
        <p:spPr>
          <a:xfrm>
            <a:off x="1383957" y="6493064"/>
            <a:ext cx="518983" cy="395416"/>
          </a:xfrm>
          <a:custGeom>
            <a:avLst/>
            <a:gdLst>
              <a:gd name="connsiteX0" fmla="*/ 0 w 518983"/>
              <a:gd name="connsiteY0" fmla="*/ 395416 h 395416"/>
              <a:gd name="connsiteX1" fmla="*/ 444843 w 518983"/>
              <a:gd name="connsiteY1" fmla="*/ 61784 h 395416"/>
              <a:gd name="connsiteX2" fmla="*/ 444843 w 518983"/>
              <a:gd name="connsiteY2" fmla="*/ 24713 h 395416"/>
            </a:gdLst>
            <a:ahLst/>
            <a:cxnLst>
              <a:cxn ang="0">
                <a:pos x="connsiteX0" y="connsiteY0"/>
              </a:cxn>
              <a:cxn ang="0">
                <a:pos x="connsiteX1" y="connsiteY1"/>
              </a:cxn>
              <a:cxn ang="0">
                <a:pos x="connsiteX2" y="connsiteY2"/>
              </a:cxn>
            </a:cxnLst>
            <a:rect l="l" t="t" r="r" b="b"/>
            <a:pathLst>
              <a:path w="518983" h="395416">
                <a:moveTo>
                  <a:pt x="0" y="395416"/>
                </a:moveTo>
                <a:cubicBezTo>
                  <a:pt x="185351" y="259492"/>
                  <a:pt x="370703" y="123568"/>
                  <a:pt x="444843" y="61784"/>
                </a:cubicBezTo>
                <a:cubicBezTo>
                  <a:pt x="518983" y="0"/>
                  <a:pt x="444843" y="24713"/>
                  <a:pt x="444843" y="24713"/>
                </a:cubicBez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Freeform 26"/>
          <p:cNvSpPr/>
          <p:nvPr/>
        </p:nvSpPr>
        <p:spPr>
          <a:xfrm>
            <a:off x="1524000" y="6583680"/>
            <a:ext cx="685799" cy="609600"/>
          </a:xfrm>
          <a:custGeom>
            <a:avLst/>
            <a:gdLst>
              <a:gd name="connsiteX0" fmla="*/ 0 w 518983"/>
              <a:gd name="connsiteY0" fmla="*/ 395416 h 395416"/>
              <a:gd name="connsiteX1" fmla="*/ 444843 w 518983"/>
              <a:gd name="connsiteY1" fmla="*/ 61784 h 395416"/>
              <a:gd name="connsiteX2" fmla="*/ 444843 w 518983"/>
              <a:gd name="connsiteY2" fmla="*/ 24713 h 395416"/>
            </a:gdLst>
            <a:ahLst/>
            <a:cxnLst>
              <a:cxn ang="0">
                <a:pos x="connsiteX0" y="connsiteY0"/>
              </a:cxn>
              <a:cxn ang="0">
                <a:pos x="connsiteX1" y="connsiteY1"/>
              </a:cxn>
              <a:cxn ang="0">
                <a:pos x="connsiteX2" y="connsiteY2"/>
              </a:cxn>
            </a:cxnLst>
            <a:rect l="l" t="t" r="r" b="b"/>
            <a:pathLst>
              <a:path w="518983" h="395416">
                <a:moveTo>
                  <a:pt x="0" y="395416"/>
                </a:moveTo>
                <a:cubicBezTo>
                  <a:pt x="185351" y="259492"/>
                  <a:pt x="370703" y="123568"/>
                  <a:pt x="444843" y="61784"/>
                </a:cubicBezTo>
                <a:cubicBezTo>
                  <a:pt x="518983" y="0"/>
                  <a:pt x="444843" y="24713"/>
                  <a:pt x="444843" y="24713"/>
                </a:cubicBez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Freeform 27"/>
          <p:cNvSpPr/>
          <p:nvPr/>
        </p:nvSpPr>
        <p:spPr>
          <a:xfrm>
            <a:off x="1828800" y="6964680"/>
            <a:ext cx="518983" cy="395416"/>
          </a:xfrm>
          <a:custGeom>
            <a:avLst/>
            <a:gdLst>
              <a:gd name="connsiteX0" fmla="*/ 0 w 518983"/>
              <a:gd name="connsiteY0" fmla="*/ 395416 h 395416"/>
              <a:gd name="connsiteX1" fmla="*/ 444843 w 518983"/>
              <a:gd name="connsiteY1" fmla="*/ 61784 h 395416"/>
              <a:gd name="connsiteX2" fmla="*/ 444843 w 518983"/>
              <a:gd name="connsiteY2" fmla="*/ 24713 h 395416"/>
            </a:gdLst>
            <a:ahLst/>
            <a:cxnLst>
              <a:cxn ang="0">
                <a:pos x="connsiteX0" y="connsiteY0"/>
              </a:cxn>
              <a:cxn ang="0">
                <a:pos x="connsiteX1" y="connsiteY1"/>
              </a:cxn>
              <a:cxn ang="0">
                <a:pos x="connsiteX2" y="connsiteY2"/>
              </a:cxn>
            </a:cxnLst>
            <a:rect l="l" t="t" r="r" b="b"/>
            <a:pathLst>
              <a:path w="518983" h="395416">
                <a:moveTo>
                  <a:pt x="0" y="395416"/>
                </a:moveTo>
                <a:cubicBezTo>
                  <a:pt x="185351" y="259492"/>
                  <a:pt x="370703" y="123568"/>
                  <a:pt x="444843" y="61784"/>
                </a:cubicBezTo>
                <a:cubicBezTo>
                  <a:pt x="518983" y="0"/>
                  <a:pt x="444843" y="24713"/>
                  <a:pt x="444843" y="24713"/>
                </a:cubicBez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Rectangle 28"/>
          <p:cNvSpPr/>
          <p:nvPr/>
        </p:nvSpPr>
        <p:spPr>
          <a:xfrm>
            <a:off x="3886200" y="6019800"/>
            <a:ext cx="2819400" cy="2438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Nem irányított gráf esetén a mátrix szimmetrikus a főátlóra nézve. Folytasd az elemek feltöltését.</a:t>
            </a:r>
          </a:p>
        </p:txBody>
      </p:sp>
      <p:sp>
        <p:nvSpPr>
          <p:cNvPr id="30" name="Rectangle 29"/>
          <p:cNvSpPr/>
          <p:nvPr/>
        </p:nvSpPr>
        <p:spPr>
          <a:xfrm>
            <a:off x="6248400" y="6096000"/>
            <a:ext cx="3810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repeatCount="indefinite" fill="hold" grpId="1" nodeType="clickEffect">
                                  <p:stCondLst>
                                    <p:cond delay="0"/>
                                  </p:stCondLst>
                                  <p:endCondLst>
                                    <p:cond evt="onNext" delay="0">
                                      <p:tgtEl>
                                        <p:sldTgt/>
                                      </p:tgtEl>
                                    </p:cond>
                                  </p:end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childTnLst>
                          </p:cTn>
                        </p:par>
                        <p:par>
                          <p:cTn id="8" fill="hold">
                            <p:stCondLst>
                              <p:cond delay="2000"/>
                            </p:stCondLst>
                            <p:childTnLst>
                              <p:par>
                                <p:cTn id="9" presetID="9" presetClass="emph" presetSubtype="0" grpId="0" nodeType="afterEffect">
                                  <p:stCondLst>
                                    <p:cond delay="0"/>
                                  </p:stCondLst>
                                  <p:endCondLst>
                                    <p:cond evt="onNext" delay="0">
                                      <p:tgtEl>
                                        <p:sldTgt/>
                                      </p:tgtEl>
                                    </p:cond>
                                  </p:endCondLst>
                                  <p:childTnLst>
                                    <p:set>
                                      <p:cBhvr rctx="PPT">
                                        <p:cTn id="10" dur="indefinite"/>
                                        <p:tgtEl>
                                          <p:spTgt spid="18"/>
                                        </p:tgtEl>
                                        <p:attrNameLst>
                                          <p:attrName>style.opacity</p:attrName>
                                        </p:attrNameLst>
                                      </p:cBhvr>
                                      <p:to>
                                        <p:strVal val="0.5"/>
                                      </p:to>
                                    </p:set>
                                    <p:animEffect filter="image" prLst="opacity: 0.5">
                                      <p:cBhvr rctx="IE">
                                        <p:cTn id="11" dur="indefinite"/>
                                        <p:tgtEl>
                                          <p:spTgt spid="18"/>
                                        </p:tgtEl>
                                      </p:cBhvr>
                                    </p:animEffect>
                                  </p:childTnLst>
                                </p:cTn>
                              </p:par>
                            </p:childTnLst>
                          </p:cTn>
                        </p:par>
                        <p:par>
                          <p:cTn id="12" fill="hold">
                            <p:stCondLst>
                              <p:cond delay="2000"/>
                            </p:stCondLst>
                            <p:childTnLst>
                              <p:par>
                                <p:cTn id="13" presetID="18" presetClass="entr" presetSubtype="12" repeatCount="400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strips(downLeft)">
                                      <p:cBhvr>
                                        <p:cTn id="15" dur="500"/>
                                        <p:tgtEl>
                                          <p:spTgt spid="23"/>
                                        </p:tgtEl>
                                      </p:cBhvr>
                                    </p:animEffect>
                                  </p:childTnLst>
                                </p:cTn>
                              </p:par>
                              <p:par>
                                <p:cTn id="16" presetID="18" presetClass="entr" presetSubtype="12" repeatCount="indefinite" fill="hold" grpId="0" nodeType="withEffect">
                                  <p:stCondLst>
                                    <p:cond delay="0"/>
                                  </p:stCondLst>
                                  <p:endCondLst>
                                    <p:cond evt="onNext" delay="0">
                                      <p:tgtEl>
                                        <p:sldTgt/>
                                      </p:tgtEl>
                                    </p:cond>
                                  </p:endCondLst>
                                  <p:childTnLst>
                                    <p:set>
                                      <p:cBhvr>
                                        <p:cTn id="17" dur="1" fill="hold">
                                          <p:stCondLst>
                                            <p:cond delay="0"/>
                                          </p:stCondLst>
                                        </p:cTn>
                                        <p:tgtEl>
                                          <p:spTgt spid="26"/>
                                        </p:tgtEl>
                                        <p:attrNameLst>
                                          <p:attrName>style.visibility</p:attrName>
                                        </p:attrNameLst>
                                      </p:cBhvr>
                                      <p:to>
                                        <p:strVal val="visible"/>
                                      </p:to>
                                    </p:set>
                                    <p:animEffect transition="in" filter="strips(downLeft)">
                                      <p:cBhvr>
                                        <p:cTn id="18" dur="500"/>
                                        <p:tgtEl>
                                          <p:spTgt spid="26"/>
                                        </p:tgtEl>
                                      </p:cBhvr>
                                    </p:animEffect>
                                  </p:childTnLst>
                                </p:cTn>
                              </p:par>
                            </p:childTnLst>
                          </p:cTn>
                        </p:par>
                        <p:par>
                          <p:cTn id="19" fill="hold">
                            <p:stCondLst>
                              <p:cond delay="4000"/>
                            </p:stCondLst>
                            <p:childTnLst>
                              <p:par>
                                <p:cTn id="20" presetID="18" presetClass="entr" presetSubtype="12" repeatCount="indefinite" fill="hold" grpId="0" nodeType="afterEffect">
                                  <p:stCondLst>
                                    <p:cond delay="0"/>
                                  </p:stCondLst>
                                  <p:endCondLst>
                                    <p:cond evt="onNext" delay="0">
                                      <p:tgtEl>
                                        <p:sldTgt/>
                                      </p:tgtEl>
                                    </p:cond>
                                  </p:endCondLst>
                                  <p:childTnLst>
                                    <p:set>
                                      <p:cBhvr>
                                        <p:cTn id="21" dur="1" fill="hold">
                                          <p:stCondLst>
                                            <p:cond delay="0"/>
                                          </p:stCondLst>
                                        </p:cTn>
                                        <p:tgtEl>
                                          <p:spTgt spid="27"/>
                                        </p:tgtEl>
                                        <p:attrNameLst>
                                          <p:attrName>style.visibility</p:attrName>
                                        </p:attrNameLst>
                                      </p:cBhvr>
                                      <p:to>
                                        <p:strVal val="visible"/>
                                      </p:to>
                                    </p:set>
                                    <p:animEffect transition="in" filter="strips(downLeft)">
                                      <p:cBhvr>
                                        <p:cTn id="22" dur="500"/>
                                        <p:tgtEl>
                                          <p:spTgt spid="27"/>
                                        </p:tgtEl>
                                      </p:cBhvr>
                                    </p:animEffect>
                                  </p:childTnLst>
                                </p:cTn>
                              </p:par>
                            </p:childTnLst>
                          </p:cTn>
                        </p:par>
                        <p:par>
                          <p:cTn id="23" fill="hold">
                            <p:stCondLst>
                              <p:cond delay="4500"/>
                            </p:stCondLst>
                            <p:childTnLst>
                              <p:par>
                                <p:cTn id="24" presetID="18" presetClass="entr" presetSubtype="12" repeatCount="indefinite" fill="hold" grpId="0" nodeType="afterEffect">
                                  <p:stCondLst>
                                    <p:cond delay="0"/>
                                  </p:stCondLst>
                                  <p:endCondLst>
                                    <p:cond evt="onNext" delay="0">
                                      <p:tgtEl>
                                        <p:sldTgt/>
                                      </p:tgtEl>
                                    </p:cond>
                                  </p:endCondLst>
                                  <p:childTnLst>
                                    <p:set>
                                      <p:cBhvr>
                                        <p:cTn id="25" dur="1" fill="hold">
                                          <p:stCondLst>
                                            <p:cond delay="0"/>
                                          </p:stCondLst>
                                        </p:cTn>
                                        <p:tgtEl>
                                          <p:spTgt spid="28"/>
                                        </p:tgtEl>
                                        <p:attrNameLst>
                                          <p:attrName>style.visibility</p:attrName>
                                        </p:attrNameLst>
                                      </p:cBhvr>
                                      <p:to>
                                        <p:strVal val="visible"/>
                                      </p:to>
                                    </p:set>
                                    <p:animEffect transition="in" filter="strips(downLeft)">
                                      <p:cBhvr>
                                        <p:cTn id="26" dur="500"/>
                                        <p:tgtEl>
                                          <p:spTgt spid="28"/>
                                        </p:tgtEl>
                                      </p:cBhvr>
                                    </p:animEffect>
                                  </p:childTnLst>
                                </p:cTn>
                              </p:par>
                            </p:childTnLst>
                          </p:cTn>
                        </p:par>
                        <p:par>
                          <p:cTn id="27" fill="hold">
                            <p:stCondLst>
                              <p:cond delay="5000"/>
                            </p:stCondLst>
                            <p:childTnLst>
                              <p:par>
                                <p:cTn id="28" presetID="23" presetClass="entr" presetSubtype="16"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childTnLst>
                                </p:cTn>
                              </p:par>
                              <p:par>
                                <p:cTn id="36" presetID="7" presetClass="emph" presetSubtype="2" fill="hold" nodeType="withEffect">
                                  <p:stCondLst>
                                    <p:cond delay="0"/>
                                  </p:stCondLst>
                                  <p:childTnLst>
                                    <p:animClr clrSpc="rgb">
                                      <p:cBhvr>
                                        <p:cTn id="37" dur="2000" fill="hold"/>
                                        <p:tgtEl>
                                          <p:spTgt spid="23"/>
                                        </p:tgtEl>
                                        <p:attrNameLst>
                                          <p:attrName>stroke.color</p:attrName>
                                        </p:attrNameLst>
                                      </p:cBhvr>
                                      <p:to>
                                        <a:schemeClr val="accent2"/>
                                      </p:to>
                                    </p:animClr>
                                    <p:set>
                                      <p:cBhvr>
                                        <p:cTn id="38" dur="2000" fill="hold"/>
                                        <p:tgtEl>
                                          <p:spTgt spid="23"/>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30"/>
                    </p:tgtEl>
                  </p:cond>
                </p:stCondLst>
                <p:endSync evt="end" delay="0">
                  <p:rtn val="all"/>
                </p:endSync>
                <p:childTnLst>
                  <p:par>
                    <p:cTn id="40" fill="hold">
                      <p:stCondLst>
                        <p:cond delay="0"/>
                      </p:stCondLst>
                      <p:childTnLst>
                        <p:par>
                          <p:cTn id="41" fill="hold">
                            <p:stCondLst>
                              <p:cond delay="0"/>
                            </p:stCondLst>
                            <p:childTnLst>
                              <p:par>
                                <p:cTn id="42" presetID="53" presetClass="exit" presetSubtype="0" fill="hold" grpId="1" nodeType="clickEffect">
                                  <p:stCondLst>
                                    <p:cond delay="0"/>
                                  </p:stCondLst>
                                  <p:childTnLst>
                                    <p:anim calcmode="lin" valueType="num">
                                      <p:cBhvr>
                                        <p:cTn id="43" dur="500"/>
                                        <p:tgtEl>
                                          <p:spTgt spid="30"/>
                                        </p:tgtEl>
                                        <p:attrNameLst>
                                          <p:attrName>ppt_w</p:attrName>
                                        </p:attrNameLst>
                                      </p:cBhvr>
                                      <p:tavLst>
                                        <p:tav tm="0">
                                          <p:val>
                                            <p:strVal val="ppt_w"/>
                                          </p:val>
                                        </p:tav>
                                        <p:tav tm="100000">
                                          <p:val>
                                            <p:fltVal val="0"/>
                                          </p:val>
                                        </p:tav>
                                      </p:tavLst>
                                    </p:anim>
                                    <p:anim calcmode="lin" valueType="num">
                                      <p:cBhvr>
                                        <p:cTn id="44" dur="500"/>
                                        <p:tgtEl>
                                          <p:spTgt spid="30"/>
                                        </p:tgtEl>
                                        <p:attrNameLst>
                                          <p:attrName>ppt_h</p:attrName>
                                        </p:attrNameLst>
                                      </p:cBhvr>
                                      <p:tavLst>
                                        <p:tav tm="0">
                                          <p:val>
                                            <p:strVal val="ppt_h"/>
                                          </p:val>
                                        </p:tav>
                                        <p:tav tm="100000">
                                          <p:val>
                                            <p:fltVal val="0"/>
                                          </p:val>
                                        </p:tav>
                                      </p:tavLst>
                                    </p:anim>
                                    <p:animEffect transition="out" filter="fade">
                                      <p:cBhvr>
                                        <p:cTn id="45" dur="500"/>
                                        <p:tgtEl>
                                          <p:spTgt spid="30"/>
                                        </p:tgtEl>
                                      </p:cBhvr>
                                    </p:animEffect>
                                    <p:set>
                                      <p:cBhvr>
                                        <p:cTn id="46" dur="1" fill="hold">
                                          <p:stCondLst>
                                            <p:cond delay="499"/>
                                          </p:stCondLst>
                                        </p:cTn>
                                        <p:tgtEl>
                                          <p:spTgt spid="30"/>
                                        </p:tgtEl>
                                        <p:attrNameLst>
                                          <p:attrName>style.visibility</p:attrName>
                                        </p:attrNameLst>
                                      </p:cBhvr>
                                      <p:to>
                                        <p:strVal val="hidden"/>
                                      </p:to>
                                    </p:set>
                                  </p:childTnLst>
                                </p:cTn>
                              </p:par>
                              <p:par>
                                <p:cTn id="47" presetID="53" presetClass="exit" presetSubtype="0" fill="hold" grpId="1" nodeType="withEffect">
                                  <p:stCondLst>
                                    <p:cond delay="0"/>
                                  </p:stCondLst>
                                  <p:childTnLst>
                                    <p:anim calcmode="lin" valueType="num">
                                      <p:cBhvr>
                                        <p:cTn id="48" dur="500"/>
                                        <p:tgtEl>
                                          <p:spTgt spid="29"/>
                                        </p:tgtEl>
                                        <p:attrNameLst>
                                          <p:attrName>ppt_w</p:attrName>
                                        </p:attrNameLst>
                                      </p:cBhvr>
                                      <p:tavLst>
                                        <p:tav tm="0">
                                          <p:val>
                                            <p:strVal val="ppt_w"/>
                                          </p:val>
                                        </p:tav>
                                        <p:tav tm="100000">
                                          <p:val>
                                            <p:fltVal val="0"/>
                                          </p:val>
                                        </p:tav>
                                      </p:tavLst>
                                    </p:anim>
                                    <p:anim calcmode="lin" valueType="num">
                                      <p:cBhvr>
                                        <p:cTn id="49" dur="500"/>
                                        <p:tgtEl>
                                          <p:spTgt spid="29"/>
                                        </p:tgtEl>
                                        <p:attrNameLst>
                                          <p:attrName>ppt_h</p:attrName>
                                        </p:attrNameLst>
                                      </p:cBhvr>
                                      <p:tavLst>
                                        <p:tav tm="0">
                                          <p:val>
                                            <p:strVal val="ppt_h"/>
                                          </p:val>
                                        </p:tav>
                                        <p:tav tm="100000">
                                          <p:val>
                                            <p:fltVal val="0"/>
                                          </p:val>
                                        </p:tav>
                                      </p:tavLst>
                                    </p:anim>
                                    <p:animEffect transition="out" filter="fade">
                                      <p:cBhvr>
                                        <p:cTn id="50" dur="500"/>
                                        <p:tgtEl>
                                          <p:spTgt spid="29"/>
                                        </p:tgtEl>
                                      </p:cBhvr>
                                    </p:animEffect>
                                    <p:set>
                                      <p:cBhvr>
                                        <p:cTn id="51" dur="1" fill="hold">
                                          <p:stCondLst>
                                            <p:cond delay="499"/>
                                          </p:stCondLst>
                                        </p:cTn>
                                        <p:tgtEl>
                                          <p:spTgt spid="29"/>
                                        </p:tgtEl>
                                        <p:attrNameLst>
                                          <p:attrName>style.visibility</p:attrName>
                                        </p:attrNameLst>
                                      </p:cBhvr>
                                      <p:to>
                                        <p:strVal val="hidden"/>
                                      </p:to>
                                    </p:set>
                                  </p:childTnLst>
                                </p:cTn>
                              </p:par>
                              <p:par>
                                <p:cTn id="52" presetID="53" presetClass="exit" presetSubtype="0" fill="hold" nodeType="withEffect">
                                  <p:stCondLst>
                                    <p:cond delay="0"/>
                                  </p:stCondLst>
                                  <p:childTnLst>
                                    <p:anim calcmode="lin" valueType="num">
                                      <p:cBhvr>
                                        <p:cTn id="53" dur="500"/>
                                        <p:tgtEl>
                                          <p:spTgt spid="23"/>
                                        </p:tgtEl>
                                        <p:attrNameLst>
                                          <p:attrName>ppt_w</p:attrName>
                                        </p:attrNameLst>
                                      </p:cBhvr>
                                      <p:tavLst>
                                        <p:tav tm="0">
                                          <p:val>
                                            <p:strVal val="ppt_w"/>
                                          </p:val>
                                        </p:tav>
                                        <p:tav tm="100000">
                                          <p:val>
                                            <p:fltVal val="0"/>
                                          </p:val>
                                        </p:tav>
                                      </p:tavLst>
                                    </p:anim>
                                    <p:anim calcmode="lin" valueType="num">
                                      <p:cBhvr>
                                        <p:cTn id="54" dur="500"/>
                                        <p:tgtEl>
                                          <p:spTgt spid="23"/>
                                        </p:tgtEl>
                                        <p:attrNameLst>
                                          <p:attrName>ppt_h</p:attrName>
                                        </p:attrNameLst>
                                      </p:cBhvr>
                                      <p:tavLst>
                                        <p:tav tm="0">
                                          <p:val>
                                            <p:strVal val="ppt_h"/>
                                          </p:val>
                                        </p:tav>
                                        <p:tav tm="100000">
                                          <p:val>
                                            <p:fltVal val="0"/>
                                          </p:val>
                                        </p:tav>
                                      </p:tavLst>
                                    </p:anim>
                                    <p:animEffect transition="out" filter="fade">
                                      <p:cBhvr>
                                        <p:cTn id="55" dur="500"/>
                                        <p:tgtEl>
                                          <p:spTgt spid="23"/>
                                        </p:tgtEl>
                                      </p:cBhvr>
                                    </p:animEffect>
                                    <p:set>
                                      <p:cBhvr>
                                        <p:cTn id="56" dur="1" fill="hold">
                                          <p:stCondLst>
                                            <p:cond delay="499"/>
                                          </p:stCondLst>
                                        </p:cTn>
                                        <p:tgtEl>
                                          <p:spTgt spid="23"/>
                                        </p:tgtEl>
                                        <p:attrNameLst>
                                          <p:attrName>style.visibility</p:attrName>
                                        </p:attrNameLst>
                                      </p:cBhvr>
                                      <p:to>
                                        <p:strVal val="hidden"/>
                                      </p:to>
                                    </p:set>
                                  </p:childTnLst>
                                </p:cTn>
                              </p:par>
                              <p:par>
                                <p:cTn id="57" presetID="53" presetClass="exit" presetSubtype="0" fill="hold" grpId="1" nodeType="withEffect">
                                  <p:stCondLst>
                                    <p:cond delay="0"/>
                                  </p:stCondLst>
                                  <p:childTnLst>
                                    <p:anim calcmode="lin" valueType="num">
                                      <p:cBhvr>
                                        <p:cTn id="58" dur="500"/>
                                        <p:tgtEl>
                                          <p:spTgt spid="28"/>
                                        </p:tgtEl>
                                        <p:attrNameLst>
                                          <p:attrName>ppt_w</p:attrName>
                                        </p:attrNameLst>
                                      </p:cBhvr>
                                      <p:tavLst>
                                        <p:tav tm="0">
                                          <p:val>
                                            <p:strVal val="ppt_w"/>
                                          </p:val>
                                        </p:tav>
                                        <p:tav tm="100000">
                                          <p:val>
                                            <p:fltVal val="0"/>
                                          </p:val>
                                        </p:tav>
                                      </p:tavLst>
                                    </p:anim>
                                    <p:anim calcmode="lin" valueType="num">
                                      <p:cBhvr>
                                        <p:cTn id="59" dur="500"/>
                                        <p:tgtEl>
                                          <p:spTgt spid="28"/>
                                        </p:tgtEl>
                                        <p:attrNameLst>
                                          <p:attrName>ppt_h</p:attrName>
                                        </p:attrNameLst>
                                      </p:cBhvr>
                                      <p:tavLst>
                                        <p:tav tm="0">
                                          <p:val>
                                            <p:strVal val="ppt_h"/>
                                          </p:val>
                                        </p:tav>
                                        <p:tav tm="100000">
                                          <p:val>
                                            <p:fltVal val="0"/>
                                          </p:val>
                                        </p:tav>
                                      </p:tavLst>
                                    </p:anim>
                                    <p:animEffect transition="out" filter="fade">
                                      <p:cBhvr>
                                        <p:cTn id="60" dur="500"/>
                                        <p:tgtEl>
                                          <p:spTgt spid="28"/>
                                        </p:tgtEl>
                                      </p:cBhvr>
                                    </p:animEffect>
                                    <p:set>
                                      <p:cBhvr>
                                        <p:cTn id="61" dur="1" fill="hold">
                                          <p:stCondLst>
                                            <p:cond delay="499"/>
                                          </p:stCondLst>
                                        </p:cTn>
                                        <p:tgtEl>
                                          <p:spTgt spid="28"/>
                                        </p:tgtEl>
                                        <p:attrNameLst>
                                          <p:attrName>style.visibility</p:attrName>
                                        </p:attrNameLst>
                                      </p:cBhvr>
                                      <p:to>
                                        <p:strVal val="hidden"/>
                                      </p:to>
                                    </p:set>
                                  </p:childTnLst>
                                </p:cTn>
                              </p:par>
                              <p:par>
                                <p:cTn id="62" presetID="53" presetClass="exit" presetSubtype="0" fill="hold" grpId="1" nodeType="withEffect">
                                  <p:stCondLst>
                                    <p:cond delay="0"/>
                                  </p:stCondLst>
                                  <p:childTnLst>
                                    <p:anim calcmode="lin" valueType="num">
                                      <p:cBhvr>
                                        <p:cTn id="63" dur="500"/>
                                        <p:tgtEl>
                                          <p:spTgt spid="27"/>
                                        </p:tgtEl>
                                        <p:attrNameLst>
                                          <p:attrName>ppt_w</p:attrName>
                                        </p:attrNameLst>
                                      </p:cBhvr>
                                      <p:tavLst>
                                        <p:tav tm="0">
                                          <p:val>
                                            <p:strVal val="ppt_w"/>
                                          </p:val>
                                        </p:tav>
                                        <p:tav tm="100000">
                                          <p:val>
                                            <p:fltVal val="0"/>
                                          </p:val>
                                        </p:tav>
                                      </p:tavLst>
                                    </p:anim>
                                    <p:anim calcmode="lin" valueType="num">
                                      <p:cBhvr>
                                        <p:cTn id="64" dur="500"/>
                                        <p:tgtEl>
                                          <p:spTgt spid="27"/>
                                        </p:tgtEl>
                                        <p:attrNameLst>
                                          <p:attrName>ppt_h</p:attrName>
                                        </p:attrNameLst>
                                      </p:cBhvr>
                                      <p:tavLst>
                                        <p:tav tm="0">
                                          <p:val>
                                            <p:strVal val="ppt_h"/>
                                          </p:val>
                                        </p:tav>
                                        <p:tav tm="100000">
                                          <p:val>
                                            <p:fltVal val="0"/>
                                          </p:val>
                                        </p:tav>
                                      </p:tavLst>
                                    </p:anim>
                                    <p:animEffect transition="out" filter="fade">
                                      <p:cBhvr>
                                        <p:cTn id="65" dur="500"/>
                                        <p:tgtEl>
                                          <p:spTgt spid="27"/>
                                        </p:tgtEl>
                                      </p:cBhvr>
                                    </p:animEffect>
                                    <p:set>
                                      <p:cBhvr>
                                        <p:cTn id="66"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30"/>
                  </p:tgtEl>
                </p:cond>
              </p:nextCondLst>
            </p:seq>
          </p:childTnLst>
        </p:cTn>
      </p:par>
    </p:tnLst>
    <p:bldLst>
      <p:bldP spid="18" grpId="0" animBg="1"/>
      <p:bldP spid="18" grpId="1" animBg="1"/>
      <p:bldP spid="26" grpId="0" animBg="1"/>
      <p:bldP spid="27" grpId="0" animBg="1"/>
      <p:bldP spid="27" grpId="1" animBg="1"/>
      <p:bldP spid="28" grpId="0" animBg="1"/>
      <p:bldP spid="28" grpId="1" animBg="1"/>
      <p:bldP spid="29" grpId="0" animBg="1"/>
      <p:bldP spid="29" grpId="1" animBg="1"/>
      <p:bldP spid="30" grpId="0" animBg="1"/>
      <p:bldP spid="30"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dirty="0" smtClean="0"/>
              <a:t>I.2.3.1. Moore-Dijkstra algoritmusa</a:t>
            </a:r>
            <a:endParaRPr lang="en-US" dirty="0"/>
          </a:p>
        </p:txBody>
      </p:sp>
      <p:sp>
        <p:nvSpPr>
          <p:cNvPr id="6" name="Action Button: Back or Previous 5">
            <a:hlinkClick r:id="rId3" action="ppaction://hlinksldjump" highlightClick="1"/>
          </p:cNvPr>
          <p:cNvSpPr/>
          <p:nvPr/>
        </p:nvSpPr>
        <p:spPr>
          <a:xfrm>
            <a:off x="304800" y="8382000"/>
            <a:ext cx="9144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p:cNvSpPr>
            <a:spLocks noGrp="1"/>
          </p:cNvSpPr>
          <p:nvPr>
            <p:ph idx="1"/>
          </p:nvPr>
        </p:nvSpPr>
        <p:spPr/>
        <p:txBody>
          <a:bodyPr>
            <a:normAutofit/>
          </a:bodyPr>
          <a:lstStyle/>
          <a:p>
            <a:pPr>
              <a:buClr>
                <a:srgbClr val="C00000"/>
              </a:buClr>
              <a:buSzPct val="110000"/>
              <a:buFont typeface="Webdings" pitchFamily="18" charset="2"/>
              <a:buChar char=""/>
            </a:pPr>
            <a:r>
              <a:rPr lang="hu-HU" sz="1800" dirty="0" smtClean="0"/>
              <a:t>A Moore algoritmus </a:t>
            </a:r>
            <a:r>
              <a:rPr lang="hu-HU" sz="1800" i="1" dirty="0" smtClean="0">
                <a:solidFill>
                  <a:srgbClr val="FF0000"/>
                </a:solidFill>
              </a:rPr>
              <a:t>e</a:t>
            </a:r>
            <a:r>
              <a:rPr lang="en-US" sz="1800" i="1" dirty="0" err="1" smtClean="0">
                <a:solidFill>
                  <a:srgbClr val="FF0000"/>
                </a:solidFill>
              </a:rPr>
              <a:t>gy</a:t>
            </a:r>
            <a:r>
              <a:rPr lang="en-US" sz="1800" i="1" dirty="0" smtClean="0">
                <a:solidFill>
                  <a:srgbClr val="FF0000"/>
                </a:solidFill>
              </a:rPr>
              <a:t> </a:t>
            </a:r>
            <a:r>
              <a:rPr lang="en-US" sz="1800" i="1" dirty="0" err="1" smtClean="0">
                <a:solidFill>
                  <a:srgbClr val="FF0000"/>
                </a:solidFill>
              </a:rPr>
              <a:t>adott</a:t>
            </a:r>
            <a:r>
              <a:rPr lang="en-US" sz="1800" i="1" dirty="0" smtClean="0">
                <a:solidFill>
                  <a:srgbClr val="FF0000"/>
                </a:solidFill>
              </a:rPr>
              <a:t> </a:t>
            </a:r>
            <a:r>
              <a:rPr lang="en-US" sz="1800" i="1" dirty="0" err="1" smtClean="0">
                <a:solidFill>
                  <a:srgbClr val="FF0000"/>
                </a:solidFill>
              </a:rPr>
              <a:t>cs</a:t>
            </a:r>
            <a:r>
              <a:rPr lang="hu-HU" sz="1800" i="1" dirty="0" smtClean="0">
                <a:solidFill>
                  <a:srgbClr val="FF0000"/>
                </a:solidFill>
              </a:rPr>
              <a:t>ú</a:t>
            </a:r>
            <a:r>
              <a:rPr lang="en-US" sz="1800" i="1" dirty="0" err="1" smtClean="0">
                <a:solidFill>
                  <a:srgbClr val="FF0000"/>
                </a:solidFill>
              </a:rPr>
              <a:t>csb</a:t>
            </a:r>
            <a:r>
              <a:rPr lang="hu-HU" sz="1800" i="1" dirty="0" smtClean="0">
                <a:solidFill>
                  <a:srgbClr val="FF0000"/>
                </a:solidFill>
              </a:rPr>
              <a:t>ó</a:t>
            </a:r>
            <a:r>
              <a:rPr lang="en-US" sz="1800" i="1" dirty="0" smtClean="0">
                <a:solidFill>
                  <a:srgbClr val="FF0000"/>
                </a:solidFill>
              </a:rPr>
              <a:t>l</a:t>
            </a:r>
            <a:r>
              <a:rPr lang="en-US" sz="1800" dirty="0" smtClean="0"/>
              <a:t> </a:t>
            </a:r>
            <a:r>
              <a:rPr lang="en-US" sz="1800" dirty="0" err="1" smtClean="0"/>
              <a:t>az</a:t>
            </a:r>
            <a:r>
              <a:rPr lang="en-US" sz="1800" dirty="0" smtClean="0"/>
              <a:t> </a:t>
            </a:r>
            <a:r>
              <a:rPr lang="hu-HU" sz="1800" u="sng" dirty="0" err="1" smtClean="0"/>
              <a:t>ö</a:t>
            </a:r>
            <a:r>
              <a:rPr lang="en-US" sz="1800" u="sng" dirty="0" err="1" smtClean="0"/>
              <a:t>sszes</a:t>
            </a:r>
            <a:r>
              <a:rPr lang="en-US" sz="1800" u="sng" dirty="0" smtClean="0"/>
              <a:t> t</a:t>
            </a:r>
            <a:r>
              <a:rPr lang="hu-HU" sz="1800" u="sng" dirty="0" smtClean="0"/>
              <a:t>ö</a:t>
            </a:r>
            <a:r>
              <a:rPr lang="en-US" sz="1800" u="sng" dirty="0" err="1" smtClean="0"/>
              <a:t>bbi</a:t>
            </a:r>
            <a:r>
              <a:rPr lang="en-US" sz="1800" u="sng" dirty="0" smtClean="0"/>
              <a:t> </a:t>
            </a:r>
            <a:r>
              <a:rPr lang="en-US" sz="1800" u="sng" dirty="0" err="1" smtClean="0"/>
              <a:t>cs</a:t>
            </a:r>
            <a:r>
              <a:rPr lang="hu-HU" sz="1800" u="sng" dirty="0" smtClean="0"/>
              <a:t>ú</a:t>
            </a:r>
            <a:r>
              <a:rPr lang="en-US" sz="1800" u="sng" dirty="0" err="1" smtClean="0"/>
              <a:t>csba</a:t>
            </a:r>
            <a:r>
              <a:rPr lang="hu-HU" sz="1800" u="sng" dirty="0" smtClean="0"/>
              <a:t> </a:t>
            </a:r>
            <a:r>
              <a:rPr lang="hu-HU" sz="1800" dirty="0" smtClean="0"/>
              <a:t>a</a:t>
            </a:r>
            <a:r>
              <a:rPr lang="en-US" sz="1800" dirty="0" smtClean="0"/>
              <a:t> </a:t>
            </a:r>
            <a:r>
              <a:rPr lang="hu-HU" sz="1800" dirty="0" smtClean="0">
                <a:hlinkClick r:id="" action="ppaction://customshow?id=4"/>
              </a:rPr>
              <a:t>DFS</a:t>
            </a:r>
            <a:r>
              <a:rPr lang="hu-HU" sz="1800" dirty="0" smtClean="0"/>
              <a:t> </a:t>
            </a:r>
            <a:r>
              <a:rPr lang="en-US" sz="1800" dirty="0" smtClean="0"/>
              <a:t>m</a:t>
            </a:r>
            <a:r>
              <a:rPr lang="hu-HU" sz="1800" dirty="0" smtClean="0"/>
              <a:t>é</a:t>
            </a:r>
            <a:r>
              <a:rPr lang="en-US" sz="1800" dirty="0" smtClean="0"/>
              <a:t>l</a:t>
            </a:r>
            <a:r>
              <a:rPr lang="hu-HU" sz="1800" dirty="0" smtClean="0"/>
              <a:t>y</a:t>
            </a:r>
            <a:r>
              <a:rPr lang="en-US" sz="1800" dirty="0" smtClean="0"/>
              <a:t>s</a:t>
            </a:r>
            <a:r>
              <a:rPr lang="hu-HU" sz="1800" dirty="0" smtClean="0"/>
              <a:t>é</a:t>
            </a:r>
            <a:r>
              <a:rPr lang="en-US" sz="1800" dirty="0" err="1" smtClean="0"/>
              <a:t>gi</a:t>
            </a:r>
            <a:r>
              <a:rPr lang="en-US" sz="1800" dirty="0" smtClean="0"/>
              <a:t> </a:t>
            </a:r>
            <a:r>
              <a:rPr lang="en-US" sz="1800" dirty="0" err="1" smtClean="0"/>
              <a:t>bej</a:t>
            </a:r>
            <a:r>
              <a:rPr lang="hu-HU" sz="1800" dirty="0" smtClean="0"/>
              <a:t>á</a:t>
            </a:r>
            <a:r>
              <a:rPr lang="en-US" sz="1800" dirty="0" smtClean="0"/>
              <a:t>r</a:t>
            </a:r>
            <a:r>
              <a:rPr lang="hu-HU" sz="1800" dirty="0" smtClean="0"/>
              <a:t>á</a:t>
            </a:r>
            <a:r>
              <a:rPr lang="en-US" sz="1800" dirty="0" smtClean="0"/>
              <a:t>s</a:t>
            </a:r>
            <a:r>
              <a:rPr lang="hu-HU" sz="1800" dirty="0" smtClean="0"/>
              <a:t>sal </a:t>
            </a:r>
            <a:r>
              <a:rPr lang="en-US" sz="1800" dirty="0" err="1" smtClean="0"/>
              <a:t>meghat</a:t>
            </a:r>
            <a:r>
              <a:rPr lang="hu-HU" sz="1800" dirty="0" smtClean="0"/>
              <a:t>á</a:t>
            </a:r>
            <a:r>
              <a:rPr lang="en-US" sz="1800" dirty="0" err="1" smtClean="0"/>
              <a:t>rozza</a:t>
            </a:r>
            <a:r>
              <a:rPr lang="en-US" sz="1800" dirty="0" smtClean="0"/>
              <a:t> a </a:t>
            </a:r>
            <a:r>
              <a:rPr lang="en-US" sz="1800" dirty="0" err="1" smtClean="0"/>
              <a:t>legr</a:t>
            </a:r>
            <a:r>
              <a:rPr lang="hu-HU" sz="1800" dirty="0" smtClean="0"/>
              <a:t>ö</a:t>
            </a:r>
            <a:r>
              <a:rPr lang="en-US" sz="1800" dirty="0" err="1" smtClean="0"/>
              <a:t>videbb</a:t>
            </a:r>
            <a:r>
              <a:rPr lang="en-US" sz="1800" dirty="0" smtClean="0"/>
              <a:t> </a:t>
            </a:r>
            <a:r>
              <a:rPr lang="en-US" sz="1800" dirty="0" err="1" smtClean="0"/>
              <a:t>utak</a:t>
            </a:r>
            <a:r>
              <a:rPr lang="hu-HU" sz="1800" dirty="0" smtClean="0"/>
              <a:t> értékét egy pozitív élsúlyú gráfban.</a:t>
            </a:r>
            <a:endParaRPr lang="en-US" sz="1800" dirty="0"/>
          </a:p>
        </p:txBody>
      </p:sp>
      <p:sp>
        <p:nvSpPr>
          <p:cNvPr id="9" name="Oval 8"/>
          <p:cNvSpPr/>
          <p:nvPr/>
        </p:nvSpPr>
        <p:spPr>
          <a:xfrm>
            <a:off x="2590800" y="3810000"/>
            <a:ext cx="4572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rPr>
              <a:t>i</a:t>
            </a:r>
            <a:endParaRPr lang="en-US" dirty="0">
              <a:solidFill>
                <a:schemeClr val="tx1"/>
              </a:solidFill>
            </a:endParaRPr>
          </a:p>
        </p:txBody>
      </p:sp>
      <p:sp>
        <p:nvSpPr>
          <p:cNvPr id="10" name="Oval 9"/>
          <p:cNvSpPr/>
          <p:nvPr/>
        </p:nvSpPr>
        <p:spPr>
          <a:xfrm>
            <a:off x="4648200" y="3048000"/>
            <a:ext cx="4572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j</a:t>
            </a:r>
            <a:endParaRPr lang="en-US" dirty="0">
              <a:solidFill>
                <a:schemeClr val="tx1"/>
              </a:solidFill>
            </a:endParaRPr>
          </a:p>
        </p:txBody>
      </p:sp>
      <p:cxnSp>
        <p:nvCxnSpPr>
          <p:cNvPr id="12" name="Straight Arrow Connector 11"/>
          <p:cNvCxnSpPr>
            <a:endCxn id="9" idx="2"/>
          </p:cNvCxnSpPr>
          <p:nvPr/>
        </p:nvCxnSpPr>
        <p:spPr>
          <a:xfrm>
            <a:off x="838200" y="3733800"/>
            <a:ext cx="1752600" cy="304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9" idx="7"/>
            <a:endCxn id="10" idx="2"/>
          </p:cNvCxnSpPr>
          <p:nvPr/>
        </p:nvCxnSpPr>
        <p:spPr>
          <a:xfrm flipV="1">
            <a:off x="2981045" y="3276600"/>
            <a:ext cx="1667155" cy="60035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aphicFrame>
        <p:nvGraphicFramePr>
          <p:cNvPr id="17" name="Object 16"/>
          <p:cNvGraphicFramePr>
            <a:graphicFrameLocks noChangeAspect="1"/>
          </p:cNvGraphicFramePr>
          <p:nvPr/>
        </p:nvGraphicFramePr>
        <p:xfrm>
          <a:off x="3098800" y="3048000"/>
          <a:ext cx="889000" cy="603250"/>
        </p:xfrm>
        <a:graphic>
          <a:graphicData uri="http://schemas.openxmlformats.org/presentationml/2006/ole">
            <p:oleObj spid="_x0000_s64514" name="Equation" r:id="rId4" imgW="355320" imgH="241200" progId="Equation.3">
              <p:embed/>
            </p:oleObj>
          </a:graphicData>
        </a:graphic>
      </p:graphicFrame>
      <p:graphicFrame>
        <p:nvGraphicFramePr>
          <p:cNvPr id="60419" name="Object 3"/>
          <p:cNvGraphicFramePr>
            <a:graphicFrameLocks noChangeAspect="1"/>
          </p:cNvGraphicFramePr>
          <p:nvPr/>
        </p:nvGraphicFramePr>
        <p:xfrm>
          <a:off x="1066800" y="3140075"/>
          <a:ext cx="381000" cy="571500"/>
        </p:xfrm>
        <a:graphic>
          <a:graphicData uri="http://schemas.openxmlformats.org/presentationml/2006/ole">
            <p:oleObj spid="_x0000_s64515" name="Equation" r:id="rId5" imgW="152280" imgH="228600" progId="Equation.3">
              <p:embed/>
            </p:oleObj>
          </a:graphicData>
        </a:graphic>
      </p:graphicFrame>
      <p:cxnSp>
        <p:nvCxnSpPr>
          <p:cNvPr id="22" name="Elbow Connector 21"/>
          <p:cNvCxnSpPr>
            <a:endCxn id="10" idx="4"/>
          </p:cNvCxnSpPr>
          <p:nvPr/>
        </p:nvCxnSpPr>
        <p:spPr>
          <a:xfrm flipV="1">
            <a:off x="685800" y="3505200"/>
            <a:ext cx="4191000" cy="1524001"/>
          </a:xfrm>
          <a:prstGeom prst="bentConnector2">
            <a:avLst/>
          </a:prstGeom>
          <a:ln w="38100">
            <a:solidFill>
              <a:srgbClr val="92D05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60420" name="Object 4"/>
          <p:cNvGraphicFramePr>
            <a:graphicFrameLocks noChangeAspect="1"/>
          </p:cNvGraphicFramePr>
          <p:nvPr/>
        </p:nvGraphicFramePr>
        <p:xfrm>
          <a:off x="3641725" y="4327525"/>
          <a:ext cx="444500" cy="603250"/>
        </p:xfrm>
        <a:graphic>
          <a:graphicData uri="http://schemas.openxmlformats.org/presentationml/2006/ole">
            <p:oleObj spid="_x0000_s64516" name="Equation" r:id="rId6" imgW="177480" imgH="241200" progId="Equation.3">
              <p:embed/>
            </p:oleObj>
          </a:graphicData>
        </a:graphic>
      </p:graphicFrame>
      <p:pic>
        <p:nvPicPr>
          <p:cNvPr id="15" name="Picture 14" descr="Picture2.gif"/>
          <p:cNvPicPr>
            <a:picLocks noChangeAspect="1"/>
          </p:cNvPicPr>
          <p:nvPr/>
        </p:nvPicPr>
        <p:blipFill>
          <a:blip r:embed="rId7" cstate="print"/>
          <a:stretch>
            <a:fillRect/>
          </a:stretch>
        </p:blipFill>
        <p:spPr>
          <a:xfrm>
            <a:off x="3276600" y="6248400"/>
            <a:ext cx="3490232" cy="2743200"/>
          </a:xfrm>
          <a:prstGeom prst="rect">
            <a:avLst/>
          </a:prstGeom>
        </p:spPr>
      </p:pic>
      <p:sp>
        <p:nvSpPr>
          <p:cNvPr id="18" name="Oval 17"/>
          <p:cNvSpPr/>
          <p:nvPr/>
        </p:nvSpPr>
        <p:spPr>
          <a:xfrm>
            <a:off x="3581400" y="8305800"/>
            <a:ext cx="304800" cy="3048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533400" y="5181600"/>
            <a:ext cx="5638800" cy="369332"/>
          </a:xfrm>
          <a:prstGeom prst="rect">
            <a:avLst/>
          </a:prstGeom>
          <a:noFill/>
        </p:spPr>
        <p:txBody>
          <a:bodyPr wrap="square" rtlCol="0">
            <a:spAutoFit/>
          </a:bodyPr>
          <a:lstStyle/>
          <a:p>
            <a:r>
              <a:rPr lang="hu-HU" dirty="0" smtClean="0"/>
              <a:t>(A) inicializálások</a:t>
            </a:r>
            <a:endParaRPr lang="en-US" dirty="0"/>
          </a:p>
        </p:txBody>
      </p:sp>
      <p:graphicFrame>
        <p:nvGraphicFramePr>
          <p:cNvPr id="20" name="Table 19"/>
          <p:cNvGraphicFramePr>
            <a:graphicFrameLocks noGrp="1"/>
          </p:cNvGraphicFramePr>
          <p:nvPr/>
        </p:nvGraphicFramePr>
        <p:xfrm>
          <a:off x="838200" y="5669280"/>
          <a:ext cx="2438401" cy="2560320"/>
        </p:xfrm>
        <a:graphic>
          <a:graphicData uri="http://schemas.openxmlformats.org/drawingml/2006/table">
            <a:tbl>
              <a:tblPr firstRow="1" bandRow="1">
                <a:tableStyleId>{5C22544A-7EE6-4342-B048-85BDC9FD1C3A}</a:tableStyleId>
              </a:tblPr>
              <a:tblGrid>
                <a:gridCol w="348343"/>
                <a:gridCol w="348343"/>
                <a:gridCol w="348343"/>
                <a:gridCol w="348343"/>
                <a:gridCol w="348343"/>
                <a:gridCol w="348343"/>
                <a:gridCol w="348343"/>
              </a:tblGrid>
              <a:tr h="264160">
                <a:tc>
                  <a:txBody>
                    <a:bodyPr/>
                    <a:lstStyle/>
                    <a:p>
                      <a:r>
                        <a:rPr lang="hu-HU" dirty="0" smtClean="0"/>
                        <a:t>1</a:t>
                      </a:r>
                      <a:endParaRPr lang="en-US" dirty="0"/>
                    </a:p>
                  </a:txBody>
                  <a:tcPr/>
                </a:tc>
                <a:tc>
                  <a:txBody>
                    <a:bodyPr/>
                    <a:lstStyle/>
                    <a:p>
                      <a:r>
                        <a:rPr lang="hu-HU" dirty="0" smtClean="0"/>
                        <a:t>2</a:t>
                      </a:r>
                      <a:endParaRPr lang="en-US" dirty="0"/>
                    </a:p>
                  </a:txBody>
                  <a:tcPr/>
                </a:tc>
                <a:tc>
                  <a:txBody>
                    <a:bodyPr/>
                    <a:lstStyle/>
                    <a:p>
                      <a:r>
                        <a:rPr lang="hu-HU" dirty="0" smtClean="0"/>
                        <a:t>3</a:t>
                      </a:r>
                      <a:endParaRPr lang="en-US" dirty="0"/>
                    </a:p>
                  </a:txBody>
                  <a:tcPr/>
                </a:tc>
                <a:tc>
                  <a:txBody>
                    <a:bodyPr/>
                    <a:lstStyle/>
                    <a:p>
                      <a:r>
                        <a:rPr lang="hu-HU" dirty="0" smtClean="0"/>
                        <a:t>4</a:t>
                      </a:r>
                      <a:endParaRPr lang="en-US" dirty="0"/>
                    </a:p>
                  </a:txBody>
                  <a:tcPr/>
                </a:tc>
                <a:tc>
                  <a:txBody>
                    <a:bodyPr/>
                    <a:lstStyle/>
                    <a:p>
                      <a:r>
                        <a:rPr lang="hu-HU" dirty="0" smtClean="0"/>
                        <a:t>5</a:t>
                      </a:r>
                      <a:endParaRPr lang="en-US" dirty="0"/>
                    </a:p>
                  </a:txBody>
                  <a:tcPr/>
                </a:tc>
                <a:tc>
                  <a:txBody>
                    <a:bodyPr/>
                    <a:lstStyle/>
                    <a:p>
                      <a:r>
                        <a:rPr lang="hu-HU" dirty="0" smtClean="0"/>
                        <a:t>6</a:t>
                      </a:r>
                      <a:endParaRPr lang="en-US" dirty="0"/>
                    </a:p>
                  </a:txBody>
                  <a:tcPr/>
                </a:tc>
                <a:tc>
                  <a:txBody>
                    <a:bodyPr/>
                    <a:lstStyle/>
                    <a:p>
                      <a:endParaRPr lang="en-US" dirty="0"/>
                    </a:p>
                  </a:txBody>
                  <a:tcPr/>
                </a:tc>
              </a:tr>
              <a:tr h="264160">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solidFill>
                            <a:srgbClr val="FF0000"/>
                          </a:solidFill>
                        </a:rPr>
                        <a:t>7</a:t>
                      </a:r>
                      <a:endParaRPr lang="en-US" sz="1200" dirty="0">
                        <a:solidFill>
                          <a:srgbClr val="FF0000"/>
                        </a:solidFill>
                      </a:endParaRPr>
                    </a:p>
                  </a:txBody>
                  <a:tcPr>
                    <a:solidFill>
                      <a:schemeClr val="accent2">
                        <a:lumMod val="40000"/>
                        <a:lumOff val="60000"/>
                      </a:schemeClr>
                    </a:solidFill>
                  </a:tcPr>
                </a:tc>
                <a:tc>
                  <a:txBody>
                    <a:bodyPr/>
                    <a:lstStyle/>
                    <a:p>
                      <a:r>
                        <a:rPr lang="hu-HU" sz="1200" dirty="0" smtClean="0">
                          <a:solidFill>
                            <a:srgbClr val="FFFF00"/>
                          </a:solidFill>
                        </a:rPr>
                        <a:t>9</a:t>
                      </a:r>
                      <a:endParaRPr lang="en-US" sz="1200" dirty="0">
                        <a:solidFill>
                          <a:srgbClr val="FFFF00"/>
                        </a:solidFill>
                      </a:endParaRPr>
                    </a:p>
                  </a:txBody>
                  <a:tcPr>
                    <a:solidFill>
                      <a:schemeClr val="accent2">
                        <a:lumMod val="40000"/>
                        <a:lumOff val="60000"/>
                      </a:schemeClr>
                    </a:solidFill>
                  </a:tcPr>
                </a:tc>
                <a:tc>
                  <a:txBody>
                    <a:bodyPr/>
                    <a:lstStyle/>
                    <a:p>
                      <a:r>
                        <a:rPr lang="en-US" sz="1200" dirty="0" smtClean="0">
                          <a:latin typeface="Verdana"/>
                          <a:ea typeface="Verdana"/>
                          <a:cs typeface="Verdana"/>
                        </a:rPr>
                        <a:t>∞</a:t>
                      </a:r>
                      <a:endParaRPr lang="en-US" sz="1200"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14</a:t>
                      </a:r>
                      <a:endParaRPr lang="en-US" sz="1200" dirty="0"/>
                    </a:p>
                  </a:txBody>
                  <a:tcPr>
                    <a:solidFill>
                      <a:schemeClr val="accent2">
                        <a:lumMod val="40000"/>
                        <a:lumOff val="60000"/>
                      </a:schemeClr>
                    </a:solidFill>
                  </a:tcPr>
                </a:tc>
                <a:tc>
                  <a:txBody>
                    <a:bodyPr/>
                    <a:lstStyle/>
                    <a:p>
                      <a:r>
                        <a:rPr lang="hu-HU" dirty="0" smtClean="0"/>
                        <a:t>1</a:t>
                      </a:r>
                      <a:endParaRPr lang="en-US" dirty="0"/>
                    </a:p>
                  </a:txBody>
                  <a:tcPr/>
                </a:tc>
              </a:tr>
              <a:tr h="264160">
                <a:tc>
                  <a:txBody>
                    <a:bodyPr/>
                    <a:lstStyle/>
                    <a:p>
                      <a:r>
                        <a:rPr lang="hu-HU" sz="1200" dirty="0" smtClean="0">
                          <a:solidFill>
                            <a:srgbClr val="FF0000"/>
                          </a:solidFill>
                        </a:rPr>
                        <a:t>7</a:t>
                      </a:r>
                      <a:endParaRPr lang="en-US" sz="1200" dirty="0">
                        <a:solidFill>
                          <a:srgbClr val="FF0000"/>
                        </a:solidFill>
                      </a:endParaRPr>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solidFill>
                            <a:srgbClr val="00B0F0"/>
                          </a:solidFill>
                        </a:rPr>
                        <a:t>10</a:t>
                      </a:r>
                      <a:endParaRPr lang="en-US" sz="1200" dirty="0">
                        <a:solidFill>
                          <a:srgbClr val="00B0F0"/>
                        </a:solidFill>
                      </a:endParaRPr>
                    </a:p>
                  </a:txBody>
                  <a:tcPr>
                    <a:solidFill>
                      <a:schemeClr val="accent2">
                        <a:lumMod val="40000"/>
                        <a:lumOff val="60000"/>
                      </a:schemeClr>
                    </a:solidFill>
                  </a:tcPr>
                </a:tc>
                <a:tc>
                  <a:txBody>
                    <a:bodyPr/>
                    <a:lstStyle/>
                    <a:p>
                      <a:r>
                        <a:rPr lang="hu-HU" sz="1200" dirty="0" smtClean="0"/>
                        <a:t>15</a:t>
                      </a:r>
                      <a:endParaRPr lang="en-US" sz="1200"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dirty="0" smtClean="0"/>
                        <a:t>2</a:t>
                      </a:r>
                      <a:endParaRPr lang="en-US" dirty="0"/>
                    </a:p>
                  </a:txBody>
                  <a:tcPr/>
                </a:tc>
              </a:tr>
              <a:tr h="264160">
                <a:tc>
                  <a:txBody>
                    <a:bodyPr/>
                    <a:lstStyle/>
                    <a:p>
                      <a:r>
                        <a:rPr lang="hu-HU" sz="1200" dirty="0" smtClean="0">
                          <a:solidFill>
                            <a:srgbClr val="FFFF00"/>
                          </a:solidFill>
                        </a:rPr>
                        <a:t>9</a:t>
                      </a:r>
                      <a:endParaRPr lang="en-US" sz="1200" dirty="0">
                        <a:solidFill>
                          <a:srgbClr val="FFFF00"/>
                        </a:solidFill>
                      </a:endParaRPr>
                    </a:p>
                  </a:txBody>
                  <a:tcPr>
                    <a:solidFill>
                      <a:schemeClr val="accent2">
                        <a:lumMod val="40000"/>
                        <a:lumOff val="60000"/>
                      </a:schemeClr>
                    </a:solidFill>
                  </a:tcPr>
                </a:tc>
                <a:tc>
                  <a:txBody>
                    <a:bodyPr/>
                    <a:lstStyle/>
                    <a:p>
                      <a:r>
                        <a:rPr lang="hu-HU" sz="1200" dirty="0" smtClean="0">
                          <a:solidFill>
                            <a:srgbClr val="00B0F0"/>
                          </a:solidFill>
                        </a:rPr>
                        <a:t>10</a:t>
                      </a:r>
                      <a:endParaRPr lang="en-US" sz="1200" dirty="0">
                        <a:solidFill>
                          <a:srgbClr val="00B0F0"/>
                        </a:solidFill>
                      </a:endParaRPr>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t>11</a:t>
                      </a:r>
                      <a:endParaRPr lang="en-US" sz="1200"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2</a:t>
                      </a:r>
                      <a:endParaRPr lang="en-US" sz="1200" dirty="0"/>
                    </a:p>
                  </a:txBody>
                  <a:tcPr>
                    <a:solidFill>
                      <a:schemeClr val="accent2">
                        <a:lumMod val="40000"/>
                        <a:lumOff val="60000"/>
                      </a:schemeClr>
                    </a:solidFill>
                  </a:tcPr>
                </a:tc>
                <a:tc>
                  <a:txBody>
                    <a:bodyPr/>
                    <a:lstStyle/>
                    <a:p>
                      <a:r>
                        <a:rPr lang="hu-HU" dirty="0" smtClean="0"/>
                        <a:t>3</a:t>
                      </a:r>
                      <a:endParaRPr lang="en-US" dirty="0"/>
                    </a:p>
                  </a:txBody>
                  <a:tcPr/>
                </a:tc>
              </a:tr>
              <a:tr h="2641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15</a:t>
                      </a:r>
                      <a:endParaRPr lang="en-US" sz="1200" dirty="0"/>
                    </a:p>
                  </a:txBody>
                  <a:tcPr>
                    <a:solidFill>
                      <a:schemeClr val="accent2">
                        <a:lumMod val="40000"/>
                        <a:lumOff val="60000"/>
                      </a:schemeClr>
                    </a:solidFill>
                  </a:tcPr>
                </a:tc>
                <a:tc>
                  <a:txBody>
                    <a:bodyPr/>
                    <a:lstStyle/>
                    <a:p>
                      <a:r>
                        <a:rPr lang="hu-HU" sz="1200" dirty="0" smtClean="0"/>
                        <a:t>11</a:t>
                      </a:r>
                      <a:endParaRPr lang="en-US" sz="1200" dirty="0"/>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t>6</a:t>
                      </a:r>
                      <a:endParaRPr lang="en-US" sz="1200"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dirty="0" smtClean="0"/>
                        <a:t>4</a:t>
                      </a:r>
                      <a:endParaRPr lang="en-US" dirty="0"/>
                    </a:p>
                  </a:txBody>
                  <a:tcPr/>
                </a:tc>
              </a:tr>
              <a:tr h="2641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6</a:t>
                      </a:r>
                      <a:endParaRPr lang="en-US" sz="1200" dirty="0"/>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t>9</a:t>
                      </a:r>
                      <a:endParaRPr lang="en-US" sz="1200" dirty="0"/>
                    </a:p>
                  </a:txBody>
                  <a:tcPr>
                    <a:solidFill>
                      <a:schemeClr val="accent2">
                        <a:lumMod val="40000"/>
                        <a:lumOff val="60000"/>
                      </a:schemeClr>
                    </a:solidFill>
                  </a:tcPr>
                </a:tc>
                <a:tc>
                  <a:txBody>
                    <a:bodyPr/>
                    <a:lstStyle/>
                    <a:p>
                      <a:r>
                        <a:rPr lang="hu-HU" dirty="0" smtClean="0"/>
                        <a:t>5</a:t>
                      </a:r>
                      <a:endParaRPr lang="en-US" dirty="0"/>
                    </a:p>
                  </a:txBody>
                  <a:tcPr/>
                </a:tc>
              </a:tr>
              <a:tr h="264160">
                <a:tc>
                  <a:txBody>
                    <a:bodyPr/>
                    <a:lstStyle/>
                    <a:p>
                      <a:r>
                        <a:rPr lang="hu-HU" sz="1200" dirty="0" smtClean="0"/>
                        <a:t>14</a:t>
                      </a:r>
                      <a:endParaRPr lang="en-US" sz="1200"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2</a:t>
                      </a:r>
                      <a:endParaRPr lang="en-US" sz="1200"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9</a:t>
                      </a:r>
                      <a:endParaRPr lang="en-US" sz="1200" dirty="0"/>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dirty="0" smtClean="0"/>
                        <a:t>6</a:t>
                      </a:r>
                      <a:endParaRPr lang="en-US" dirty="0"/>
                    </a:p>
                  </a:txBody>
                  <a:tcPr/>
                </a:tc>
              </a:tr>
            </a:tbl>
          </a:graphicData>
        </a:graphic>
      </p:graphicFrame>
      <p:graphicFrame>
        <p:nvGraphicFramePr>
          <p:cNvPr id="24" name="Table 23"/>
          <p:cNvGraphicFramePr>
            <a:graphicFrameLocks noGrp="1"/>
          </p:cNvGraphicFramePr>
          <p:nvPr/>
        </p:nvGraphicFramePr>
        <p:xfrm>
          <a:off x="3505200" y="5334000"/>
          <a:ext cx="3200400" cy="731520"/>
        </p:xfrm>
        <a:graphic>
          <a:graphicData uri="http://schemas.openxmlformats.org/drawingml/2006/table">
            <a:tbl>
              <a:tblPr firstRow="1" bandRow="1">
                <a:tableStyleId>{5C22544A-7EE6-4342-B048-85BDC9FD1C3A}</a:tableStyleId>
              </a:tblPr>
              <a:tblGrid>
                <a:gridCol w="533400"/>
                <a:gridCol w="533400"/>
                <a:gridCol w="533400"/>
                <a:gridCol w="533400"/>
                <a:gridCol w="533400"/>
                <a:gridCol w="533400"/>
              </a:tblGrid>
              <a:tr h="304800">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r h="304800">
                <a:tc>
                  <a:txBody>
                    <a:bodyPr/>
                    <a:lstStyle/>
                    <a:p>
                      <a:r>
                        <a:rPr lang="hu-HU" b="1" dirty="0" smtClean="0">
                          <a:solidFill>
                            <a:srgbClr val="00B0F0"/>
                          </a:solidFill>
                        </a:rPr>
                        <a:t>0</a:t>
                      </a:r>
                      <a:endParaRPr lang="en-US" b="1" dirty="0">
                        <a:solidFill>
                          <a:srgbClr val="00B0F0"/>
                        </a:solidFill>
                      </a:endParaRPr>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dirty="0"/>
                    </a:p>
                  </a:txBody>
                  <a:tcPr/>
                </a:tc>
              </a:tr>
            </a:tbl>
          </a:graphicData>
        </a:graphic>
      </p:graphicFrame>
      <p:graphicFrame>
        <p:nvGraphicFramePr>
          <p:cNvPr id="25" name="Object 24"/>
          <p:cNvGraphicFramePr>
            <a:graphicFrameLocks noChangeAspect="1"/>
          </p:cNvGraphicFramePr>
          <p:nvPr/>
        </p:nvGraphicFramePr>
        <p:xfrm>
          <a:off x="3644900" y="5410200"/>
          <a:ext cx="165100" cy="215900"/>
        </p:xfrm>
        <a:graphic>
          <a:graphicData uri="http://schemas.openxmlformats.org/presentationml/2006/ole">
            <p:oleObj spid="_x0000_s64517" name="Equation" r:id="rId8" imgW="164880" imgH="215640" progId="Equation.3">
              <p:embed/>
            </p:oleObj>
          </a:graphicData>
        </a:graphic>
      </p:graphicFrame>
      <p:graphicFrame>
        <p:nvGraphicFramePr>
          <p:cNvPr id="64518" name="Object 6"/>
          <p:cNvGraphicFramePr>
            <a:graphicFrameLocks noChangeAspect="1"/>
          </p:cNvGraphicFramePr>
          <p:nvPr/>
        </p:nvGraphicFramePr>
        <p:xfrm>
          <a:off x="4248150" y="5410200"/>
          <a:ext cx="177800" cy="215900"/>
        </p:xfrm>
        <a:graphic>
          <a:graphicData uri="http://schemas.openxmlformats.org/presentationml/2006/ole">
            <p:oleObj spid="_x0000_s64518" name="Equation" r:id="rId9" imgW="177480" imgH="215640" progId="Equation.3">
              <p:embed/>
            </p:oleObj>
          </a:graphicData>
        </a:graphic>
      </p:graphicFrame>
      <p:graphicFrame>
        <p:nvGraphicFramePr>
          <p:cNvPr id="64519" name="Object 7"/>
          <p:cNvGraphicFramePr>
            <a:graphicFrameLocks noChangeAspect="1"/>
          </p:cNvGraphicFramePr>
          <p:nvPr/>
        </p:nvGraphicFramePr>
        <p:xfrm>
          <a:off x="4724400" y="5403850"/>
          <a:ext cx="165100" cy="228600"/>
        </p:xfrm>
        <a:graphic>
          <a:graphicData uri="http://schemas.openxmlformats.org/presentationml/2006/ole">
            <p:oleObj spid="_x0000_s64519" name="Equation" r:id="rId10" imgW="164880" imgH="228600" progId="Equation.3">
              <p:embed/>
            </p:oleObj>
          </a:graphicData>
        </a:graphic>
      </p:graphicFrame>
      <p:graphicFrame>
        <p:nvGraphicFramePr>
          <p:cNvPr id="64520" name="Object 8"/>
          <p:cNvGraphicFramePr>
            <a:graphicFrameLocks noChangeAspect="1"/>
          </p:cNvGraphicFramePr>
          <p:nvPr/>
        </p:nvGraphicFramePr>
        <p:xfrm>
          <a:off x="5314950" y="5410200"/>
          <a:ext cx="177800" cy="215900"/>
        </p:xfrm>
        <a:graphic>
          <a:graphicData uri="http://schemas.openxmlformats.org/presentationml/2006/ole">
            <p:oleObj spid="_x0000_s64520" name="Equation" r:id="rId11" imgW="177480" imgH="215640" progId="Equation.3">
              <p:embed/>
            </p:oleObj>
          </a:graphicData>
        </a:graphic>
      </p:graphicFrame>
      <p:graphicFrame>
        <p:nvGraphicFramePr>
          <p:cNvPr id="64521" name="Object 9"/>
          <p:cNvGraphicFramePr>
            <a:graphicFrameLocks noChangeAspect="1"/>
          </p:cNvGraphicFramePr>
          <p:nvPr/>
        </p:nvGraphicFramePr>
        <p:xfrm>
          <a:off x="5772150" y="5403850"/>
          <a:ext cx="177800" cy="228600"/>
        </p:xfrm>
        <a:graphic>
          <a:graphicData uri="http://schemas.openxmlformats.org/presentationml/2006/ole">
            <p:oleObj spid="_x0000_s64521" name="Equation" r:id="rId12" imgW="177480" imgH="228600" progId="Equation.3">
              <p:embed/>
            </p:oleObj>
          </a:graphicData>
        </a:graphic>
      </p:graphicFrame>
      <p:graphicFrame>
        <p:nvGraphicFramePr>
          <p:cNvPr id="64522" name="Object 10"/>
          <p:cNvGraphicFramePr>
            <a:graphicFrameLocks noChangeAspect="1"/>
          </p:cNvGraphicFramePr>
          <p:nvPr/>
        </p:nvGraphicFramePr>
        <p:xfrm>
          <a:off x="6381750" y="5403850"/>
          <a:ext cx="177800" cy="228600"/>
        </p:xfrm>
        <a:graphic>
          <a:graphicData uri="http://schemas.openxmlformats.org/presentationml/2006/ole">
            <p:oleObj spid="_x0000_s64522" name="Equation" r:id="rId13" imgW="177480" imgH="228600" progId="Equation.3">
              <p:embed/>
            </p:oleObj>
          </a:graphicData>
        </a:graphic>
      </p:graphicFrame>
      <p:sp>
        <p:nvSpPr>
          <p:cNvPr id="31" name="Oval 30"/>
          <p:cNvSpPr/>
          <p:nvPr/>
        </p:nvSpPr>
        <p:spPr>
          <a:xfrm>
            <a:off x="2971800" y="6019800"/>
            <a:ext cx="3048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Arrow Connector 32"/>
          <p:cNvCxnSpPr/>
          <p:nvPr/>
        </p:nvCxnSpPr>
        <p:spPr>
          <a:xfrm flipH="1" flipV="1">
            <a:off x="1066800" y="6248400"/>
            <a:ext cx="2514600" cy="2057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685800" y="5867400"/>
            <a:ext cx="23622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4114800" y="8458200"/>
            <a:ext cx="3048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4114800" y="7543800"/>
            <a:ext cx="3048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3505200" y="7239000"/>
            <a:ext cx="3048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4191000" y="5715000"/>
            <a:ext cx="3048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4724400" y="5715000"/>
            <a:ext cx="3048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6172200" y="5715000"/>
            <a:ext cx="5334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Arrow Connector 42"/>
          <p:cNvCxnSpPr/>
          <p:nvPr/>
        </p:nvCxnSpPr>
        <p:spPr>
          <a:xfrm flipV="1">
            <a:off x="990600" y="5867400"/>
            <a:ext cx="2590800" cy="30480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1219200" y="6019800"/>
            <a:ext cx="3048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4191000" y="5715000"/>
            <a:ext cx="3048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rgbClr val="FF0000"/>
                </a:solidFill>
              </a:rPr>
              <a:t>7</a:t>
            </a:r>
            <a:endParaRPr lang="en-US" dirty="0">
              <a:solidFill>
                <a:srgbClr val="FF0000"/>
              </a:solidFill>
            </a:endParaRPr>
          </a:p>
        </p:txBody>
      </p:sp>
      <p:sp>
        <p:nvSpPr>
          <p:cNvPr id="46" name="Oval 45"/>
          <p:cNvSpPr/>
          <p:nvPr/>
        </p:nvSpPr>
        <p:spPr>
          <a:xfrm>
            <a:off x="1524000" y="6019800"/>
            <a:ext cx="3048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4724400" y="5715000"/>
            <a:ext cx="3048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rgbClr val="FFFF00"/>
                </a:solidFill>
              </a:rPr>
              <a:t>9</a:t>
            </a:r>
            <a:endParaRPr lang="en-US" dirty="0">
              <a:solidFill>
                <a:srgbClr val="FFFF00"/>
              </a:solidFill>
            </a:endParaRPr>
          </a:p>
        </p:txBody>
      </p:sp>
      <p:sp>
        <p:nvSpPr>
          <p:cNvPr id="48" name="Oval 47"/>
          <p:cNvSpPr/>
          <p:nvPr/>
        </p:nvSpPr>
        <p:spPr>
          <a:xfrm>
            <a:off x="5181600" y="5715000"/>
            <a:ext cx="304800" cy="381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Verdana"/>
                <a:ea typeface="Verdana"/>
                <a:cs typeface="Verdana"/>
              </a:rPr>
              <a:t>∞</a:t>
            </a:r>
            <a:endParaRPr lang="en-US" dirty="0" smtClean="0">
              <a:solidFill>
                <a:schemeClr val="tx1"/>
              </a:solidFill>
            </a:endParaRPr>
          </a:p>
        </p:txBody>
      </p:sp>
      <p:sp>
        <p:nvSpPr>
          <p:cNvPr id="50" name="Oval 49"/>
          <p:cNvSpPr/>
          <p:nvPr/>
        </p:nvSpPr>
        <p:spPr>
          <a:xfrm>
            <a:off x="2590800" y="6019800"/>
            <a:ext cx="3048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6172200" y="5715000"/>
            <a:ext cx="5334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400" dirty="0" smtClean="0">
                <a:solidFill>
                  <a:schemeClr val="tx1"/>
                </a:solidFill>
              </a:rPr>
              <a:t>14</a:t>
            </a:r>
            <a:endParaRPr lang="en-US" sz="1400" dirty="0">
              <a:solidFill>
                <a:schemeClr val="tx1"/>
              </a:solidFill>
            </a:endParaRPr>
          </a:p>
        </p:txBody>
      </p:sp>
      <p:sp>
        <p:nvSpPr>
          <p:cNvPr id="52" name="Oval 51"/>
          <p:cNvSpPr/>
          <p:nvPr/>
        </p:nvSpPr>
        <p:spPr>
          <a:xfrm>
            <a:off x="5638800" y="5715000"/>
            <a:ext cx="304800" cy="381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Verdana"/>
                <a:ea typeface="Verdana"/>
                <a:cs typeface="Verdana"/>
              </a:rPr>
              <a:t>∞</a:t>
            </a:r>
            <a:endParaRPr lang="en-US" dirty="0" smtClean="0">
              <a:solidFill>
                <a:schemeClr val="tx1"/>
              </a:solidFill>
            </a:endParaRPr>
          </a:p>
        </p:txBody>
      </p:sp>
      <p:grpSp>
        <p:nvGrpSpPr>
          <p:cNvPr id="56" name="Group 55"/>
          <p:cNvGrpSpPr/>
          <p:nvPr/>
        </p:nvGrpSpPr>
        <p:grpSpPr>
          <a:xfrm>
            <a:off x="3352800" y="6273804"/>
            <a:ext cx="3505202" cy="2946396"/>
            <a:chOff x="3352800" y="6172200"/>
            <a:chExt cx="3505202" cy="2946396"/>
          </a:xfrm>
        </p:grpSpPr>
        <p:sp>
          <p:nvSpPr>
            <p:cNvPr id="54" name="Freeform 53"/>
            <p:cNvSpPr/>
            <p:nvPr/>
          </p:nvSpPr>
          <p:spPr>
            <a:xfrm>
              <a:off x="3352800" y="6172200"/>
              <a:ext cx="3505202" cy="2946396"/>
            </a:xfrm>
            <a:custGeom>
              <a:avLst/>
              <a:gdLst>
                <a:gd name="connsiteX0" fmla="*/ 0 w 3352800"/>
                <a:gd name="connsiteY0" fmla="*/ 1295400 h 2590800"/>
                <a:gd name="connsiteX1" fmla="*/ 651371 w 3352800"/>
                <a:gd name="connsiteY1" fmla="*/ 270370 h 2590800"/>
                <a:gd name="connsiteX2" fmla="*/ 1676402 w 3352800"/>
                <a:gd name="connsiteY2" fmla="*/ 2 h 2590800"/>
                <a:gd name="connsiteX3" fmla="*/ 2701433 w 3352800"/>
                <a:gd name="connsiteY3" fmla="*/ 270373 h 2590800"/>
                <a:gd name="connsiteX4" fmla="*/ 3352801 w 3352800"/>
                <a:gd name="connsiteY4" fmla="*/ 1295405 h 2590800"/>
                <a:gd name="connsiteX5" fmla="*/ 2701431 w 3352800"/>
                <a:gd name="connsiteY5" fmla="*/ 2320436 h 2590800"/>
                <a:gd name="connsiteX6" fmla="*/ 1676400 w 3352800"/>
                <a:gd name="connsiteY6" fmla="*/ 2590805 h 2590800"/>
                <a:gd name="connsiteX7" fmla="*/ 651369 w 3352800"/>
                <a:gd name="connsiteY7" fmla="*/ 2320435 h 2590800"/>
                <a:gd name="connsiteX8" fmla="*/ 1 w 3352800"/>
                <a:gd name="connsiteY8" fmla="*/ 1295403 h 2590800"/>
                <a:gd name="connsiteX9" fmla="*/ 0 w 3352800"/>
                <a:gd name="connsiteY9" fmla="*/ 1295400 h 2590800"/>
                <a:gd name="connsiteX0" fmla="*/ 106018 w 3458820"/>
                <a:gd name="connsiteY0" fmla="*/ 1301136 h 2596541"/>
                <a:gd name="connsiteX1" fmla="*/ 410818 w 3458820"/>
                <a:gd name="connsiteY1" fmla="*/ 310536 h 2596541"/>
                <a:gd name="connsiteX2" fmla="*/ 1782420 w 3458820"/>
                <a:gd name="connsiteY2" fmla="*/ 5738 h 2596541"/>
                <a:gd name="connsiteX3" fmla="*/ 2807451 w 3458820"/>
                <a:gd name="connsiteY3" fmla="*/ 276109 h 2596541"/>
                <a:gd name="connsiteX4" fmla="*/ 3458819 w 3458820"/>
                <a:gd name="connsiteY4" fmla="*/ 1301141 h 2596541"/>
                <a:gd name="connsiteX5" fmla="*/ 2807449 w 3458820"/>
                <a:gd name="connsiteY5" fmla="*/ 2326172 h 2596541"/>
                <a:gd name="connsiteX6" fmla="*/ 1782418 w 3458820"/>
                <a:gd name="connsiteY6" fmla="*/ 2596541 h 2596541"/>
                <a:gd name="connsiteX7" fmla="*/ 757387 w 3458820"/>
                <a:gd name="connsiteY7" fmla="*/ 2326171 h 2596541"/>
                <a:gd name="connsiteX8" fmla="*/ 106019 w 3458820"/>
                <a:gd name="connsiteY8" fmla="*/ 1301139 h 2596541"/>
                <a:gd name="connsiteX9" fmla="*/ 106018 w 3458820"/>
                <a:gd name="connsiteY9" fmla="*/ 1301136 h 2596541"/>
                <a:gd name="connsiteX0" fmla="*/ 0 w 3505202"/>
                <a:gd name="connsiteY0" fmla="*/ 1301136 h 2596541"/>
                <a:gd name="connsiteX1" fmla="*/ 457200 w 3505202"/>
                <a:gd name="connsiteY1" fmla="*/ 310536 h 2596541"/>
                <a:gd name="connsiteX2" fmla="*/ 1828802 w 3505202"/>
                <a:gd name="connsiteY2" fmla="*/ 5738 h 2596541"/>
                <a:gd name="connsiteX3" fmla="*/ 2853833 w 3505202"/>
                <a:gd name="connsiteY3" fmla="*/ 276109 h 2596541"/>
                <a:gd name="connsiteX4" fmla="*/ 3505201 w 3505202"/>
                <a:gd name="connsiteY4" fmla="*/ 1301141 h 2596541"/>
                <a:gd name="connsiteX5" fmla="*/ 2853831 w 3505202"/>
                <a:gd name="connsiteY5" fmla="*/ 2326172 h 2596541"/>
                <a:gd name="connsiteX6" fmla="*/ 1828800 w 3505202"/>
                <a:gd name="connsiteY6" fmla="*/ 2596541 h 2596541"/>
                <a:gd name="connsiteX7" fmla="*/ 803769 w 3505202"/>
                <a:gd name="connsiteY7" fmla="*/ 2326171 h 2596541"/>
                <a:gd name="connsiteX8" fmla="*/ 152401 w 3505202"/>
                <a:gd name="connsiteY8" fmla="*/ 1301139 h 2596541"/>
                <a:gd name="connsiteX9" fmla="*/ 0 w 3505202"/>
                <a:gd name="connsiteY9" fmla="*/ 1301136 h 2596541"/>
                <a:gd name="connsiteX0" fmla="*/ 0 w 3505202"/>
                <a:gd name="connsiteY0" fmla="*/ 1301136 h 2901336"/>
                <a:gd name="connsiteX1" fmla="*/ 457200 w 3505202"/>
                <a:gd name="connsiteY1" fmla="*/ 310536 h 2901336"/>
                <a:gd name="connsiteX2" fmla="*/ 1828802 w 3505202"/>
                <a:gd name="connsiteY2" fmla="*/ 5738 h 2901336"/>
                <a:gd name="connsiteX3" fmla="*/ 2853833 w 3505202"/>
                <a:gd name="connsiteY3" fmla="*/ 276109 h 2901336"/>
                <a:gd name="connsiteX4" fmla="*/ 3505201 w 3505202"/>
                <a:gd name="connsiteY4" fmla="*/ 1301141 h 2901336"/>
                <a:gd name="connsiteX5" fmla="*/ 2853831 w 3505202"/>
                <a:gd name="connsiteY5" fmla="*/ 2326172 h 2901336"/>
                <a:gd name="connsiteX6" fmla="*/ 1828800 w 3505202"/>
                <a:gd name="connsiteY6" fmla="*/ 2901336 h 2901336"/>
                <a:gd name="connsiteX7" fmla="*/ 803769 w 3505202"/>
                <a:gd name="connsiteY7" fmla="*/ 2326171 h 2901336"/>
                <a:gd name="connsiteX8" fmla="*/ 152401 w 3505202"/>
                <a:gd name="connsiteY8" fmla="*/ 1301139 h 2901336"/>
                <a:gd name="connsiteX9" fmla="*/ 0 w 3505202"/>
                <a:gd name="connsiteY9" fmla="*/ 1301136 h 2901336"/>
                <a:gd name="connsiteX0" fmla="*/ 0 w 3505202"/>
                <a:gd name="connsiteY0" fmla="*/ 1301136 h 2946397"/>
                <a:gd name="connsiteX1" fmla="*/ 457200 w 3505202"/>
                <a:gd name="connsiteY1" fmla="*/ 310536 h 2946397"/>
                <a:gd name="connsiteX2" fmla="*/ 1828802 w 3505202"/>
                <a:gd name="connsiteY2" fmla="*/ 5738 h 2946397"/>
                <a:gd name="connsiteX3" fmla="*/ 2853833 w 3505202"/>
                <a:gd name="connsiteY3" fmla="*/ 276109 h 2946397"/>
                <a:gd name="connsiteX4" fmla="*/ 3505201 w 3505202"/>
                <a:gd name="connsiteY4" fmla="*/ 1301141 h 2946397"/>
                <a:gd name="connsiteX5" fmla="*/ 2853831 w 3505202"/>
                <a:gd name="connsiteY5" fmla="*/ 2326172 h 2946397"/>
                <a:gd name="connsiteX6" fmla="*/ 1828800 w 3505202"/>
                <a:gd name="connsiteY6" fmla="*/ 2901336 h 2946397"/>
                <a:gd name="connsiteX7" fmla="*/ 762000 w 3505202"/>
                <a:gd name="connsiteY7" fmla="*/ 2596535 h 2946397"/>
                <a:gd name="connsiteX8" fmla="*/ 152401 w 3505202"/>
                <a:gd name="connsiteY8" fmla="*/ 1301139 h 2946397"/>
                <a:gd name="connsiteX9" fmla="*/ 0 w 3505202"/>
                <a:gd name="connsiteY9" fmla="*/ 1301136 h 2946397"/>
                <a:gd name="connsiteX0" fmla="*/ 0 w 3505202"/>
                <a:gd name="connsiteY0" fmla="*/ 1301136 h 2946397"/>
                <a:gd name="connsiteX1" fmla="*/ 457200 w 3505202"/>
                <a:gd name="connsiteY1" fmla="*/ 310536 h 2946397"/>
                <a:gd name="connsiteX2" fmla="*/ 1828802 w 3505202"/>
                <a:gd name="connsiteY2" fmla="*/ 5738 h 2946397"/>
                <a:gd name="connsiteX3" fmla="*/ 2853833 w 3505202"/>
                <a:gd name="connsiteY3" fmla="*/ 276109 h 2946397"/>
                <a:gd name="connsiteX4" fmla="*/ 3505201 w 3505202"/>
                <a:gd name="connsiteY4" fmla="*/ 1301141 h 2946397"/>
                <a:gd name="connsiteX5" fmla="*/ 2853831 w 3505202"/>
                <a:gd name="connsiteY5" fmla="*/ 2326172 h 2946397"/>
                <a:gd name="connsiteX6" fmla="*/ 1828800 w 3505202"/>
                <a:gd name="connsiteY6" fmla="*/ 2901336 h 2946397"/>
                <a:gd name="connsiteX7" fmla="*/ 762000 w 3505202"/>
                <a:gd name="connsiteY7" fmla="*/ 2596535 h 2946397"/>
                <a:gd name="connsiteX8" fmla="*/ 152401 w 3505202"/>
                <a:gd name="connsiteY8" fmla="*/ 1301139 h 2946397"/>
                <a:gd name="connsiteX9" fmla="*/ 0 w 3505202"/>
                <a:gd name="connsiteY9" fmla="*/ 1301136 h 2946397"/>
                <a:gd name="connsiteX0" fmla="*/ 0 w 3505202"/>
                <a:gd name="connsiteY0" fmla="*/ 1301136 h 2946397"/>
                <a:gd name="connsiteX1" fmla="*/ 457200 w 3505202"/>
                <a:gd name="connsiteY1" fmla="*/ 310536 h 2946397"/>
                <a:gd name="connsiteX2" fmla="*/ 1828802 w 3505202"/>
                <a:gd name="connsiteY2" fmla="*/ 5738 h 2946397"/>
                <a:gd name="connsiteX3" fmla="*/ 2853833 w 3505202"/>
                <a:gd name="connsiteY3" fmla="*/ 276109 h 2946397"/>
                <a:gd name="connsiteX4" fmla="*/ 3505201 w 3505202"/>
                <a:gd name="connsiteY4" fmla="*/ 1301141 h 2946397"/>
                <a:gd name="connsiteX5" fmla="*/ 2853831 w 3505202"/>
                <a:gd name="connsiteY5" fmla="*/ 2326172 h 2946397"/>
                <a:gd name="connsiteX6" fmla="*/ 1828800 w 3505202"/>
                <a:gd name="connsiteY6" fmla="*/ 2901336 h 2946397"/>
                <a:gd name="connsiteX7" fmla="*/ 762000 w 3505202"/>
                <a:gd name="connsiteY7" fmla="*/ 2596535 h 2946397"/>
                <a:gd name="connsiteX8" fmla="*/ 152401 w 3505202"/>
                <a:gd name="connsiteY8" fmla="*/ 1301139 h 2946397"/>
                <a:gd name="connsiteX9" fmla="*/ 0 w 3505202"/>
                <a:gd name="connsiteY9" fmla="*/ 1301136 h 2946397"/>
                <a:gd name="connsiteX0" fmla="*/ 0 w 3505202"/>
                <a:gd name="connsiteY0" fmla="*/ 1301136 h 2946397"/>
                <a:gd name="connsiteX1" fmla="*/ 457200 w 3505202"/>
                <a:gd name="connsiteY1" fmla="*/ 310536 h 2946397"/>
                <a:gd name="connsiteX2" fmla="*/ 1828802 w 3505202"/>
                <a:gd name="connsiteY2" fmla="*/ 5738 h 2946397"/>
                <a:gd name="connsiteX3" fmla="*/ 2853833 w 3505202"/>
                <a:gd name="connsiteY3" fmla="*/ 276109 h 2946397"/>
                <a:gd name="connsiteX4" fmla="*/ 3505201 w 3505202"/>
                <a:gd name="connsiteY4" fmla="*/ 1301141 h 2946397"/>
                <a:gd name="connsiteX5" fmla="*/ 2853831 w 3505202"/>
                <a:gd name="connsiteY5" fmla="*/ 2326172 h 2946397"/>
                <a:gd name="connsiteX6" fmla="*/ 1828800 w 3505202"/>
                <a:gd name="connsiteY6" fmla="*/ 2901336 h 2946397"/>
                <a:gd name="connsiteX7" fmla="*/ 762000 w 3505202"/>
                <a:gd name="connsiteY7" fmla="*/ 2596535 h 2946397"/>
                <a:gd name="connsiteX8" fmla="*/ 152401 w 3505202"/>
                <a:gd name="connsiteY8" fmla="*/ 1301139 h 2946397"/>
                <a:gd name="connsiteX9" fmla="*/ 0 w 3505202"/>
                <a:gd name="connsiteY9" fmla="*/ 1301136 h 2946397"/>
                <a:gd name="connsiteX0" fmla="*/ 0 w 3505202"/>
                <a:gd name="connsiteY0" fmla="*/ 1301136 h 2946396"/>
                <a:gd name="connsiteX1" fmla="*/ 457200 w 3505202"/>
                <a:gd name="connsiteY1" fmla="*/ 310536 h 2946396"/>
                <a:gd name="connsiteX2" fmla="*/ 1828802 w 3505202"/>
                <a:gd name="connsiteY2" fmla="*/ 5738 h 2946396"/>
                <a:gd name="connsiteX3" fmla="*/ 2853833 w 3505202"/>
                <a:gd name="connsiteY3" fmla="*/ 276109 h 2946396"/>
                <a:gd name="connsiteX4" fmla="*/ 3505201 w 3505202"/>
                <a:gd name="connsiteY4" fmla="*/ 1301141 h 2946396"/>
                <a:gd name="connsiteX5" fmla="*/ 2853831 w 3505202"/>
                <a:gd name="connsiteY5" fmla="*/ 2326172 h 2946396"/>
                <a:gd name="connsiteX6" fmla="*/ 1828800 w 3505202"/>
                <a:gd name="connsiteY6" fmla="*/ 2901336 h 2946396"/>
                <a:gd name="connsiteX7" fmla="*/ 685800 w 3505202"/>
                <a:gd name="connsiteY7" fmla="*/ 2596535 h 2946396"/>
                <a:gd name="connsiteX8" fmla="*/ 152401 w 3505202"/>
                <a:gd name="connsiteY8" fmla="*/ 1301139 h 2946396"/>
                <a:gd name="connsiteX9" fmla="*/ 0 w 3505202"/>
                <a:gd name="connsiteY9" fmla="*/ 1301136 h 2946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5202" h="2946396">
                  <a:moveTo>
                    <a:pt x="0" y="1301136"/>
                  </a:moveTo>
                  <a:cubicBezTo>
                    <a:pt x="1" y="899953"/>
                    <a:pt x="46382" y="555838"/>
                    <a:pt x="457200" y="310536"/>
                  </a:cubicBezTo>
                  <a:cubicBezTo>
                    <a:pt x="750751" y="135255"/>
                    <a:pt x="1429363" y="11476"/>
                    <a:pt x="1828802" y="5738"/>
                  </a:cubicBezTo>
                  <a:cubicBezTo>
                    <a:pt x="2228241" y="0"/>
                    <a:pt x="2560283" y="100827"/>
                    <a:pt x="2853833" y="276109"/>
                  </a:cubicBezTo>
                  <a:cubicBezTo>
                    <a:pt x="3264651" y="521412"/>
                    <a:pt x="3505202" y="899958"/>
                    <a:pt x="3505201" y="1301141"/>
                  </a:cubicBezTo>
                  <a:cubicBezTo>
                    <a:pt x="3505201" y="1702325"/>
                    <a:pt x="3264650" y="2080869"/>
                    <a:pt x="2853831" y="2326172"/>
                  </a:cubicBezTo>
                  <a:cubicBezTo>
                    <a:pt x="2560280" y="2501453"/>
                    <a:pt x="2190138" y="2856276"/>
                    <a:pt x="1828800" y="2901336"/>
                  </a:cubicBezTo>
                  <a:cubicBezTo>
                    <a:pt x="1467462" y="2946396"/>
                    <a:pt x="979350" y="2771816"/>
                    <a:pt x="685800" y="2596535"/>
                  </a:cubicBezTo>
                  <a:cubicBezTo>
                    <a:pt x="820739" y="2017600"/>
                    <a:pt x="152400" y="1702323"/>
                    <a:pt x="152401" y="1301139"/>
                  </a:cubicBezTo>
                  <a:cubicBezTo>
                    <a:pt x="152401" y="1301138"/>
                    <a:pt x="0" y="1301137"/>
                    <a:pt x="0" y="130113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p:nvPr/>
          </p:nvSpPr>
          <p:spPr>
            <a:xfrm>
              <a:off x="4343400" y="6629400"/>
              <a:ext cx="1752600" cy="1477328"/>
            </a:xfrm>
            <a:prstGeom prst="rect">
              <a:avLst/>
            </a:prstGeom>
            <a:noFill/>
          </p:spPr>
          <p:txBody>
            <a:bodyPr wrap="square" rtlCol="0">
              <a:spAutoFit/>
            </a:bodyPr>
            <a:lstStyle/>
            <a:p>
              <a:r>
                <a:rPr lang="hu-HU" dirty="0" smtClean="0"/>
                <a:t>S</a:t>
              </a:r>
              <a:r>
                <a:rPr lang="en-US" dirty="0" smtClean="0"/>
                <a:t>={2,3,4,5,6}</a:t>
              </a:r>
            </a:p>
            <a:p>
              <a:pPr algn="ctr"/>
              <a:r>
                <a:rPr lang="hu-HU" dirty="0" smtClean="0"/>
                <a:t>a még nem látogatott csúcsok halmaza</a:t>
              </a:r>
              <a:endParaRPr lang="en-US" dirty="0"/>
            </a:p>
          </p:txBody>
        </p:sp>
      </p:grpSp>
      <p:cxnSp>
        <p:nvCxnSpPr>
          <p:cNvPr id="58" name="Straight Arrow Connector 57"/>
          <p:cNvCxnSpPr/>
          <p:nvPr/>
        </p:nvCxnSpPr>
        <p:spPr>
          <a:xfrm flipV="1">
            <a:off x="4343400" y="4114800"/>
            <a:ext cx="838200" cy="1295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5257800" y="3733800"/>
            <a:ext cx="304800" cy="369332"/>
          </a:xfrm>
          <a:prstGeom prst="rect">
            <a:avLst/>
          </a:prstGeom>
          <a:noFill/>
        </p:spPr>
        <p:txBody>
          <a:bodyPr wrap="square" rtlCol="0">
            <a:spAutoFit/>
          </a:bodyPr>
          <a:lstStyle/>
          <a:p>
            <a:r>
              <a:rPr lang="hu-HU" dirty="0" smtClean="0"/>
              <a:t>2</a:t>
            </a:r>
            <a:endParaRPr lang="en-US" dirty="0"/>
          </a:p>
        </p:txBody>
      </p:sp>
      <p:cxnSp>
        <p:nvCxnSpPr>
          <p:cNvPr id="61" name="Straight Arrow Connector 60"/>
          <p:cNvCxnSpPr/>
          <p:nvPr/>
        </p:nvCxnSpPr>
        <p:spPr>
          <a:xfrm flipV="1">
            <a:off x="4876800" y="4191000"/>
            <a:ext cx="914400" cy="1219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5715000" y="3733800"/>
            <a:ext cx="304800" cy="381000"/>
          </a:xfrm>
          <a:prstGeom prst="rect">
            <a:avLst/>
          </a:prstGeom>
          <a:noFill/>
        </p:spPr>
        <p:txBody>
          <a:bodyPr wrap="square" rtlCol="0">
            <a:spAutoFit/>
          </a:bodyPr>
          <a:lstStyle/>
          <a:p>
            <a:r>
              <a:rPr lang="hu-HU" dirty="0" smtClean="0"/>
              <a:t>3</a:t>
            </a:r>
            <a:endParaRPr lang="en-US" dirty="0"/>
          </a:p>
        </p:txBody>
      </p:sp>
      <p:cxnSp>
        <p:nvCxnSpPr>
          <p:cNvPr id="64" name="Straight Arrow Connector 63"/>
          <p:cNvCxnSpPr/>
          <p:nvPr/>
        </p:nvCxnSpPr>
        <p:spPr>
          <a:xfrm flipH="1" flipV="1">
            <a:off x="6400800" y="4267200"/>
            <a:ext cx="152400" cy="990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6172200" y="3733800"/>
            <a:ext cx="533400" cy="369332"/>
          </a:xfrm>
          <a:prstGeom prst="rect">
            <a:avLst/>
          </a:prstGeom>
          <a:noFill/>
        </p:spPr>
        <p:txBody>
          <a:bodyPr wrap="square" rtlCol="0">
            <a:spAutoFit/>
          </a:bodyPr>
          <a:lstStyle/>
          <a:p>
            <a:r>
              <a:rPr lang="hu-HU" dirty="0" smtClean="0"/>
              <a:t>6</a:t>
            </a:r>
            <a:endParaRPr lang="en-US" dirty="0"/>
          </a:p>
        </p:txBody>
      </p:sp>
      <p:sp>
        <p:nvSpPr>
          <p:cNvPr id="66" name="TextBox 65"/>
          <p:cNvSpPr txBox="1"/>
          <p:nvPr/>
        </p:nvSpPr>
        <p:spPr>
          <a:xfrm>
            <a:off x="2590800" y="4343400"/>
            <a:ext cx="762000" cy="369332"/>
          </a:xfrm>
          <a:prstGeom prst="rect">
            <a:avLst/>
          </a:prstGeom>
          <a:noFill/>
        </p:spPr>
        <p:txBody>
          <a:bodyPr wrap="square" rtlCol="0">
            <a:spAutoFit/>
          </a:bodyPr>
          <a:lstStyle/>
          <a:p>
            <a:r>
              <a:rPr lang="hu-HU" b="1" dirty="0" smtClean="0">
                <a:solidFill>
                  <a:srgbClr val="FF0000"/>
                </a:solidFill>
              </a:rPr>
              <a:t>i</a:t>
            </a:r>
            <a:r>
              <a:rPr lang="en-US" b="1" dirty="0" smtClean="0">
                <a:solidFill>
                  <a:srgbClr val="FF0000"/>
                </a:solidFill>
              </a:rPr>
              <a:t>=1</a:t>
            </a:r>
            <a:endParaRPr lang="en-US" b="1" dirty="0">
              <a:solidFill>
                <a:srgbClr val="FF0000"/>
              </a:solidFill>
            </a:endParaRPr>
          </a:p>
        </p:txBody>
      </p:sp>
      <p:graphicFrame>
        <p:nvGraphicFramePr>
          <p:cNvPr id="71" name="Object 70"/>
          <p:cNvGraphicFramePr>
            <a:graphicFrameLocks noChangeAspect="1"/>
          </p:cNvGraphicFramePr>
          <p:nvPr/>
        </p:nvGraphicFramePr>
        <p:xfrm>
          <a:off x="5254625" y="2971800"/>
          <a:ext cx="1047750" cy="588963"/>
        </p:xfrm>
        <a:graphic>
          <a:graphicData uri="http://schemas.openxmlformats.org/presentationml/2006/ole">
            <p:oleObj spid="_x0000_s64523" name="Equation" r:id="rId14" imgW="406080" imgH="228600" progId="Equation.3">
              <p:embed/>
            </p:oleObj>
          </a:graphicData>
        </a:graphic>
      </p:graphicFrame>
      <p:sp>
        <p:nvSpPr>
          <p:cNvPr id="72" name="TextBox 71"/>
          <p:cNvSpPr txBox="1"/>
          <p:nvPr/>
        </p:nvSpPr>
        <p:spPr>
          <a:xfrm>
            <a:off x="5105400" y="3745468"/>
            <a:ext cx="1600200" cy="369332"/>
          </a:xfrm>
          <a:prstGeom prst="rect">
            <a:avLst/>
          </a:prstGeom>
          <a:noFill/>
        </p:spPr>
        <p:txBody>
          <a:bodyPr wrap="square" rtlCol="0">
            <a:spAutoFit/>
          </a:bodyPr>
          <a:lstStyle/>
          <a:p>
            <a:r>
              <a:rPr lang="en-US" dirty="0" smtClean="0"/>
              <a:t>{      ,       ,      }</a:t>
            </a:r>
            <a:endParaRPr lang="en-US" dirty="0"/>
          </a:p>
        </p:txBody>
      </p:sp>
      <p:sp>
        <p:nvSpPr>
          <p:cNvPr id="73" name="TextBox 72"/>
          <p:cNvSpPr txBox="1"/>
          <p:nvPr/>
        </p:nvSpPr>
        <p:spPr>
          <a:xfrm>
            <a:off x="3352800" y="5029200"/>
            <a:ext cx="1371600" cy="369332"/>
          </a:xfrm>
          <a:prstGeom prst="rect">
            <a:avLst/>
          </a:prstGeom>
          <a:noFill/>
        </p:spPr>
        <p:txBody>
          <a:bodyPr wrap="square" rtlCol="0">
            <a:spAutoFit/>
          </a:bodyPr>
          <a:lstStyle/>
          <a:p>
            <a:r>
              <a:rPr lang="en-US" dirty="0" smtClean="0"/>
              <a:t>1. </a:t>
            </a:r>
            <a:r>
              <a:rPr lang="hu-HU" dirty="0" smtClean="0"/>
              <a:t>lépés</a:t>
            </a:r>
            <a:endParaRPr lang="en-US" dirty="0"/>
          </a:p>
        </p:txBody>
      </p:sp>
      <p:sp>
        <p:nvSpPr>
          <p:cNvPr id="74" name="TextBox 73"/>
          <p:cNvSpPr txBox="1"/>
          <p:nvPr/>
        </p:nvSpPr>
        <p:spPr>
          <a:xfrm>
            <a:off x="3429000" y="6260068"/>
            <a:ext cx="1371600" cy="369332"/>
          </a:xfrm>
          <a:prstGeom prst="rect">
            <a:avLst/>
          </a:prstGeom>
          <a:noFill/>
        </p:spPr>
        <p:txBody>
          <a:bodyPr wrap="square" rtlCol="0">
            <a:spAutoFit/>
          </a:bodyPr>
          <a:lstStyle/>
          <a:p>
            <a:r>
              <a:rPr lang="hu-HU" dirty="0" smtClean="0"/>
              <a:t>2</a:t>
            </a:r>
            <a:r>
              <a:rPr lang="en-US" dirty="0" smtClean="0"/>
              <a:t>. </a:t>
            </a:r>
            <a:r>
              <a:rPr lang="hu-HU" dirty="0" smtClean="0"/>
              <a:t>lépés</a:t>
            </a:r>
            <a:endParaRPr lang="en-US" dirty="0"/>
          </a:p>
        </p:txBody>
      </p:sp>
      <p:sp>
        <p:nvSpPr>
          <p:cNvPr id="75" name="Rectangle 74"/>
          <p:cNvSpPr/>
          <p:nvPr/>
        </p:nvSpPr>
        <p:spPr>
          <a:xfrm>
            <a:off x="5029200" y="4114800"/>
            <a:ext cx="16764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Az 1-es </a:t>
            </a:r>
            <a:r>
              <a:rPr lang="hu-HU" sz="1000" dirty="0" smtClean="0"/>
              <a:t>csomópont közvetlen szomszédjainak a halmaza</a:t>
            </a:r>
            <a:endParaRPr lang="en-US" sz="1000" dirty="0"/>
          </a:p>
        </p:txBody>
      </p:sp>
      <p:sp>
        <p:nvSpPr>
          <p:cNvPr id="76" name="Oval 75"/>
          <p:cNvSpPr/>
          <p:nvPr/>
        </p:nvSpPr>
        <p:spPr>
          <a:xfrm>
            <a:off x="3733800" y="6629400"/>
            <a:ext cx="3048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6</a:t>
            </a:r>
            <a:endParaRPr lang="en-US" dirty="0"/>
          </a:p>
        </p:txBody>
      </p:sp>
      <p:sp>
        <p:nvSpPr>
          <p:cNvPr id="77" name="Oval 76"/>
          <p:cNvSpPr/>
          <p:nvPr/>
        </p:nvSpPr>
        <p:spPr>
          <a:xfrm>
            <a:off x="4724400" y="8534400"/>
            <a:ext cx="3048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2</a:t>
            </a:r>
            <a:endParaRPr lang="en-US" dirty="0"/>
          </a:p>
        </p:txBody>
      </p:sp>
      <p:sp>
        <p:nvSpPr>
          <p:cNvPr id="78" name="Oval 77"/>
          <p:cNvSpPr/>
          <p:nvPr/>
        </p:nvSpPr>
        <p:spPr>
          <a:xfrm>
            <a:off x="4648200" y="7162800"/>
            <a:ext cx="3048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3</a:t>
            </a:r>
            <a:endParaRPr lang="en-US" dirty="0"/>
          </a:p>
        </p:txBody>
      </p:sp>
      <p:sp>
        <p:nvSpPr>
          <p:cNvPr id="79" name="Oval 78"/>
          <p:cNvSpPr/>
          <p:nvPr/>
        </p:nvSpPr>
        <p:spPr>
          <a:xfrm>
            <a:off x="6324600" y="7086600"/>
            <a:ext cx="3048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4</a:t>
            </a:r>
            <a:endParaRPr lang="en-US" dirty="0"/>
          </a:p>
        </p:txBody>
      </p:sp>
      <p:sp>
        <p:nvSpPr>
          <p:cNvPr id="80" name="Oval 79"/>
          <p:cNvSpPr/>
          <p:nvPr/>
        </p:nvSpPr>
        <p:spPr>
          <a:xfrm>
            <a:off x="5181600" y="6400800"/>
            <a:ext cx="3048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5</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repeatCount="indefinite" fill="hold" grpId="1" nodeType="clickEffect">
                                  <p:stCondLst>
                                    <p:cond delay="0"/>
                                  </p:stCondLst>
                                  <p:endCondLst>
                                    <p:cond evt="onNext" delay="0">
                                      <p:tgtEl>
                                        <p:sldTgt/>
                                      </p:tgtEl>
                                    </p:cond>
                                  </p:end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childTnLst>
                          </p:cTn>
                        </p:par>
                        <p:par>
                          <p:cTn id="8" fill="hold">
                            <p:stCondLst>
                              <p:cond delay="2000"/>
                            </p:stCondLst>
                            <p:childTnLst>
                              <p:par>
                                <p:cTn id="9" presetID="9" presetClass="emph" presetSubtype="0" grpId="0" nodeType="afterEffect">
                                  <p:stCondLst>
                                    <p:cond delay="0"/>
                                  </p:stCondLst>
                                  <p:endCondLst>
                                    <p:cond evt="onNext" delay="0">
                                      <p:tgtEl>
                                        <p:sldTgt/>
                                      </p:tgtEl>
                                    </p:cond>
                                  </p:endCondLst>
                                  <p:childTnLst>
                                    <p:set>
                                      <p:cBhvr rctx="PPT">
                                        <p:cTn id="10" dur="indefinite"/>
                                        <p:tgtEl>
                                          <p:spTgt spid="18"/>
                                        </p:tgtEl>
                                        <p:attrNameLst>
                                          <p:attrName>style.opacity</p:attrName>
                                        </p:attrNameLst>
                                      </p:cBhvr>
                                      <p:to>
                                        <p:strVal val="0.5"/>
                                      </p:to>
                                    </p:set>
                                    <p:animEffect filter="image" prLst="opacity: 0.5">
                                      <p:cBhvr rctx="IE">
                                        <p:cTn id="11" dur="indefinite"/>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20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9"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strips(upLeft)">
                                      <p:cBhvr>
                                        <p:cTn id="21" dur="500"/>
                                        <p:tgtEl>
                                          <p:spTgt spid="33"/>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2000"/>
                                        <p:tgtEl>
                                          <p:spTgt spid="3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2000"/>
                                        <p:tgtEl>
                                          <p:spTgt spid="35"/>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2000"/>
                                        <p:tgtEl>
                                          <p:spTgt spid="36"/>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2000"/>
                                        <p:tgtEl>
                                          <p:spTgt spid="3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2000"/>
                                        <p:tgtEl>
                                          <p:spTgt spid="38"/>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2000"/>
                                        <p:tgtEl>
                                          <p:spTgt spid="39"/>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2000"/>
                                        <p:tgtEl>
                                          <p:spTgt spid="4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1" nodeType="clickEffect">
                                  <p:stCondLst>
                                    <p:cond delay="0"/>
                                  </p:stCondLst>
                                  <p:childTnLst>
                                    <p:animEffect transition="out" filter="fade">
                                      <p:cBhvr>
                                        <p:cTn id="55" dur="2000"/>
                                        <p:tgtEl>
                                          <p:spTgt spid="34"/>
                                        </p:tgtEl>
                                      </p:cBhvr>
                                    </p:animEffect>
                                    <p:set>
                                      <p:cBhvr>
                                        <p:cTn id="56" dur="1" fill="hold">
                                          <p:stCondLst>
                                            <p:cond delay="1999"/>
                                          </p:stCondLst>
                                        </p:cTn>
                                        <p:tgtEl>
                                          <p:spTgt spid="34"/>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2000"/>
                                        <p:tgtEl>
                                          <p:spTgt spid="44"/>
                                        </p:tgtEl>
                                      </p:cBhvr>
                                    </p:animEffect>
                                  </p:childTnLst>
                                </p:cTn>
                              </p:par>
                            </p:childTnLst>
                          </p:cTn>
                        </p:par>
                      </p:childTnLst>
                    </p:cTn>
                  </p:par>
                  <p:par>
                    <p:cTn id="62" fill="hold">
                      <p:stCondLst>
                        <p:cond delay="indefinite"/>
                      </p:stCondLst>
                      <p:childTnLst>
                        <p:par>
                          <p:cTn id="63" fill="hold">
                            <p:stCondLst>
                              <p:cond delay="0"/>
                            </p:stCondLst>
                            <p:childTnLst>
                              <p:par>
                                <p:cTn id="64" presetID="26" presetClass="emph" presetSubtype="0" fill="hold" grpId="1" nodeType="clickEffect">
                                  <p:stCondLst>
                                    <p:cond delay="0"/>
                                  </p:stCondLst>
                                  <p:childTnLst>
                                    <p:animEffect transition="out" filter="fade">
                                      <p:cBhvr>
                                        <p:cTn id="65" dur="500" tmFilter="0, 0; .2, .5; .8, .5; 1, 0"/>
                                        <p:tgtEl>
                                          <p:spTgt spid="44"/>
                                        </p:tgtEl>
                                      </p:cBhvr>
                                    </p:animEffect>
                                    <p:animScale>
                                      <p:cBhvr>
                                        <p:cTn id="66" dur="250" autoRev="1" fill="hold"/>
                                        <p:tgtEl>
                                          <p:spTgt spid="44"/>
                                        </p:tgtEl>
                                      </p:cBhvr>
                                      <p:by x="105000" y="105000"/>
                                    </p:animScale>
                                  </p:childTnLst>
                                </p:cTn>
                              </p:par>
                              <p:par>
                                <p:cTn id="67" presetID="26" presetClass="emph" presetSubtype="0" fill="hold" grpId="1" nodeType="withEffect">
                                  <p:stCondLst>
                                    <p:cond delay="0"/>
                                  </p:stCondLst>
                                  <p:childTnLst>
                                    <p:animEffect transition="out" filter="fade">
                                      <p:cBhvr>
                                        <p:cTn id="68" dur="500" tmFilter="0, 0; .2, .5; .8, .5; 1, 0"/>
                                        <p:tgtEl>
                                          <p:spTgt spid="38"/>
                                        </p:tgtEl>
                                      </p:cBhvr>
                                    </p:animEffect>
                                    <p:animScale>
                                      <p:cBhvr>
                                        <p:cTn id="69" dur="250" autoRev="1" fill="hold"/>
                                        <p:tgtEl>
                                          <p:spTgt spid="38"/>
                                        </p:tgtEl>
                                      </p:cBhvr>
                                      <p:by x="105000" y="105000"/>
                                    </p:animScale>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fade">
                                      <p:cBhvr>
                                        <p:cTn id="74" dur="2000"/>
                                        <p:tgtEl>
                                          <p:spTgt spid="45"/>
                                        </p:tgtEl>
                                      </p:cBhvr>
                                    </p:animEffect>
                                  </p:childTnLst>
                                </p:cTn>
                              </p:par>
                            </p:childTnLst>
                          </p:cTn>
                        </p:par>
                        <p:par>
                          <p:cTn id="75" fill="hold">
                            <p:stCondLst>
                              <p:cond delay="2000"/>
                            </p:stCondLst>
                            <p:childTnLst>
                              <p:par>
                                <p:cTn id="76" presetID="10" presetClass="entr" presetSubtype="0" fill="hold" grpId="0" nodeType="after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2000"/>
                                        <p:tgtEl>
                                          <p:spTgt spid="46"/>
                                        </p:tgtEl>
                                      </p:cBhvr>
                                    </p:animEffect>
                                  </p:childTnLst>
                                </p:cTn>
                              </p:par>
                            </p:childTnLst>
                          </p:cTn>
                        </p:par>
                      </p:childTnLst>
                    </p:cTn>
                  </p:par>
                  <p:par>
                    <p:cTn id="79" fill="hold">
                      <p:stCondLst>
                        <p:cond delay="indefinite"/>
                      </p:stCondLst>
                      <p:childTnLst>
                        <p:par>
                          <p:cTn id="80" fill="hold">
                            <p:stCondLst>
                              <p:cond delay="0"/>
                            </p:stCondLst>
                            <p:childTnLst>
                              <p:par>
                                <p:cTn id="81" presetID="26" presetClass="emph" presetSubtype="0" fill="hold" grpId="1" nodeType="clickEffect">
                                  <p:stCondLst>
                                    <p:cond delay="0"/>
                                  </p:stCondLst>
                                  <p:childTnLst>
                                    <p:animEffect transition="out" filter="fade">
                                      <p:cBhvr>
                                        <p:cTn id="82" dur="500" tmFilter="0, 0; .2, .5; .8, .5; 1, 0"/>
                                        <p:tgtEl>
                                          <p:spTgt spid="46"/>
                                        </p:tgtEl>
                                      </p:cBhvr>
                                    </p:animEffect>
                                    <p:animScale>
                                      <p:cBhvr>
                                        <p:cTn id="83" dur="250" autoRev="1" fill="hold"/>
                                        <p:tgtEl>
                                          <p:spTgt spid="46"/>
                                        </p:tgtEl>
                                      </p:cBhvr>
                                      <p:by x="105000" y="105000"/>
                                    </p:animScale>
                                  </p:childTnLst>
                                </p:cTn>
                              </p:par>
                              <p:par>
                                <p:cTn id="84" presetID="26" presetClass="emph" presetSubtype="0" fill="hold" grpId="1" nodeType="withEffect">
                                  <p:stCondLst>
                                    <p:cond delay="0"/>
                                  </p:stCondLst>
                                  <p:childTnLst>
                                    <p:animEffect transition="out" filter="fade">
                                      <p:cBhvr>
                                        <p:cTn id="85" dur="500" tmFilter="0, 0; .2, .5; .8, .5; 1, 0"/>
                                        <p:tgtEl>
                                          <p:spTgt spid="39"/>
                                        </p:tgtEl>
                                      </p:cBhvr>
                                    </p:animEffect>
                                    <p:animScale>
                                      <p:cBhvr>
                                        <p:cTn id="86" dur="250" autoRev="1" fill="hold"/>
                                        <p:tgtEl>
                                          <p:spTgt spid="39"/>
                                        </p:tgtEl>
                                      </p:cBhvr>
                                      <p:by x="105000" y="105000"/>
                                    </p:animScale>
                                  </p:childTnLst>
                                </p:cTn>
                              </p:par>
                            </p:childTnLst>
                          </p:cTn>
                        </p:par>
                        <p:par>
                          <p:cTn id="87" fill="hold">
                            <p:stCondLst>
                              <p:cond delay="500"/>
                            </p:stCondLst>
                            <p:childTnLst>
                              <p:par>
                                <p:cTn id="88" presetID="10" presetClass="entr" presetSubtype="0"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fade">
                                      <p:cBhvr>
                                        <p:cTn id="90" dur="2000"/>
                                        <p:tgtEl>
                                          <p:spTgt spid="47"/>
                                        </p:tgtEl>
                                      </p:cBhvr>
                                    </p:animEffect>
                                  </p:childTnLst>
                                </p:cTn>
                              </p:par>
                            </p:childTnLst>
                          </p:cTn>
                        </p:par>
                        <p:par>
                          <p:cTn id="91" fill="hold">
                            <p:stCondLst>
                              <p:cond delay="2500"/>
                            </p:stCondLst>
                            <p:childTnLst>
                              <p:par>
                                <p:cTn id="92" presetID="10" presetClass="entr" presetSubtype="0"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fade">
                                      <p:cBhvr>
                                        <p:cTn id="94" dur="2000"/>
                                        <p:tgtEl>
                                          <p:spTgt spid="48"/>
                                        </p:tgtEl>
                                      </p:cBhvr>
                                    </p:animEffect>
                                  </p:childTnLst>
                                </p:cTn>
                              </p:par>
                            </p:childTnLst>
                          </p:cTn>
                        </p:par>
                        <p:par>
                          <p:cTn id="95" fill="hold">
                            <p:stCondLst>
                              <p:cond delay="4500"/>
                            </p:stCondLst>
                            <p:childTnLst>
                              <p:par>
                                <p:cTn id="96" presetID="10" presetClass="entr" presetSubtype="0" fill="hold" grpId="0" nodeType="afterEffect">
                                  <p:stCondLst>
                                    <p:cond delay="0"/>
                                  </p:stCondLst>
                                  <p:childTnLst>
                                    <p:set>
                                      <p:cBhvr>
                                        <p:cTn id="97" dur="1" fill="hold">
                                          <p:stCondLst>
                                            <p:cond delay="0"/>
                                          </p:stCondLst>
                                        </p:cTn>
                                        <p:tgtEl>
                                          <p:spTgt spid="52"/>
                                        </p:tgtEl>
                                        <p:attrNameLst>
                                          <p:attrName>style.visibility</p:attrName>
                                        </p:attrNameLst>
                                      </p:cBhvr>
                                      <p:to>
                                        <p:strVal val="visible"/>
                                      </p:to>
                                    </p:set>
                                    <p:animEffect transition="in" filter="fade">
                                      <p:cBhvr>
                                        <p:cTn id="98" dur="2000"/>
                                        <p:tgtEl>
                                          <p:spTgt spid="52"/>
                                        </p:tgtEl>
                                      </p:cBhvr>
                                    </p:animEffect>
                                  </p:childTnLst>
                                </p:cTn>
                              </p:par>
                            </p:childTnLst>
                          </p:cTn>
                        </p:par>
                        <p:par>
                          <p:cTn id="99" fill="hold">
                            <p:stCondLst>
                              <p:cond delay="6500"/>
                            </p:stCondLst>
                            <p:childTnLst>
                              <p:par>
                                <p:cTn id="100" presetID="10" presetClass="entr" presetSubtype="0" fill="hold" grpId="0" nodeType="afterEffect">
                                  <p:stCondLst>
                                    <p:cond delay="0"/>
                                  </p:stCondLst>
                                  <p:childTnLst>
                                    <p:set>
                                      <p:cBhvr>
                                        <p:cTn id="101" dur="1" fill="hold">
                                          <p:stCondLst>
                                            <p:cond delay="0"/>
                                          </p:stCondLst>
                                        </p:cTn>
                                        <p:tgtEl>
                                          <p:spTgt spid="50"/>
                                        </p:tgtEl>
                                        <p:attrNameLst>
                                          <p:attrName>style.visibility</p:attrName>
                                        </p:attrNameLst>
                                      </p:cBhvr>
                                      <p:to>
                                        <p:strVal val="visible"/>
                                      </p:to>
                                    </p:set>
                                    <p:animEffect transition="in" filter="fade">
                                      <p:cBhvr>
                                        <p:cTn id="102" dur="2000"/>
                                        <p:tgtEl>
                                          <p:spTgt spid="50"/>
                                        </p:tgtEl>
                                      </p:cBhvr>
                                    </p:animEffect>
                                  </p:childTnLst>
                                </p:cTn>
                              </p:par>
                            </p:childTnLst>
                          </p:cTn>
                        </p:par>
                      </p:childTnLst>
                    </p:cTn>
                  </p:par>
                  <p:par>
                    <p:cTn id="103" fill="hold">
                      <p:stCondLst>
                        <p:cond delay="indefinite"/>
                      </p:stCondLst>
                      <p:childTnLst>
                        <p:par>
                          <p:cTn id="104" fill="hold">
                            <p:stCondLst>
                              <p:cond delay="0"/>
                            </p:stCondLst>
                            <p:childTnLst>
                              <p:par>
                                <p:cTn id="105" presetID="26" presetClass="emph" presetSubtype="0" fill="hold" grpId="1" nodeType="clickEffect">
                                  <p:stCondLst>
                                    <p:cond delay="0"/>
                                  </p:stCondLst>
                                  <p:childTnLst>
                                    <p:animEffect transition="out" filter="fade">
                                      <p:cBhvr>
                                        <p:cTn id="106" dur="500" tmFilter="0, 0; .2, .5; .8, .5; 1, 0"/>
                                        <p:tgtEl>
                                          <p:spTgt spid="50"/>
                                        </p:tgtEl>
                                      </p:cBhvr>
                                    </p:animEffect>
                                    <p:animScale>
                                      <p:cBhvr>
                                        <p:cTn id="107" dur="250" autoRev="1" fill="hold"/>
                                        <p:tgtEl>
                                          <p:spTgt spid="50"/>
                                        </p:tgtEl>
                                      </p:cBhvr>
                                      <p:by x="105000" y="105000"/>
                                    </p:animScale>
                                  </p:childTnLst>
                                </p:cTn>
                              </p:par>
                              <p:par>
                                <p:cTn id="108" presetID="26" presetClass="emph" presetSubtype="0" fill="hold" grpId="1" nodeType="withEffect">
                                  <p:stCondLst>
                                    <p:cond delay="0"/>
                                  </p:stCondLst>
                                  <p:childTnLst>
                                    <p:animEffect transition="out" filter="fade">
                                      <p:cBhvr>
                                        <p:cTn id="109" dur="500" tmFilter="0, 0; .2, .5; .8, .5; 1, 0"/>
                                        <p:tgtEl>
                                          <p:spTgt spid="40"/>
                                        </p:tgtEl>
                                      </p:cBhvr>
                                    </p:animEffect>
                                    <p:animScale>
                                      <p:cBhvr>
                                        <p:cTn id="110" dur="250" autoRev="1" fill="hold"/>
                                        <p:tgtEl>
                                          <p:spTgt spid="40"/>
                                        </p:tgtEl>
                                      </p:cBhvr>
                                      <p:by x="105000" y="105000"/>
                                    </p:animScale>
                                  </p:childTnLst>
                                </p:cTn>
                              </p:par>
                            </p:childTnLst>
                          </p:cTn>
                        </p:par>
                        <p:par>
                          <p:cTn id="111" fill="hold">
                            <p:stCondLst>
                              <p:cond delay="500"/>
                            </p:stCondLst>
                            <p:childTnLst>
                              <p:par>
                                <p:cTn id="112" presetID="10" presetClass="entr" presetSubtype="0" fill="hold" grpId="0" nodeType="afterEffect">
                                  <p:stCondLst>
                                    <p:cond delay="0"/>
                                  </p:stCondLst>
                                  <p:childTnLst>
                                    <p:set>
                                      <p:cBhvr>
                                        <p:cTn id="113" dur="1" fill="hold">
                                          <p:stCondLst>
                                            <p:cond delay="0"/>
                                          </p:stCondLst>
                                        </p:cTn>
                                        <p:tgtEl>
                                          <p:spTgt spid="51"/>
                                        </p:tgtEl>
                                        <p:attrNameLst>
                                          <p:attrName>style.visibility</p:attrName>
                                        </p:attrNameLst>
                                      </p:cBhvr>
                                      <p:to>
                                        <p:strVal val="visible"/>
                                      </p:to>
                                    </p:set>
                                    <p:animEffect transition="in" filter="fade">
                                      <p:cBhvr>
                                        <p:cTn id="114" dur="2000"/>
                                        <p:tgtEl>
                                          <p:spTgt spid="51"/>
                                        </p:tgtEl>
                                      </p:cBhvr>
                                    </p:animEffect>
                                  </p:childTnLst>
                                </p:cTn>
                              </p:par>
                              <p:par>
                                <p:cTn id="115" presetID="26" presetClass="emph" presetSubtype="0" fill="hold" grpId="1" nodeType="withEffect">
                                  <p:stCondLst>
                                    <p:cond delay="0"/>
                                  </p:stCondLst>
                                  <p:childTnLst>
                                    <p:animEffect transition="out" filter="fade">
                                      <p:cBhvr>
                                        <p:cTn id="116" dur="500" tmFilter="0, 0; .2, .5; .8, .5; 1, 0"/>
                                        <p:tgtEl>
                                          <p:spTgt spid="51"/>
                                        </p:tgtEl>
                                      </p:cBhvr>
                                    </p:animEffect>
                                    <p:animScale>
                                      <p:cBhvr>
                                        <p:cTn id="117" dur="250" autoRev="1" fill="hold"/>
                                        <p:tgtEl>
                                          <p:spTgt spid="51"/>
                                        </p:tgtEl>
                                      </p:cBhvr>
                                      <p:by x="105000" y="105000"/>
                                    </p:animScale>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nodeType="clickEffect">
                                  <p:stCondLst>
                                    <p:cond delay="0"/>
                                  </p:stCondLst>
                                  <p:childTnLst>
                                    <p:set>
                                      <p:cBhvr>
                                        <p:cTn id="121" dur="1" fill="hold">
                                          <p:stCondLst>
                                            <p:cond delay="0"/>
                                          </p:stCondLst>
                                        </p:cTn>
                                        <p:tgtEl>
                                          <p:spTgt spid="56"/>
                                        </p:tgtEl>
                                        <p:attrNameLst>
                                          <p:attrName>style.visibility</p:attrName>
                                        </p:attrNameLst>
                                      </p:cBhvr>
                                      <p:to>
                                        <p:strVal val="visible"/>
                                      </p:to>
                                    </p:set>
                                    <p:animEffect transition="in" filter="fade">
                                      <p:cBhvr>
                                        <p:cTn id="122" dur="2000"/>
                                        <p:tgtEl>
                                          <p:spTgt spid="56"/>
                                        </p:tgtEl>
                                      </p:cBhvr>
                                    </p:animEffect>
                                  </p:childTnLst>
                                </p:cTn>
                              </p:par>
                            </p:childTnLst>
                          </p:cTn>
                        </p:par>
                      </p:childTnLst>
                    </p:cTn>
                  </p:par>
                  <p:par>
                    <p:cTn id="123" fill="hold">
                      <p:stCondLst>
                        <p:cond delay="indefinite"/>
                      </p:stCondLst>
                      <p:childTnLst>
                        <p:par>
                          <p:cTn id="124" fill="hold">
                            <p:stCondLst>
                              <p:cond delay="0"/>
                            </p:stCondLst>
                            <p:childTnLst>
                              <p:par>
                                <p:cTn id="125" presetID="23" presetClass="entr" presetSubtype="16" fill="hold" grpId="0" nodeType="clickEffect">
                                  <p:stCondLst>
                                    <p:cond delay="0"/>
                                  </p:stCondLst>
                                  <p:childTnLst>
                                    <p:set>
                                      <p:cBhvr>
                                        <p:cTn id="126" dur="1" fill="hold">
                                          <p:stCondLst>
                                            <p:cond delay="0"/>
                                          </p:stCondLst>
                                        </p:cTn>
                                        <p:tgtEl>
                                          <p:spTgt spid="66"/>
                                        </p:tgtEl>
                                        <p:attrNameLst>
                                          <p:attrName>style.visibility</p:attrName>
                                        </p:attrNameLst>
                                      </p:cBhvr>
                                      <p:to>
                                        <p:strVal val="visible"/>
                                      </p:to>
                                    </p:set>
                                    <p:anim calcmode="lin" valueType="num">
                                      <p:cBhvr>
                                        <p:cTn id="127" dur="500" fill="hold"/>
                                        <p:tgtEl>
                                          <p:spTgt spid="66"/>
                                        </p:tgtEl>
                                        <p:attrNameLst>
                                          <p:attrName>ppt_w</p:attrName>
                                        </p:attrNameLst>
                                      </p:cBhvr>
                                      <p:tavLst>
                                        <p:tav tm="0">
                                          <p:val>
                                            <p:fltVal val="0"/>
                                          </p:val>
                                        </p:tav>
                                        <p:tav tm="100000">
                                          <p:val>
                                            <p:strVal val="#ppt_w"/>
                                          </p:val>
                                        </p:tav>
                                      </p:tavLst>
                                    </p:anim>
                                    <p:anim calcmode="lin" valueType="num">
                                      <p:cBhvr>
                                        <p:cTn id="128" dur="500" fill="hold"/>
                                        <p:tgtEl>
                                          <p:spTgt spid="66"/>
                                        </p:tgtEl>
                                        <p:attrNameLst>
                                          <p:attrName>ppt_h</p:attrName>
                                        </p:attrNameLst>
                                      </p:cBhvr>
                                      <p:tavLst>
                                        <p:tav tm="0">
                                          <p:val>
                                            <p:fltVal val="0"/>
                                          </p:val>
                                        </p:tav>
                                        <p:tav tm="100000">
                                          <p:val>
                                            <p:strVal val="#ppt_h"/>
                                          </p:val>
                                        </p:tav>
                                      </p:tavLst>
                                    </p:anim>
                                  </p:childTnLst>
                                </p:cTn>
                              </p:par>
                            </p:childTnLst>
                          </p:cTn>
                        </p:par>
                        <p:par>
                          <p:cTn id="129" fill="hold">
                            <p:stCondLst>
                              <p:cond delay="500"/>
                            </p:stCondLst>
                            <p:childTnLst>
                              <p:par>
                                <p:cTn id="130" presetID="18" presetClass="entr" presetSubtype="9" fill="hold" nodeType="after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strips(upLeft)">
                                      <p:cBhvr>
                                        <p:cTn id="132" dur="500"/>
                                        <p:tgtEl>
                                          <p:spTgt spid="58"/>
                                        </p:tgtEl>
                                      </p:cBhvr>
                                    </p:animEffect>
                                  </p:childTnLst>
                                </p:cTn>
                              </p:par>
                            </p:childTnLst>
                          </p:cTn>
                        </p:par>
                        <p:par>
                          <p:cTn id="133" fill="hold">
                            <p:stCondLst>
                              <p:cond delay="1000"/>
                            </p:stCondLst>
                            <p:childTnLst>
                              <p:par>
                                <p:cTn id="134" presetID="10" presetClass="entr" presetSubtype="0" fill="hold" grpId="0" nodeType="afterEffect">
                                  <p:stCondLst>
                                    <p:cond delay="0"/>
                                  </p:stCondLst>
                                  <p:childTnLst>
                                    <p:set>
                                      <p:cBhvr>
                                        <p:cTn id="135" dur="1" fill="hold">
                                          <p:stCondLst>
                                            <p:cond delay="0"/>
                                          </p:stCondLst>
                                        </p:cTn>
                                        <p:tgtEl>
                                          <p:spTgt spid="59"/>
                                        </p:tgtEl>
                                        <p:attrNameLst>
                                          <p:attrName>style.visibility</p:attrName>
                                        </p:attrNameLst>
                                      </p:cBhvr>
                                      <p:to>
                                        <p:strVal val="visible"/>
                                      </p:to>
                                    </p:set>
                                    <p:animEffect transition="in" filter="fade">
                                      <p:cBhvr>
                                        <p:cTn id="136" dur="2000"/>
                                        <p:tgtEl>
                                          <p:spTgt spid="59"/>
                                        </p:tgtEl>
                                      </p:cBhvr>
                                    </p:animEffect>
                                  </p:childTnLst>
                                </p:cTn>
                              </p:par>
                            </p:childTnLst>
                          </p:cTn>
                        </p:par>
                        <p:par>
                          <p:cTn id="137" fill="hold">
                            <p:stCondLst>
                              <p:cond delay="3000"/>
                            </p:stCondLst>
                            <p:childTnLst>
                              <p:par>
                                <p:cTn id="138" presetID="18" presetClass="entr" presetSubtype="9" fill="hold" nodeType="afterEffect">
                                  <p:stCondLst>
                                    <p:cond delay="0"/>
                                  </p:stCondLst>
                                  <p:childTnLst>
                                    <p:set>
                                      <p:cBhvr>
                                        <p:cTn id="139" dur="1" fill="hold">
                                          <p:stCondLst>
                                            <p:cond delay="0"/>
                                          </p:stCondLst>
                                        </p:cTn>
                                        <p:tgtEl>
                                          <p:spTgt spid="61"/>
                                        </p:tgtEl>
                                        <p:attrNameLst>
                                          <p:attrName>style.visibility</p:attrName>
                                        </p:attrNameLst>
                                      </p:cBhvr>
                                      <p:to>
                                        <p:strVal val="visible"/>
                                      </p:to>
                                    </p:set>
                                    <p:animEffect transition="in" filter="strips(upLeft)">
                                      <p:cBhvr>
                                        <p:cTn id="140" dur="500"/>
                                        <p:tgtEl>
                                          <p:spTgt spid="61"/>
                                        </p:tgtEl>
                                      </p:cBhvr>
                                    </p:animEffect>
                                  </p:childTnLst>
                                </p:cTn>
                              </p:par>
                            </p:childTnLst>
                          </p:cTn>
                        </p:par>
                        <p:par>
                          <p:cTn id="141" fill="hold">
                            <p:stCondLst>
                              <p:cond delay="3500"/>
                            </p:stCondLst>
                            <p:childTnLst>
                              <p:par>
                                <p:cTn id="142" presetID="10" presetClass="entr" presetSubtype="0" fill="hold" grpId="0" nodeType="afterEffect">
                                  <p:stCondLst>
                                    <p:cond delay="0"/>
                                  </p:stCondLst>
                                  <p:childTnLst>
                                    <p:set>
                                      <p:cBhvr>
                                        <p:cTn id="143" dur="1" fill="hold">
                                          <p:stCondLst>
                                            <p:cond delay="0"/>
                                          </p:stCondLst>
                                        </p:cTn>
                                        <p:tgtEl>
                                          <p:spTgt spid="62"/>
                                        </p:tgtEl>
                                        <p:attrNameLst>
                                          <p:attrName>style.visibility</p:attrName>
                                        </p:attrNameLst>
                                      </p:cBhvr>
                                      <p:to>
                                        <p:strVal val="visible"/>
                                      </p:to>
                                    </p:set>
                                    <p:animEffect transition="in" filter="fade">
                                      <p:cBhvr>
                                        <p:cTn id="144" dur="2000"/>
                                        <p:tgtEl>
                                          <p:spTgt spid="62"/>
                                        </p:tgtEl>
                                      </p:cBhvr>
                                    </p:animEffect>
                                  </p:childTnLst>
                                </p:cTn>
                              </p:par>
                            </p:childTnLst>
                          </p:cTn>
                        </p:par>
                        <p:par>
                          <p:cTn id="145" fill="hold">
                            <p:stCondLst>
                              <p:cond delay="5500"/>
                            </p:stCondLst>
                            <p:childTnLst>
                              <p:par>
                                <p:cTn id="146" presetID="18" presetClass="entr" presetSubtype="9" fill="hold" nodeType="afterEffect">
                                  <p:stCondLst>
                                    <p:cond delay="0"/>
                                  </p:stCondLst>
                                  <p:childTnLst>
                                    <p:set>
                                      <p:cBhvr>
                                        <p:cTn id="147" dur="1" fill="hold">
                                          <p:stCondLst>
                                            <p:cond delay="0"/>
                                          </p:stCondLst>
                                        </p:cTn>
                                        <p:tgtEl>
                                          <p:spTgt spid="64"/>
                                        </p:tgtEl>
                                        <p:attrNameLst>
                                          <p:attrName>style.visibility</p:attrName>
                                        </p:attrNameLst>
                                      </p:cBhvr>
                                      <p:to>
                                        <p:strVal val="visible"/>
                                      </p:to>
                                    </p:set>
                                    <p:animEffect transition="in" filter="strips(upLeft)">
                                      <p:cBhvr>
                                        <p:cTn id="148" dur="500"/>
                                        <p:tgtEl>
                                          <p:spTgt spid="64"/>
                                        </p:tgtEl>
                                      </p:cBhvr>
                                    </p:animEffect>
                                  </p:childTnLst>
                                </p:cTn>
                              </p:par>
                            </p:childTnLst>
                          </p:cTn>
                        </p:par>
                        <p:par>
                          <p:cTn id="149" fill="hold">
                            <p:stCondLst>
                              <p:cond delay="6000"/>
                            </p:stCondLst>
                            <p:childTnLst>
                              <p:par>
                                <p:cTn id="150" presetID="10" presetClass="entr" presetSubtype="0" fill="hold" grpId="0" nodeType="afterEffect">
                                  <p:stCondLst>
                                    <p:cond delay="0"/>
                                  </p:stCondLst>
                                  <p:childTnLst>
                                    <p:set>
                                      <p:cBhvr>
                                        <p:cTn id="151" dur="1" fill="hold">
                                          <p:stCondLst>
                                            <p:cond delay="0"/>
                                          </p:stCondLst>
                                        </p:cTn>
                                        <p:tgtEl>
                                          <p:spTgt spid="65"/>
                                        </p:tgtEl>
                                        <p:attrNameLst>
                                          <p:attrName>style.visibility</p:attrName>
                                        </p:attrNameLst>
                                      </p:cBhvr>
                                      <p:to>
                                        <p:strVal val="visible"/>
                                      </p:to>
                                    </p:set>
                                    <p:animEffect transition="in" filter="fade">
                                      <p:cBhvr>
                                        <p:cTn id="152" dur="2000"/>
                                        <p:tgtEl>
                                          <p:spTgt spid="65"/>
                                        </p:tgtEl>
                                      </p:cBhvr>
                                    </p:animEffect>
                                  </p:childTnLst>
                                </p:cTn>
                              </p:par>
                            </p:childTnLst>
                          </p:cTn>
                        </p:par>
                        <p:par>
                          <p:cTn id="153" fill="hold">
                            <p:stCondLst>
                              <p:cond delay="8000"/>
                            </p:stCondLst>
                            <p:childTnLst>
                              <p:par>
                                <p:cTn id="154" presetID="53" presetClass="entr" presetSubtype="0" fill="hold" grpId="0" nodeType="afterEffect">
                                  <p:stCondLst>
                                    <p:cond delay="0"/>
                                  </p:stCondLst>
                                  <p:childTnLst>
                                    <p:set>
                                      <p:cBhvr>
                                        <p:cTn id="155" dur="1" fill="hold">
                                          <p:stCondLst>
                                            <p:cond delay="0"/>
                                          </p:stCondLst>
                                        </p:cTn>
                                        <p:tgtEl>
                                          <p:spTgt spid="75"/>
                                        </p:tgtEl>
                                        <p:attrNameLst>
                                          <p:attrName>style.visibility</p:attrName>
                                        </p:attrNameLst>
                                      </p:cBhvr>
                                      <p:to>
                                        <p:strVal val="visible"/>
                                      </p:to>
                                    </p:set>
                                    <p:anim calcmode="lin" valueType="num">
                                      <p:cBhvr>
                                        <p:cTn id="156" dur="500" fill="hold"/>
                                        <p:tgtEl>
                                          <p:spTgt spid="75"/>
                                        </p:tgtEl>
                                        <p:attrNameLst>
                                          <p:attrName>ppt_w</p:attrName>
                                        </p:attrNameLst>
                                      </p:cBhvr>
                                      <p:tavLst>
                                        <p:tav tm="0">
                                          <p:val>
                                            <p:fltVal val="0"/>
                                          </p:val>
                                        </p:tav>
                                        <p:tav tm="100000">
                                          <p:val>
                                            <p:strVal val="#ppt_w"/>
                                          </p:val>
                                        </p:tav>
                                      </p:tavLst>
                                    </p:anim>
                                    <p:anim calcmode="lin" valueType="num">
                                      <p:cBhvr>
                                        <p:cTn id="157" dur="500" fill="hold"/>
                                        <p:tgtEl>
                                          <p:spTgt spid="75"/>
                                        </p:tgtEl>
                                        <p:attrNameLst>
                                          <p:attrName>ppt_h</p:attrName>
                                        </p:attrNameLst>
                                      </p:cBhvr>
                                      <p:tavLst>
                                        <p:tav tm="0">
                                          <p:val>
                                            <p:fltVal val="0"/>
                                          </p:val>
                                        </p:tav>
                                        <p:tav tm="100000">
                                          <p:val>
                                            <p:strVal val="#ppt_h"/>
                                          </p:val>
                                        </p:tav>
                                      </p:tavLst>
                                    </p:anim>
                                    <p:animEffect transition="in" filter="fade">
                                      <p:cBhvr>
                                        <p:cTn id="158" dur="500"/>
                                        <p:tgtEl>
                                          <p:spTgt spid="75"/>
                                        </p:tgtEl>
                                      </p:cBhvr>
                                    </p:animEffect>
                                  </p:childTnLst>
                                </p:cTn>
                              </p:par>
                            </p:childTnLst>
                          </p:cTn>
                        </p:par>
                      </p:childTnLst>
                    </p:cTn>
                  </p:par>
                  <p:par>
                    <p:cTn id="159" fill="hold">
                      <p:stCondLst>
                        <p:cond delay="indefinite"/>
                      </p:stCondLst>
                      <p:childTnLst>
                        <p:par>
                          <p:cTn id="160" fill="hold">
                            <p:stCondLst>
                              <p:cond delay="0"/>
                            </p:stCondLst>
                            <p:childTnLst>
                              <p:par>
                                <p:cTn id="161" presetID="22" presetClass="entr" presetSubtype="4" fill="hold" grpId="0" nodeType="clickEffect">
                                  <p:stCondLst>
                                    <p:cond delay="0"/>
                                  </p:stCondLst>
                                  <p:childTnLst>
                                    <p:set>
                                      <p:cBhvr>
                                        <p:cTn id="162" dur="1" fill="hold">
                                          <p:stCondLst>
                                            <p:cond delay="0"/>
                                          </p:stCondLst>
                                        </p:cTn>
                                        <p:tgtEl>
                                          <p:spTgt spid="73"/>
                                        </p:tgtEl>
                                        <p:attrNameLst>
                                          <p:attrName>style.visibility</p:attrName>
                                        </p:attrNameLst>
                                      </p:cBhvr>
                                      <p:to>
                                        <p:strVal val="visible"/>
                                      </p:to>
                                    </p:set>
                                    <p:animEffect transition="in" filter="wipe(down)">
                                      <p:cBhvr>
                                        <p:cTn id="163" dur="500"/>
                                        <p:tgtEl>
                                          <p:spTgt spid="73"/>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4" fill="hold" grpId="0" nodeType="clickEffect">
                                  <p:stCondLst>
                                    <p:cond delay="0"/>
                                  </p:stCondLst>
                                  <p:childTnLst>
                                    <p:set>
                                      <p:cBhvr>
                                        <p:cTn id="167" dur="1" fill="hold">
                                          <p:stCondLst>
                                            <p:cond delay="0"/>
                                          </p:stCondLst>
                                        </p:cTn>
                                        <p:tgtEl>
                                          <p:spTgt spid="74"/>
                                        </p:tgtEl>
                                        <p:attrNameLst>
                                          <p:attrName>style.visibility</p:attrName>
                                        </p:attrNameLst>
                                      </p:cBhvr>
                                      <p:to>
                                        <p:strVal val="visible"/>
                                      </p:to>
                                    </p:set>
                                    <p:animEffect transition="in" filter="wipe(down)">
                                      <p:cBhvr>
                                        <p:cTn id="168" dur="500"/>
                                        <p:tgtEl>
                                          <p:spTgt spid="74"/>
                                        </p:tgtEl>
                                      </p:cBhvr>
                                    </p:animEffect>
                                  </p:childTnLst>
                                </p:cTn>
                              </p:par>
                              <p:par>
                                <p:cTn id="169" presetID="10" presetClass="exit" presetSubtype="0" fill="hold" nodeType="withEffect">
                                  <p:stCondLst>
                                    <p:cond delay="0"/>
                                  </p:stCondLst>
                                  <p:childTnLst>
                                    <p:animEffect transition="out" filter="fade">
                                      <p:cBhvr>
                                        <p:cTn id="170" dur="2000"/>
                                        <p:tgtEl>
                                          <p:spTgt spid="56"/>
                                        </p:tgtEl>
                                      </p:cBhvr>
                                    </p:animEffect>
                                    <p:set>
                                      <p:cBhvr>
                                        <p:cTn id="171" dur="1" fill="hold">
                                          <p:stCondLst>
                                            <p:cond delay="1999"/>
                                          </p:stCondLst>
                                        </p:cTn>
                                        <p:tgtEl>
                                          <p:spTgt spid="56"/>
                                        </p:tgtEl>
                                        <p:attrNameLst>
                                          <p:attrName>style.visibility</p:attrName>
                                        </p:attrNameLst>
                                      </p:cBhvr>
                                      <p:to>
                                        <p:strVal val="hidden"/>
                                      </p:to>
                                    </p:set>
                                  </p:childTnLst>
                                </p:cTn>
                              </p:par>
                            </p:childTnLst>
                          </p:cTn>
                        </p:par>
                        <p:par>
                          <p:cTn id="172" fill="hold">
                            <p:stCondLst>
                              <p:cond delay="2000"/>
                            </p:stCondLst>
                            <p:childTnLst>
                              <p:par>
                                <p:cTn id="173" presetID="10" presetClass="entr" presetSubtype="0" fill="hold" grpId="0" nodeType="afterEffect">
                                  <p:stCondLst>
                                    <p:cond delay="0"/>
                                  </p:stCondLst>
                                  <p:childTnLst>
                                    <p:set>
                                      <p:cBhvr>
                                        <p:cTn id="174" dur="1" fill="hold">
                                          <p:stCondLst>
                                            <p:cond delay="0"/>
                                          </p:stCondLst>
                                        </p:cTn>
                                        <p:tgtEl>
                                          <p:spTgt spid="77"/>
                                        </p:tgtEl>
                                        <p:attrNameLst>
                                          <p:attrName>style.visibility</p:attrName>
                                        </p:attrNameLst>
                                      </p:cBhvr>
                                      <p:to>
                                        <p:strVal val="visible"/>
                                      </p:to>
                                    </p:set>
                                    <p:animEffect transition="in" filter="fade">
                                      <p:cBhvr>
                                        <p:cTn id="175" dur="2000"/>
                                        <p:tgtEl>
                                          <p:spTgt spid="77"/>
                                        </p:tgtEl>
                                      </p:cBhvr>
                                    </p:animEffect>
                                  </p:childTnLst>
                                </p:cTn>
                              </p:par>
                              <p:par>
                                <p:cTn id="176" presetID="10" presetClass="entr" presetSubtype="0" fill="hold" grpId="0" nodeType="withEffect">
                                  <p:stCondLst>
                                    <p:cond delay="0"/>
                                  </p:stCondLst>
                                  <p:childTnLst>
                                    <p:set>
                                      <p:cBhvr>
                                        <p:cTn id="177" dur="1" fill="hold">
                                          <p:stCondLst>
                                            <p:cond delay="0"/>
                                          </p:stCondLst>
                                        </p:cTn>
                                        <p:tgtEl>
                                          <p:spTgt spid="78"/>
                                        </p:tgtEl>
                                        <p:attrNameLst>
                                          <p:attrName>style.visibility</p:attrName>
                                        </p:attrNameLst>
                                      </p:cBhvr>
                                      <p:to>
                                        <p:strVal val="visible"/>
                                      </p:to>
                                    </p:set>
                                    <p:animEffect transition="in" filter="fade">
                                      <p:cBhvr>
                                        <p:cTn id="178" dur="2000"/>
                                        <p:tgtEl>
                                          <p:spTgt spid="78"/>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79"/>
                                        </p:tgtEl>
                                        <p:attrNameLst>
                                          <p:attrName>style.visibility</p:attrName>
                                        </p:attrNameLst>
                                      </p:cBhvr>
                                      <p:to>
                                        <p:strVal val="visible"/>
                                      </p:to>
                                    </p:set>
                                    <p:animEffect transition="in" filter="fade">
                                      <p:cBhvr>
                                        <p:cTn id="181" dur="2000"/>
                                        <p:tgtEl>
                                          <p:spTgt spid="79"/>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80"/>
                                        </p:tgtEl>
                                        <p:attrNameLst>
                                          <p:attrName>style.visibility</p:attrName>
                                        </p:attrNameLst>
                                      </p:cBhvr>
                                      <p:to>
                                        <p:strVal val="visible"/>
                                      </p:to>
                                    </p:set>
                                    <p:animEffect transition="in" filter="fade">
                                      <p:cBhvr>
                                        <p:cTn id="184" dur="2000"/>
                                        <p:tgtEl>
                                          <p:spTgt spid="80"/>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76"/>
                                        </p:tgtEl>
                                        <p:attrNameLst>
                                          <p:attrName>style.visibility</p:attrName>
                                        </p:attrNameLst>
                                      </p:cBhvr>
                                      <p:to>
                                        <p:strVal val="visible"/>
                                      </p:to>
                                    </p:set>
                                    <p:animEffect transition="in" filter="fade">
                                      <p:cBhvr>
                                        <p:cTn id="187" dur="2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31" grpId="0" animBg="1"/>
      <p:bldP spid="34" grpId="0" animBg="1"/>
      <p:bldP spid="34" grpId="1" animBg="1"/>
      <p:bldP spid="35" grpId="0" animBg="1"/>
      <p:bldP spid="37" grpId="0" animBg="1"/>
      <p:bldP spid="38" grpId="0" animBg="1"/>
      <p:bldP spid="38" grpId="1" animBg="1"/>
      <p:bldP spid="39" grpId="0" animBg="1"/>
      <p:bldP spid="39" grpId="1" animBg="1"/>
      <p:bldP spid="40" grpId="0" animBg="1"/>
      <p:bldP spid="40" grpId="1" animBg="1"/>
      <p:bldP spid="44" grpId="0" animBg="1"/>
      <p:bldP spid="44" grpId="1" animBg="1"/>
      <p:bldP spid="45" grpId="0" animBg="1"/>
      <p:bldP spid="46" grpId="0" animBg="1"/>
      <p:bldP spid="46" grpId="1" animBg="1"/>
      <p:bldP spid="47" grpId="0" animBg="1"/>
      <p:bldP spid="48" grpId="0"/>
      <p:bldP spid="50" grpId="0" animBg="1"/>
      <p:bldP spid="50" grpId="1" animBg="1"/>
      <p:bldP spid="51" grpId="0" animBg="1"/>
      <p:bldP spid="51" grpId="1" animBg="1"/>
      <p:bldP spid="52" grpId="0"/>
      <p:bldP spid="59" grpId="0"/>
      <p:bldP spid="62" grpId="0"/>
      <p:bldP spid="65" grpId="0"/>
      <p:bldP spid="66" grpId="0"/>
      <p:bldP spid="73" grpId="0"/>
      <p:bldP spid="74" grpId="0"/>
      <p:bldP spid="75" grpId="0" animBg="1"/>
      <p:bldP spid="76" grpId="0" animBg="1"/>
      <p:bldP spid="77" grpId="0" animBg="1"/>
      <p:bldP spid="78" grpId="0" animBg="1"/>
      <p:bldP spid="79" grpId="0" animBg="1"/>
      <p:bldP spid="8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Picture2.gif"/>
          <p:cNvPicPr>
            <a:picLocks noChangeAspect="1"/>
          </p:cNvPicPr>
          <p:nvPr/>
        </p:nvPicPr>
        <p:blipFill>
          <a:blip r:embed="rId3" cstate="print"/>
          <a:stretch>
            <a:fillRect/>
          </a:stretch>
        </p:blipFill>
        <p:spPr>
          <a:xfrm>
            <a:off x="4191000" y="5029200"/>
            <a:ext cx="2514600" cy="1976387"/>
          </a:xfrm>
          <a:prstGeom prst="rect">
            <a:avLst/>
          </a:prstGeom>
        </p:spPr>
      </p:pic>
      <p:sp>
        <p:nvSpPr>
          <p:cNvPr id="2" name="Title 1"/>
          <p:cNvSpPr>
            <a:spLocks noGrp="1"/>
          </p:cNvSpPr>
          <p:nvPr>
            <p:ph type="title"/>
          </p:nvPr>
        </p:nvSpPr>
        <p:spPr/>
        <p:txBody>
          <a:bodyPr/>
          <a:lstStyle/>
          <a:p>
            <a:r>
              <a:rPr lang="hu-HU" dirty="0" smtClean="0"/>
              <a:t>I.2.3.1. Moore-Dijkstra algoritmusa</a:t>
            </a:r>
            <a:endParaRPr lang="en-US" dirty="0"/>
          </a:p>
        </p:txBody>
      </p:sp>
      <p:sp>
        <p:nvSpPr>
          <p:cNvPr id="6" name="Action Button: Back or Previous 5">
            <a:hlinkClick r:id="rId4" action="ppaction://hlinksldjump" highlightClick="1"/>
          </p:cNvPr>
          <p:cNvSpPr/>
          <p:nvPr/>
        </p:nvSpPr>
        <p:spPr>
          <a:xfrm>
            <a:off x="304800" y="8382000"/>
            <a:ext cx="9144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p:cNvSpPr>
            <a:spLocks noGrp="1"/>
          </p:cNvSpPr>
          <p:nvPr>
            <p:ph idx="1"/>
          </p:nvPr>
        </p:nvSpPr>
        <p:spPr>
          <a:xfrm>
            <a:off x="342900" y="1828800"/>
            <a:ext cx="6172200" cy="6034617"/>
          </a:xfrm>
        </p:spPr>
        <p:txBody>
          <a:bodyPr>
            <a:normAutofit/>
          </a:bodyPr>
          <a:lstStyle/>
          <a:p>
            <a:pPr>
              <a:lnSpc>
                <a:spcPct val="150000"/>
              </a:lnSpc>
              <a:buClr>
                <a:srgbClr val="C00000"/>
              </a:buClr>
              <a:buSzPct val="110000"/>
              <a:buFont typeface="Webdings" pitchFamily="18" charset="2"/>
              <a:buChar char=""/>
            </a:pPr>
            <a:r>
              <a:rPr lang="hu-HU" sz="1800" dirty="0" smtClean="0"/>
              <a:t>A Moore algoritmus </a:t>
            </a:r>
            <a:r>
              <a:rPr lang="hu-HU" sz="1800" i="1" dirty="0" smtClean="0">
                <a:solidFill>
                  <a:srgbClr val="FF0000"/>
                </a:solidFill>
              </a:rPr>
              <a:t>e</a:t>
            </a:r>
            <a:r>
              <a:rPr lang="en-US" sz="1800" i="1" dirty="0" err="1" smtClean="0">
                <a:solidFill>
                  <a:srgbClr val="FF0000"/>
                </a:solidFill>
              </a:rPr>
              <a:t>gy</a:t>
            </a:r>
            <a:r>
              <a:rPr lang="en-US" sz="1800" i="1" dirty="0" smtClean="0">
                <a:solidFill>
                  <a:srgbClr val="FF0000"/>
                </a:solidFill>
              </a:rPr>
              <a:t> </a:t>
            </a:r>
            <a:r>
              <a:rPr lang="en-US" sz="1800" i="1" dirty="0" err="1" smtClean="0">
                <a:solidFill>
                  <a:srgbClr val="FF0000"/>
                </a:solidFill>
              </a:rPr>
              <a:t>adott</a:t>
            </a:r>
            <a:r>
              <a:rPr lang="en-US" sz="1800" i="1" dirty="0" smtClean="0">
                <a:solidFill>
                  <a:srgbClr val="FF0000"/>
                </a:solidFill>
              </a:rPr>
              <a:t> </a:t>
            </a:r>
            <a:r>
              <a:rPr lang="en-US" sz="1800" i="1" dirty="0" err="1" smtClean="0">
                <a:solidFill>
                  <a:srgbClr val="FF0000"/>
                </a:solidFill>
              </a:rPr>
              <a:t>cs</a:t>
            </a:r>
            <a:r>
              <a:rPr lang="hu-HU" sz="1800" i="1" dirty="0" smtClean="0">
                <a:solidFill>
                  <a:srgbClr val="FF0000"/>
                </a:solidFill>
              </a:rPr>
              <a:t>ú</a:t>
            </a:r>
            <a:r>
              <a:rPr lang="en-US" sz="1800" i="1" dirty="0" err="1" smtClean="0">
                <a:solidFill>
                  <a:srgbClr val="FF0000"/>
                </a:solidFill>
              </a:rPr>
              <a:t>csb</a:t>
            </a:r>
            <a:r>
              <a:rPr lang="hu-HU" sz="1800" i="1" dirty="0" smtClean="0">
                <a:solidFill>
                  <a:srgbClr val="FF0000"/>
                </a:solidFill>
              </a:rPr>
              <a:t>ó</a:t>
            </a:r>
            <a:r>
              <a:rPr lang="en-US" sz="1800" i="1" dirty="0" smtClean="0">
                <a:solidFill>
                  <a:srgbClr val="FF0000"/>
                </a:solidFill>
              </a:rPr>
              <a:t>l</a:t>
            </a:r>
            <a:r>
              <a:rPr lang="en-US" sz="1800" dirty="0" smtClean="0"/>
              <a:t> </a:t>
            </a:r>
            <a:r>
              <a:rPr lang="en-US" sz="1800" dirty="0" err="1" smtClean="0"/>
              <a:t>az</a:t>
            </a:r>
            <a:r>
              <a:rPr lang="en-US" sz="1800" dirty="0" smtClean="0"/>
              <a:t> </a:t>
            </a:r>
            <a:r>
              <a:rPr lang="hu-HU" sz="1800" u="sng" dirty="0" err="1" smtClean="0"/>
              <a:t>ö</a:t>
            </a:r>
            <a:r>
              <a:rPr lang="en-US" sz="1800" u="sng" dirty="0" err="1" smtClean="0"/>
              <a:t>sszes</a:t>
            </a:r>
            <a:r>
              <a:rPr lang="en-US" sz="1800" u="sng" dirty="0" smtClean="0"/>
              <a:t> t</a:t>
            </a:r>
            <a:r>
              <a:rPr lang="hu-HU" sz="1800" u="sng" dirty="0" smtClean="0"/>
              <a:t>ö</a:t>
            </a:r>
            <a:r>
              <a:rPr lang="en-US" sz="1800" u="sng" dirty="0" err="1" smtClean="0"/>
              <a:t>bbi</a:t>
            </a:r>
            <a:r>
              <a:rPr lang="en-US" sz="1800" u="sng" dirty="0" smtClean="0"/>
              <a:t> </a:t>
            </a:r>
            <a:r>
              <a:rPr lang="en-US" sz="1800" u="sng" dirty="0" err="1" smtClean="0"/>
              <a:t>cs</a:t>
            </a:r>
            <a:r>
              <a:rPr lang="hu-HU" sz="1800" u="sng" dirty="0" smtClean="0"/>
              <a:t>ú</a:t>
            </a:r>
            <a:r>
              <a:rPr lang="en-US" sz="1800" u="sng" dirty="0" err="1" smtClean="0"/>
              <a:t>csba</a:t>
            </a:r>
            <a:r>
              <a:rPr lang="hu-HU" sz="1800" u="sng" dirty="0" smtClean="0"/>
              <a:t> </a:t>
            </a:r>
            <a:r>
              <a:rPr lang="hu-HU" sz="1800" dirty="0" smtClean="0"/>
              <a:t>a</a:t>
            </a:r>
            <a:r>
              <a:rPr lang="en-US" sz="1800" dirty="0" smtClean="0"/>
              <a:t> </a:t>
            </a:r>
            <a:r>
              <a:rPr lang="hu-HU" sz="1800" dirty="0" smtClean="0">
                <a:hlinkClick r:id="" action="ppaction://customshow?id=4"/>
              </a:rPr>
              <a:t>DFS</a:t>
            </a:r>
            <a:r>
              <a:rPr lang="hu-HU" sz="1800" dirty="0" smtClean="0"/>
              <a:t> </a:t>
            </a:r>
            <a:r>
              <a:rPr lang="en-US" sz="1800" dirty="0" smtClean="0"/>
              <a:t>m</a:t>
            </a:r>
            <a:r>
              <a:rPr lang="hu-HU" sz="1800" dirty="0" smtClean="0"/>
              <a:t>é</a:t>
            </a:r>
            <a:r>
              <a:rPr lang="en-US" sz="1800" dirty="0" smtClean="0"/>
              <a:t>l</a:t>
            </a:r>
            <a:r>
              <a:rPr lang="hu-HU" sz="1800" dirty="0" smtClean="0"/>
              <a:t>y</a:t>
            </a:r>
            <a:r>
              <a:rPr lang="en-US" sz="1800" dirty="0" smtClean="0"/>
              <a:t>s</a:t>
            </a:r>
            <a:r>
              <a:rPr lang="hu-HU" sz="1800" dirty="0" smtClean="0"/>
              <a:t>é</a:t>
            </a:r>
            <a:r>
              <a:rPr lang="en-US" sz="1800" dirty="0" err="1" smtClean="0"/>
              <a:t>gi</a:t>
            </a:r>
            <a:r>
              <a:rPr lang="en-US" sz="1800" dirty="0" smtClean="0"/>
              <a:t> </a:t>
            </a:r>
            <a:r>
              <a:rPr lang="en-US" sz="1800" dirty="0" err="1" smtClean="0"/>
              <a:t>bej</a:t>
            </a:r>
            <a:r>
              <a:rPr lang="hu-HU" sz="1800" dirty="0" smtClean="0"/>
              <a:t>á</a:t>
            </a:r>
            <a:r>
              <a:rPr lang="en-US" sz="1800" dirty="0" smtClean="0"/>
              <a:t>r</a:t>
            </a:r>
            <a:r>
              <a:rPr lang="hu-HU" sz="1800" dirty="0" smtClean="0"/>
              <a:t>á</a:t>
            </a:r>
            <a:r>
              <a:rPr lang="en-US" sz="1800" dirty="0" smtClean="0"/>
              <a:t>s</a:t>
            </a:r>
            <a:r>
              <a:rPr lang="hu-HU" sz="1800" dirty="0" smtClean="0"/>
              <a:t>sal </a:t>
            </a:r>
            <a:r>
              <a:rPr lang="en-US" sz="1800" dirty="0" err="1" smtClean="0"/>
              <a:t>meghat</a:t>
            </a:r>
            <a:r>
              <a:rPr lang="hu-HU" sz="1800" dirty="0" smtClean="0"/>
              <a:t>á</a:t>
            </a:r>
            <a:r>
              <a:rPr lang="en-US" sz="1800" dirty="0" err="1" smtClean="0"/>
              <a:t>rozza</a:t>
            </a:r>
            <a:r>
              <a:rPr lang="en-US" sz="1800" dirty="0" smtClean="0"/>
              <a:t> a </a:t>
            </a:r>
            <a:r>
              <a:rPr lang="en-US" sz="1800" dirty="0" err="1" smtClean="0"/>
              <a:t>legr</a:t>
            </a:r>
            <a:r>
              <a:rPr lang="hu-HU" sz="1800" dirty="0" smtClean="0"/>
              <a:t>ö</a:t>
            </a:r>
            <a:r>
              <a:rPr lang="en-US" sz="1800" dirty="0" err="1" smtClean="0"/>
              <a:t>videbb</a:t>
            </a:r>
            <a:r>
              <a:rPr lang="en-US" sz="1800" dirty="0" smtClean="0"/>
              <a:t> </a:t>
            </a:r>
            <a:r>
              <a:rPr lang="en-US" sz="1800" dirty="0" err="1" smtClean="0"/>
              <a:t>utak</a:t>
            </a:r>
            <a:r>
              <a:rPr lang="hu-HU" sz="1800" dirty="0" smtClean="0"/>
              <a:t> értékét egy pozitív élsúlyú gráfban.</a:t>
            </a:r>
            <a:endParaRPr lang="en-US" sz="1800" dirty="0"/>
          </a:p>
        </p:txBody>
      </p:sp>
      <p:sp>
        <p:nvSpPr>
          <p:cNvPr id="9" name="Oval 8"/>
          <p:cNvSpPr/>
          <p:nvPr/>
        </p:nvSpPr>
        <p:spPr>
          <a:xfrm>
            <a:off x="2590800" y="3810000"/>
            <a:ext cx="4572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rPr>
              <a:t>i</a:t>
            </a:r>
            <a:endParaRPr lang="en-US" dirty="0">
              <a:solidFill>
                <a:schemeClr val="tx1"/>
              </a:solidFill>
            </a:endParaRPr>
          </a:p>
        </p:txBody>
      </p:sp>
      <p:sp>
        <p:nvSpPr>
          <p:cNvPr id="10" name="Oval 9"/>
          <p:cNvSpPr/>
          <p:nvPr/>
        </p:nvSpPr>
        <p:spPr>
          <a:xfrm>
            <a:off x="4648200" y="3048000"/>
            <a:ext cx="4572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j</a:t>
            </a:r>
            <a:endParaRPr lang="en-US" dirty="0">
              <a:solidFill>
                <a:schemeClr val="tx1"/>
              </a:solidFill>
            </a:endParaRPr>
          </a:p>
        </p:txBody>
      </p:sp>
      <p:cxnSp>
        <p:nvCxnSpPr>
          <p:cNvPr id="12" name="Straight Arrow Connector 11"/>
          <p:cNvCxnSpPr>
            <a:endCxn id="9" idx="2"/>
          </p:cNvCxnSpPr>
          <p:nvPr/>
        </p:nvCxnSpPr>
        <p:spPr>
          <a:xfrm>
            <a:off x="838200" y="3733800"/>
            <a:ext cx="1752600" cy="304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9" idx="7"/>
            <a:endCxn id="10" idx="2"/>
          </p:cNvCxnSpPr>
          <p:nvPr/>
        </p:nvCxnSpPr>
        <p:spPr>
          <a:xfrm flipV="1">
            <a:off x="2981045" y="3276600"/>
            <a:ext cx="1667155" cy="60035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aphicFrame>
        <p:nvGraphicFramePr>
          <p:cNvPr id="17" name="Object 16"/>
          <p:cNvGraphicFramePr>
            <a:graphicFrameLocks noChangeAspect="1"/>
          </p:cNvGraphicFramePr>
          <p:nvPr/>
        </p:nvGraphicFramePr>
        <p:xfrm>
          <a:off x="3098800" y="3048000"/>
          <a:ext cx="889000" cy="603250"/>
        </p:xfrm>
        <a:graphic>
          <a:graphicData uri="http://schemas.openxmlformats.org/presentationml/2006/ole">
            <p:oleObj spid="_x0000_s65538" name="Equation" r:id="rId5" imgW="355320" imgH="241200" progId="Equation.3">
              <p:embed/>
            </p:oleObj>
          </a:graphicData>
        </a:graphic>
      </p:graphicFrame>
      <p:graphicFrame>
        <p:nvGraphicFramePr>
          <p:cNvPr id="60419" name="Object 3"/>
          <p:cNvGraphicFramePr>
            <a:graphicFrameLocks noChangeAspect="1"/>
          </p:cNvGraphicFramePr>
          <p:nvPr/>
        </p:nvGraphicFramePr>
        <p:xfrm>
          <a:off x="1066800" y="3140075"/>
          <a:ext cx="381000" cy="571500"/>
        </p:xfrm>
        <a:graphic>
          <a:graphicData uri="http://schemas.openxmlformats.org/presentationml/2006/ole">
            <p:oleObj spid="_x0000_s65539" name="Equation" r:id="rId6" imgW="152280" imgH="228600" progId="Equation.3">
              <p:embed/>
            </p:oleObj>
          </a:graphicData>
        </a:graphic>
      </p:graphicFrame>
      <p:cxnSp>
        <p:nvCxnSpPr>
          <p:cNvPr id="22" name="Elbow Connector 21"/>
          <p:cNvCxnSpPr>
            <a:endCxn id="10" idx="4"/>
          </p:cNvCxnSpPr>
          <p:nvPr/>
        </p:nvCxnSpPr>
        <p:spPr>
          <a:xfrm flipV="1">
            <a:off x="685800" y="3505200"/>
            <a:ext cx="4191000" cy="1524001"/>
          </a:xfrm>
          <a:prstGeom prst="bentConnector2">
            <a:avLst/>
          </a:prstGeom>
          <a:ln w="38100">
            <a:solidFill>
              <a:srgbClr val="92D05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60420" name="Object 4"/>
          <p:cNvGraphicFramePr>
            <a:graphicFrameLocks noChangeAspect="1"/>
          </p:cNvGraphicFramePr>
          <p:nvPr/>
        </p:nvGraphicFramePr>
        <p:xfrm>
          <a:off x="3641725" y="4327525"/>
          <a:ext cx="444500" cy="603250"/>
        </p:xfrm>
        <a:graphic>
          <a:graphicData uri="http://schemas.openxmlformats.org/presentationml/2006/ole">
            <p:oleObj spid="_x0000_s65540" name="Equation" r:id="rId7" imgW="177480" imgH="241200" progId="Equation.3">
              <p:embed/>
            </p:oleObj>
          </a:graphicData>
        </a:graphic>
      </p:graphicFrame>
      <p:sp>
        <p:nvSpPr>
          <p:cNvPr id="19" name="TextBox 18"/>
          <p:cNvSpPr txBox="1"/>
          <p:nvPr/>
        </p:nvSpPr>
        <p:spPr>
          <a:xfrm>
            <a:off x="76200" y="5181600"/>
            <a:ext cx="5638800" cy="369332"/>
          </a:xfrm>
          <a:prstGeom prst="rect">
            <a:avLst/>
          </a:prstGeom>
          <a:noFill/>
        </p:spPr>
        <p:txBody>
          <a:bodyPr wrap="square" rtlCol="0">
            <a:spAutoFit/>
          </a:bodyPr>
          <a:lstStyle/>
          <a:p>
            <a:r>
              <a:rPr lang="hu-HU" dirty="0" smtClean="0"/>
              <a:t>(A) inicializálások</a:t>
            </a:r>
            <a:endParaRPr lang="en-US" dirty="0"/>
          </a:p>
        </p:txBody>
      </p:sp>
      <p:sp>
        <p:nvSpPr>
          <p:cNvPr id="59" name="TextBox 58"/>
          <p:cNvSpPr txBox="1"/>
          <p:nvPr/>
        </p:nvSpPr>
        <p:spPr>
          <a:xfrm>
            <a:off x="5257800" y="3733800"/>
            <a:ext cx="304800" cy="369332"/>
          </a:xfrm>
          <a:prstGeom prst="rect">
            <a:avLst/>
          </a:prstGeom>
          <a:noFill/>
        </p:spPr>
        <p:txBody>
          <a:bodyPr wrap="square" rtlCol="0">
            <a:spAutoFit/>
          </a:bodyPr>
          <a:lstStyle/>
          <a:p>
            <a:r>
              <a:rPr lang="hu-HU" dirty="0" smtClean="0"/>
              <a:t>2</a:t>
            </a:r>
            <a:endParaRPr lang="en-US" dirty="0"/>
          </a:p>
        </p:txBody>
      </p:sp>
      <p:sp>
        <p:nvSpPr>
          <p:cNvPr id="62" name="TextBox 61"/>
          <p:cNvSpPr txBox="1"/>
          <p:nvPr/>
        </p:nvSpPr>
        <p:spPr>
          <a:xfrm>
            <a:off x="5715000" y="3733800"/>
            <a:ext cx="304800" cy="381000"/>
          </a:xfrm>
          <a:prstGeom prst="rect">
            <a:avLst/>
          </a:prstGeom>
          <a:noFill/>
        </p:spPr>
        <p:txBody>
          <a:bodyPr wrap="square" rtlCol="0">
            <a:spAutoFit/>
          </a:bodyPr>
          <a:lstStyle/>
          <a:p>
            <a:r>
              <a:rPr lang="hu-HU" dirty="0" smtClean="0"/>
              <a:t>3</a:t>
            </a:r>
            <a:endParaRPr lang="en-US" dirty="0"/>
          </a:p>
        </p:txBody>
      </p:sp>
      <p:sp>
        <p:nvSpPr>
          <p:cNvPr id="65" name="TextBox 64"/>
          <p:cNvSpPr txBox="1"/>
          <p:nvPr/>
        </p:nvSpPr>
        <p:spPr>
          <a:xfrm>
            <a:off x="6172200" y="3733800"/>
            <a:ext cx="533400" cy="369332"/>
          </a:xfrm>
          <a:prstGeom prst="rect">
            <a:avLst/>
          </a:prstGeom>
          <a:noFill/>
        </p:spPr>
        <p:txBody>
          <a:bodyPr wrap="square" rtlCol="0">
            <a:spAutoFit/>
          </a:bodyPr>
          <a:lstStyle/>
          <a:p>
            <a:r>
              <a:rPr lang="hu-HU" dirty="0" smtClean="0"/>
              <a:t>6</a:t>
            </a:r>
            <a:endParaRPr lang="en-US" dirty="0"/>
          </a:p>
        </p:txBody>
      </p:sp>
      <p:sp>
        <p:nvSpPr>
          <p:cNvPr id="66" name="TextBox 65"/>
          <p:cNvSpPr txBox="1"/>
          <p:nvPr/>
        </p:nvSpPr>
        <p:spPr>
          <a:xfrm>
            <a:off x="2590800" y="4343400"/>
            <a:ext cx="762000" cy="369332"/>
          </a:xfrm>
          <a:prstGeom prst="rect">
            <a:avLst/>
          </a:prstGeom>
          <a:noFill/>
        </p:spPr>
        <p:txBody>
          <a:bodyPr wrap="square" rtlCol="0">
            <a:spAutoFit/>
          </a:bodyPr>
          <a:lstStyle/>
          <a:p>
            <a:r>
              <a:rPr lang="hu-HU" b="1" dirty="0" smtClean="0">
                <a:solidFill>
                  <a:srgbClr val="FF0000"/>
                </a:solidFill>
              </a:rPr>
              <a:t>i</a:t>
            </a:r>
            <a:r>
              <a:rPr lang="en-US" b="1" dirty="0" smtClean="0">
                <a:solidFill>
                  <a:srgbClr val="FF0000"/>
                </a:solidFill>
              </a:rPr>
              <a:t>=1</a:t>
            </a:r>
            <a:endParaRPr lang="en-US" b="1" dirty="0">
              <a:solidFill>
                <a:srgbClr val="FF0000"/>
              </a:solidFill>
            </a:endParaRPr>
          </a:p>
        </p:txBody>
      </p:sp>
      <p:graphicFrame>
        <p:nvGraphicFramePr>
          <p:cNvPr id="71" name="Object 70"/>
          <p:cNvGraphicFramePr>
            <a:graphicFrameLocks noChangeAspect="1"/>
          </p:cNvGraphicFramePr>
          <p:nvPr/>
        </p:nvGraphicFramePr>
        <p:xfrm>
          <a:off x="5254625" y="2971800"/>
          <a:ext cx="1047750" cy="588963"/>
        </p:xfrm>
        <a:graphic>
          <a:graphicData uri="http://schemas.openxmlformats.org/presentationml/2006/ole">
            <p:oleObj spid="_x0000_s65547" name="Equation" r:id="rId8" imgW="406080" imgH="228600" progId="Equation.3">
              <p:embed/>
            </p:oleObj>
          </a:graphicData>
        </a:graphic>
      </p:graphicFrame>
      <p:sp>
        <p:nvSpPr>
          <p:cNvPr id="72" name="TextBox 71"/>
          <p:cNvSpPr txBox="1"/>
          <p:nvPr/>
        </p:nvSpPr>
        <p:spPr>
          <a:xfrm>
            <a:off x="5105400" y="3745468"/>
            <a:ext cx="1600200" cy="369332"/>
          </a:xfrm>
          <a:prstGeom prst="rect">
            <a:avLst/>
          </a:prstGeom>
          <a:noFill/>
        </p:spPr>
        <p:txBody>
          <a:bodyPr wrap="square" rtlCol="0">
            <a:spAutoFit/>
          </a:bodyPr>
          <a:lstStyle/>
          <a:p>
            <a:r>
              <a:rPr lang="en-US" dirty="0" smtClean="0"/>
              <a:t>{      ,       ,      }</a:t>
            </a:r>
            <a:endParaRPr lang="en-US" dirty="0"/>
          </a:p>
        </p:txBody>
      </p:sp>
      <p:sp>
        <p:nvSpPr>
          <p:cNvPr id="73" name="TextBox 72"/>
          <p:cNvSpPr txBox="1"/>
          <p:nvPr/>
        </p:nvSpPr>
        <p:spPr>
          <a:xfrm>
            <a:off x="76200" y="5638800"/>
            <a:ext cx="1371600" cy="369332"/>
          </a:xfrm>
          <a:prstGeom prst="rect">
            <a:avLst/>
          </a:prstGeom>
          <a:noFill/>
        </p:spPr>
        <p:txBody>
          <a:bodyPr wrap="square" rtlCol="0">
            <a:spAutoFit/>
          </a:bodyPr>
          <a:lstStyle/>
          <a:p>
            <a:r>
              <a:rPr lang="en-US" dirty="0" smtClean="0"/>
              <a:t>1. </a:t>
            </a:r>
            <a:r>
              <a:rPr lang="hu-HU" dirty="0" smtClean="0"/>
              <a:t>lépés</a:t>
            </a:r>
            <a:endParaRPr lang="en-US" dirty="0"/>
          </a:p>
        </p:txBody>
      </p:sp>
      <p:sp>
        <p:nvSpPr>
          <p:cNvPr id="74" name="TextBox 73"/>
          <p:cNvSpPr txBox="1"/>
          <p:nvPr/>
        </p:nvSpPr>
        <p:spPr>
          <a:xfrm>
            <a:off x="76200" y="7010400"/>
            <a:ext cx="1371600" cy="369332"/>
          </a:xfrm>
          <a:prstGeom prst="rect">
            <a:avLst/>
          </a:prstGeom>
          <a:noFill/>
        </p:spPr>
        <p:txBody>
          <a:bodyPr wrap="square" rtlCol="0">
            <a:spAutoFit/>
          </a:bodyPr>
          <a:lstStyle/>
          <a:p>
            <a:r>
              <a:rPr lang="hu-HU" dirty="0" smtClean="0"/>
              <a:t>2</a:t>
            </a:r>
            <a:r>
              <a:rPr lang="en-US" dirty="0" smtClean="0"/>
              <a:t>. </a:t>
            </a:r>
            <a:r>
              <a:rPr lang="hu-HU" dirty="0" smtClean="0"/>
              <a:t>lépés</a:t>
            </a:r>
            <a:endParaRPr lang="en-US" dirty="0"/>
          </a:p>
        </p:txBody>
      </p:sp>
      <p:sp>
        <p:nvSpPr>
          <p:cNvPr id="75" name="Rectangle 74"/>
          <p:cNvSpPr/>
          <p:nvPr/>
        </p:nvSpPr>
        <p:spPr>
          <a:xfrm>
            <a:off x="5029200" y="4114800"/>
            <a:ext cx="16764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Az 1-es </a:t>
            </a:r>
            <a:r>
              <a:rPr lang="hu-HU" sz="1000" dirty="0" smtClean="0"/>
              <a:t>csomópont közvetlen szomszédjainak a halmaza</a:t>
            </a:r>
            <a:endParaRPr lang="en-US" sz="1000" dirty="0"/>
          </a:p>
        </p:txBody>
      </p:sp>
      <p:sp>
        <p:nvSpPr>
          <p:cNvPr id="65549" name="Rectangle 13"/>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5548" name="Object 12"/>
          <p:cNvGraphicFramePr>
            <a:graphicFrameLocks noChangeAspect="1"/>
          </p:cNvGraphicFramePr>
          <p:nvPr/>
        </p:nvGraphicFramePr>
        <p:xfrm>
          <a:off x="228600" y="5943600"/>
          <a:ext cx="3996965" cy="1828800"/>
        </p:xfrm>
        <a:graphic>
          <a:graphicData uri="http://schemas.openxmlformats.org/presentationml/2006/ole">
            <p:oleObj spid="_x0000_s65548" name="Equation" r:id="rId9" imgW="1130300" imgH="927100" progId="Equation.3">
              <p:embed/>
            </p:oleObj>
          </a:graphicData>
        </a:graphic>
      </p:graphicFrame>
      <p:sp>
        <p:nvSpPr>
          <p:cNvPr id="67" name="TextBox 66"/>
          <p:cNvSpPr txBox="1"/>
          <p:nvPr/>
        </p:nvSpPr>
        <p:spPr>
          <a:xfrm>
            <a:off x="1371600" y="7924800"/>
            <a:ext cx="4876800" cy="923330"/>
          </a:xfrm>
          <a:prstGeom prst="rect">
            <a:avLst/>
          </a:prstGeom>
          <a:noFill/>
        </p:spPr>
        <p:txBody>
          <a:bodyPr wrap="square" rtlCol="0">
            <a:spAutoFit/>
          </a:bodyPr>
          <a:lstStyle/>
          <a:p>
            <a:pPr>
              <a:lnSpc>
                <a:spcPct val="150000"/>
              </a:lnSpc>
            </a:pPr>
            <a:r>
              <a:rPr lang="hu-HU" dirty="0" smtClean="0"/>
              <a:t>Megjegyzés: Ha irányított a gráf a</a:t>
            </a:r>
          </a:p>
          <a:p>
            <a:pPr>
              <a:lnSpc>
                <a:spcPct val="150000"/>
              </a:lnSpc>
            </a:pPr>
            <a:r>
              <a:rPr lang="hu-HU" dirty="0" smtClean="0"/>
              <a:t>tekintjük a         helyett!</a:t>
            </a:r>
            <a:endParaRPr lang="en-US" dirty="0"/>
          </a:p>
        </p:txBody>
      </p:sp>
      <p:graphicFrame>
        <p:nvGraphicFramePr>
          <p:cNvPr id="68" name="Object 67"/>
          <p:cNvGraphicFramePr>
            <a:graphicFrameLocks noChangeAspect="1"/>
          </p:cNvGraphicFramePr>
          <p:nvPr/>
        </p:nvGraphicFramePr>
        <p:xfrm>
          <a:off x="4953000" y="7953375"/>
          <a:ext cx="381000" cy="428625"/>
        </p:xfrm>
        <a:graphic>
          <a:graphicData uri="http://schemas.openxmlformats.org/presentationml/2006/ole">
            <p:oleObj spid="_x0000_s65550" name="Equation" r:id="rId10" imgW="203040" imgH="228600" progId="Equation.3">
              <p:embed/>
            </p:oleObj>
          </a:graphicData>
        </a:graphic>
      </p:graphicFrame>
      <p:graphicFrame>
        <p:nvGraphicFramePr>
          <p:cNvPr id="65551" name="Object 15"/>
          <p:cNvGraphicFramePr>
            <a:graphicFrameLocks noChangeAspect="1"/>
          </p:cNvGraphicFramePr>
          <p:nvPr/>
        </p:nvGraphicFramePr>
        <p:xfrm>
          <a:off x="2614613" y="8382000"/>
          <a:ext cx="357187" cy="428625"/>
        </p:xfrm>
        <a:graphic>
          <a:graphicData uri="http://schemas.openxmlformats.org/presentationml/2006/ole">
            <p:oleObj spid="_x0000_s65551" name="Equation" r:id="rId11" imgW="190440" imgH="228600" progId="Equation.3">
              <p:embed/>
            </p:oleObj>
          </a:graphicData>
        </a:graphic>
      </p:graphicFrame>
      <p:sp>
        <p:nvSpPr>
          <p:cNvPr id="69" name="Rectangle 68"/>
          <p:cNvSpPr/>
          <p:nvPr/>
        </p:nvSpPr>
        <p:spPr>
          <a:xfrm>
            <a:off x="4876800" y="7924800"/>
            <a:ext cx="609600" cy="533400"/>
          </a:xfrm>
          <a:prstGeom prst="rect">
            <a:avLst/>
          </a:prstGeom>
          <a:solidFill>
            <a:srgbClr val="F0AD00">
              <a:alpha val="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6" name="Group 95"/>
          <p:cNvGrpSpPr/>
          <p:nvPr/>
        </p:nvGrpSpPr>
        <p:grpSpPr>
          <a:xfrm>
            <a:off x="3733800" y="4114800"/>
            <a:ext cx="3124200" cy="3657600"/>
            <a:chOff x="3352800" y="4038600"/>
            <a:chExt cx="3352800" cy="3657600"/>
          </a:xfrm>
        </p:grpSpPr>
        <p:sp>
          <p:nvSpPr>
            <p:cNvPr id="70" name="Rectangular Callout 69"/>
            <p:cNvSpPr/>
            <p:nvPr/>
          </p:nvSpPr>
          <p:spPr>
            <a:xfrm>
              <a:off x="3352800" y="4038600"/>
              <a:ext cx="3352800" cy="3657600"/>
            </a:xfrm>
            <a:prstGeom prst="wedgeRectCallout">
              <a:avLst>
                <a:gd name="adj1" fmla="val 2476"/>
                <a:gd name="adj2" fmla="val 592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 name="Group 91"/>
            <p:cNvGrpSpPr/>
            <p:nvPr/>
          </p:nvGrpSpPr>
          <p:grpSpPr>
            <a:xfrm>
              <a:off x="4114800" y="4267200"/>
              <a:ext cx="1524000" cy="609600"/>
              <a:chOff x="4114800" y="4953000"/>
              <a:chExt cx="1524000" cy="609600"/>
            </a:xfrm>
          </p:grpSpPr>
          <p:sp>
            <p:nvSpPr>
              <p:cNvPr id="81" name="Oval 80"/>
              <p:cNvSpPr/>
              <p:nvPr/>
            </p:nvSpPr>
            <p:spPr>
              <a:xfrm>
                <a:off x="4648200" y="5105400"/>
                <a:ext cx="3810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i="1" dirty="0" smtClean="0"/>
                  <a:t>i</a:t>
                </a:r>
                <a:endParaRPr lang="en-US" i="1" dirty="0"/>
              </a:p>
            </p:txBody>
          </p:sp>
          <p:cxnSp>
            <p:nvCxnSpPr>
              <p:cNvPr id="83" name="Straight Arrow Connector 82"/>
              <p:cNvCxnSpPr>
                <a:endCxn id="81" idx="2"/>
              </p:cNvCxnSpPr>
              <p:nvPr/>
            </p:nvCxnSpPr>
            <p:spPr>
              <a:xfrm flipV="1">
                <a:off x="4114800" y="5334000"/>
                <a:ext cx="533400" cy="76200"/>
              </a:xfrm>
              <a:prstGeom prst="straightConnector1">
                <a:avLst/>
              </a:prstGeom>
              <a:ln w="38100">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a:stCxn id="81" idx="6"/>
              </p:cNvCxnSpPr>
              <p:nvPr/>
            </p:nvCxnSpPr>
            <p:spPr>
              <a:xfrm>
                <a:off x="5029200" y="5334000"/>
                <a:ext cx="609600" cy="0"/>
              </a:xfrm>
              <a:prstGeom prst="straightConnector1">
                <a:avLst/>
              </a:prstGeom>
              <a:ln w="38100">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4267200" y="4953000"/>
                <a:ext cx="304800" cy="369332"/>
              </a:xfrm>
              <a:prstGeom prst="rect">
                <a:avLst/>
              </a:prstGeom>
              <a:noFill/>
            </p:spPr>
            <p:txBody>
              <a:bodyPr wrap="square" rtlCol="0">
                <a:spAutoFit/>
              </a:bodyPr>
              <a:lstStyle/>
              <a:p>
                <a:r>
                  <a:rPr lang="hu-HU" b="1" dirty="0" smtClean="0"/>
                  <a:t>-</a:t>
                </a:r>
                <a:endParaRPr lang="en-US" b="1" dirty="0"/>
              </a:p>
            </p:txBody>
          </p:sp>
          <p:sp>
            <p:nvSpPr>
              <p:cNvPr id="89" name="TextBox 88"/>
              <p:cNvSpPr txBox="1"/>
              <p:nvPr/>
            </p:nvSpPr>
            <p:spPr>
              <a:xfrm>
                <a:off x="5105400" y="4953000"/>
                <a:ext cx="304800" cy="369332"/>
              </a:xfrm>
              <a:prstGeom prst="rect">
                <a:avLst/>
              </a:prstGeom>
              <a:noFill/>
            </p:spPr>
            <p:txBody>
              <a:bodyPr wrap="square" rtlCol="0">
                <a:spAutoFit/>
              </a:bodyPr>
              <a:lstStyle/>
              <a:p>
                <a:r>
                  <a:rPr lang="hu-HU" b="1" dirty="0" smtClean="0"/>
                  <a:t>+</a:t>
                </a:r>
                <a:endParaRPr lang="en-US" b="1" dirty="0"/>
              </a:p>
            </p:txBody>
          </p:sp>
        </p:grpSp>
        <p:graphicFrame>
          <p:nvGraphicFramePr>
            <p:cNvPr id="90" name="Object 89"/>
            <p:cNvGraphicFramePr>
              <a:graphicFrameLocks noChangeAspect="1"/>
            </p:cNvGraphicFramePr>
            <p:nvPr/>
          </p:nvGraphicFramePr>
          <p:xfrm>
            <a:off x="3657600" y="5204936"/>
            <a:ext cx="550779" cy="654050"/>
          </p:xfrm>
          <a:graphic>
            <a:graphicData uri="http://schemas.openxmlformats.org/presentationml/2006/ole">
              <p:oleObj spid="_x0000_s65552" name="Equation" r:id="rId12" imgW="203040" imgH="241200" progId="Equation.3">
                <p:embed/>
              </p:oleObj>
            </a:graphicData>
          </a:graphic>
        </p:graphicFrame>
        <p:sp>
          <p:nvSpPr>
            <p:cNvPr id="91" name="TextBox 90"/>
            <p:cNvSpPr txBox="1"/>
            <p:nvPr/>
          </p:nvSpPr>
          <p:spPr>
            <a:xfrm>
              <a:off x="4267200" y="5357336"/>
              <a:ext cx="2362200" cy="738664"/>
            </a:xfrm>
            <a:prstGeom prst="rect">
              <a:avLst/>
            </a:prstGeom>
            <a:noFill/>
          </p:spPr>
          <p:txBody>
            <a:bodyPr wrap="square" rtlCol="0">
              <a:spAutoFit/>
            </a:bodyPr>
            <a:lstStyle/>
            <a:p>
              <a:r>
                <a:rPr lang="hu-HU" sz="1400" dirty="0" smtClean="0"/>
                <a:t>- az </a:t>
              </a:r>
              <a:r>
                <a:rPr lang="hu-HU" sz="1400" i="1" dirty="0" smtClean="0">
                  <a:solidFill>
                    <a:schemeClr val="bg1"/>
                  </a:solidFill>
                </a:rPr>
                <a:t>i </a:t>
              </a:r>
              <a:r>
                <a:rPr lang="hu-HU" sz="1400" i="1" dirty="0" smtClean="0">
                  <a:solidFill>
                    <a:schemeClr val="accent6">
                      <a:lumMod val="50000"/>
                    </a:schemeClr>
                  </a:solidFill>
                </a:rPr>
                <a:t>csúcsból kiinduló irányított élek  végpontjainak a halmaza</a:t>
              </a:r>
              <a:endParaRPr lang="en-US" sz="1400" i="1" dirty="0">
                <a:solidFill>
                  <a:schemeClr val="bg1"/>
                </a:solidFill>
              </a:endParaRPr>
            </a:p>
          </p:txBody>
        </p:sp>
        <p:grpSp>
          <p:nvGrpSpPr>
            <p:cNvPr id="95" name="Group 94"/>
            <p:cNvGrpSpPr/>
            <p:nvPr/>
          </p:nvGrpSpPr>
          <p:grpSpPr>
            <a:xfrm>
              <a:off x="3657600" y="6500336"/>
              <a:ext cx="3048000" cy="954107"/>
              <a:chOff x="3657600" y="6500336"/>
              <a:chExt cx="3048000" cy="954107"/>
            </a:xfrm>
          </p:grpSpPr>
          <p:graphicFrame>
            <p:nvGraphicFramePr>
              <p:cNvPr id="65553" name="Object 17"/>
              <p:cNvGraphicFramePr>
                <a:graphicFrameLocks noChangeAspect="1"/>
              </p:cNvGraphicFramePr>
              <p:nvPr/>
            </p:nvGraphicFramePr>
            <p:xfrm>
              <a:off x="3657600" y="6508750"/>
              <a:ext cx="550863" cy="654050"/>
            </p:xfrm>
            <a:graphic>
              <a:graphicData uri="http://schemas.openxmlformats.org/presentationml/2006/ole">
                <p:oleObj spid="_x0000_s65553" name="Equation" r:id="rId13" imgW="203040" imgH="241200" progId="Equation.3">
                  <p:embed/>
                </p:oleObj>
              </a:graphicData>
            </a:graphic>
          </p:graphicFrame>
          <p:sp>
            <p:nvSpPr>
              <p:cNvPr id="94" name="TextBox 93"/>
              <p:cNvSpPr txBox="1"/>
              <p:nvPr/>
            </p:nvSpPr>
            <p:spPr>
              <a:xfrm>
                <a:off x="4343400" y="6500336"/>
                <a:ext cx="2362200" cy="954107"/>
              </a:xfrm>
              <a:prstGeom prst="rect">
                <a:avLst/>
              </a:prstGeom>
              <a:noFill/>
            </p:spPr>
            <p:txBody>
              <a:bodyPr wrap="square" rtlCol="0">
                <a:spAutoFit/>
              </a:bodyPr>
              <a:lstStyle/>
              <a:p>
                <a:r>
                  <a:rPr lang="hu-HU" sz="1400" dirty="0" smtClean="0"/>
                  <a:t>- az </a:t>
                </a:r>
                <a:r>
                  <a:rPr lang="hu-HU" sz="1400" i="1" dirty="0" smtClean="0">
                    <a:solidFill>
                      <a:schemeClr val="bg1"/>
                    </a:solidFill>
                  </a:rPr>
                  <a:t>i </a:t>
                </a:r>
                <a:r>
                  <a:rPr lang="hu-HU" sz="1400" i="1" dirty="0" smtClean="0">
                    <a:solidFill>
                      <a:schemeClr val="accent6">
                        <a:lumMod val="50000"/>
                      </a:schemeClr>
                    </a:solidFill>
                  </a:rPr>
                  <a:t>csúcsba érkező irányított élek  kiindulópontjainak a halmaza</a:t>
                </a:r>
                <a:endParaRPr lang="en-US" sz="1400" i="1" dirty="0">
                  <a:solidFill>
                    <a:schemeClr val="bg1"/>
                  </a:solidFill>
                </a:endParaRPr>
              </a:p>
            </p:txBody>
          </p:sp>
        </p:grpSp>
      </p:grpSp>
      <p:sp>
        <p:nvSpPr>
          <p:cNvPr id="97" name="Rectangle 96"/>
          <p:cNvSpPr/>
          <p:nvPr/>
        </p:nvSpPr>
        <p:spPr>
          <a:xfrm>
            <a:off x="6096000" y="7239000"/>
            <a:ext cx="6858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b="1" dirty="0" smtClean="0">
                <a:solidFill>
                  <a:srgbClr val="FF0000"/>
                </a:solidFill>
              </a:rPr>
              <a:t>kilép</a:t>
            </a:r>
            <a:endParaRPr lang="en-US" sz="1200" b="1" dirty="0">
              <a:solidFill>
                <a:srgbClr val="FF0000"/>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2000"/>
                                        <p:tgtEl>
                                          <p:spTgt spid="9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7"/>
                                        </p:tgtEl>
                                        <p:attrNameLst>
                                          <p:attrName>style.visibility</p:attrName>
                                        </p:attrNameLst>
                                      </p:cBhvr>
                                      <p:to>
                                        <p:strVal val="visible"/>
                                      </p:to>
                                    </p:set>
                                    <p:animEffect transition="in" filter="fade">
                                      <p:cBhvr>
                                        <p:cTn id="10" dur="2000"/>
                                        <p:tgtEl>
                                          <p:spTgt spid="97"/>
                                        </p:tgtEl>
                                      </p:cBhvr>
                                    </p:animEffect>
                                  </p:childTnLst>
                                </p:cTn>
                              </p:par>
                            </p:childTnLst>
                          </p:cTn>
                        </p:par>
                      </p:childTnLst>
                    </p:cTn>
                  </p:par>
                </p:childTnLst>
              </p:cTn>
              <p:nextCondLst>
                <p:cond evt="onClick" delay="0">
                  <p:tgtEl>
                    <p:spTgt spid="69"/>
                  </p:tgtEl>
                </p:cond>
              </p:nextCondLst>
            </p:seq>
            <p:seq concurrent="1" nextAc="seek">
              <p:cTn id="11" restart="whenNotActive" fill="hold" evtFilter="cancelBubble" nodeType="interactiveSeq">
                <p:stCondLst>
                  <p:cond evt="onClick" delay="0">
                    <p:tgtEl>
                      <p:spTgt spid="97"/>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2000"/>
                                        <p:tgtEl>
                                          <p:spTgt spid="97"/>
                                        </p:tgtEl>
                                      </p:cBhvr>
                                    </p:animEffect>
                                    <p:set>
                                      <p:cBhvr>
                                        <p:cTn id="16" dur="1" fill="hold">
                                          <p:stCondLst>
                                            <p:cond delay="1999"/>
                                          </p:stCondLst>
                                        </p:cTn>
                                        <p:tgtEl>
                                          <p:spTgt spid="97"/>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2000"/>
                                        <p:tgtEl>
                                          <p:spTgt spid="96"/>
                                        </p:tgtEl>
                                      </p:cBhvr>
                                    </p:animEffect>
                                    <p:set>
                                      <p:cBhvr>
                                        <p:cTn id="19" dur="1" fill="hold">
                                          <p:stCondLst>
                                            <p:cond delay="1999"/>
                                          </p:stCondLst>
                                        </p:cTn>
                                        <p:tgtEl>
                                          <p:spTgt spid="96"/>
                                        </p:tgtEl>
                                        <p:attrNameLst>
                                          <p:attrName>style.visibility</p:attrName>
                                        </p:attrNameLst>
                                      </p:cBhvr>
                                      <p:to>
                                        <p:strVal val="hidden"/>
                                      </p:to>
                                    </p:set>
                                  </p:childTnLst>
                                </p:cTn>
                              </p:par>
                            </p:childTnLst>
                          </p:cTn>
                        </p:par>
                      </p:childTnLst>
                    </p:cTn>
                  </p:par>
                </p:childTnLst>
              </p:cTn>
              <p:nextCondLst>
                <p:cond evt="onClick" delay="0">
                  <p:tgtEl>
                    <p:spTgt spid="97"/>
                  </p:tgtEl>
                </p:cond>
              </p:nextCondLst>
            </p:seq>
          </p:childTnLst>
        </p:cTn>
      </p:par>
    </p:tnLst>
    <p:bldLst>
      <p:bldP spid="97" grpId="0"/>
      <p:bldP spid="9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u-HU" b="1" dirty="0" smtClean="0"/>
              <a:t>I.1. A komplexitás vizsgálása</a:t>
            </a:r>
            <a:endParaRPr lang="en-US" b="1" i="1" dirty="0"/>
          </a:p>
        </p:txBody>
      </p:sp>
      <p:sp>
        <p:nvSpPr>
          <p:cNvPr id="3" name="Content Placeholder 2"/>
          <p:cNvSpPr>
            <a:spLocks noGrp="1"/>
          </p:cNvSpPr>
          <p:nvPr>
            <p:ph idx="1"/>
          </p:nvPr>
        </p:nvSpPr>
        <p:spPr>
          <a:xfrm>
            <a:off x="342900" y="1890183"/>
            <a:ext cx="6172200" cy="4434417"/>
          </a:xfrm>
        </p:spPr>
        <p:txBody>
          <a:bodyPr>
            <a:normAutofit fontScale="70000" lnSpcReduction="20000"/>
          </a:bodyPr>
          <a:lstStyle/>
          <a:p>
            <a:pPr>
              <a:lnSpc>
                <a:spcPct val="150000"/>
              </a:lnSpc>
              <a:buClr>
                <a:schemeClr val="accent6">
                  <a:lumMod val="75000"/>
                </a:schemeClr>
              </a:buClr>
              <a:buSzPct val="117000"/>
              <a:buFont typeface="Webdings" pitchFamily="18" charset="2"/>
              <a:buChar char="Â"/>
            </a:pPr>
            <a:r>
              <a:rPr lang="hu-HU" sz="3400" dirty="0" smtClean="0"/>
              <a:t>Ebben a fejezetben bemutatom a gráfelméleti algoritmusok komplexitását. </a:t>
            </a:r>
          </a:p>
          <a:p>
            <a:pPr>
              <a:lnSpc>
                <a:spcPct val="150000"/>
              </a:lnSpc>
              <a:buClr>
                <a:schemeClr val="accent6">
                  <a:lumMod val="75000"/>
                </a:schemeClr>
              </a:buClr>
              <a:buSzPct val="117000"/>
              <a:buFont typeface="Webdings" pitchFamily="18" charset="2"/>
              <a:buChar char="Â"/>
            </a:pPr>
            <a:r>
              <a:rPr lang="hu-HU" sz="3400" dirty="0" smtClean="0"/>
              <a:t>A komplexitása az adott algoritmusoknak </a:t>
            </a:r>
            <a:r>
              <a:rPr lang="hu-HU" sz="3400" dirty="0" smtClean="0">
                <a:solidFill>
                  <a:srgbClr val="00B050"/>
                </a:solidFill>
              </a:rPr>
              <a:t>függ a bemeneti adatok méretétől</a:t>
            </a:r>
            <a:r>
              <a:rPr lang="hu-HU" sz="3400" dirty="0" smtClean="0"/>
              <a:t>, illetve bemutatom majd az </a:t>
            </a:r>
            <a:r>
              <a:rPr lang="hu-HU" sz="3400" dirty="0" smtClean="0">
                <a:solidFill>
                  <a:srgbClr val="C00000"/>
                </a:solidFill>
              </a:rPr>
              <a:t>átlagos</a:t>
            </a:r>
            <a:r>
              <a:rPr lang="hu-HU" sz="3400" dirty="0" smtClean="0"/>
              <a:t> és </a:t>
            </a:r>
            <a:r>
              <a:rPr lang="hu-HU" sz="3400" dirty="0" smtClean="0">
                <a:solidFill>
                  <a:srgbClr val="C00000"/>
                </a:solidFill>
              </a:rPr>
              <a:t>legrosszabb eseteket </a:t>
            </a:r>
            <a:r>
              <a:rPr lang="hu-HU" sz="3400" dirty="0" smtClean="0"/>
              <a:t>és az ezekhez kötődő fogalmakat, valamint a </a:t>
            </a:r>
            <a:r>
              <a:rPr lang="hu-HU" sz="3400" dirty="0" smtClean="0">
                <a:solidFill>
                  <a:srgbClr val="C00000"/>
                </a:solidFill>
              </a:rPr>
              <a:t>komplexitás fogalmát</a:t>
            </a:r>
            <a:r>
              <a:rPr lang="hu-HU" sz="3400" dirty="0" smtClean="0"/>
              <a:t> is megismertetem részletesen.</a:t>
            </a:r>
          </a:p>
          <a:p>
            <a:endParaRPr lang="en-US" dirty="0"/>
          </a:p>
        </p:txBody>
      </p:sp>
      <p:sp>
        <p:nvSpPr>
          <p:cNvPr id="4" name="Rectangular Callout 3"/>
          <p:cNvSpPr/>
          <p:nvPr/>
        </p:nvSpPr>
        <p:spPr>
          <a:xfrm>
            <a:off x="533400" y="457200"/>
            <a:ext cx="5867400" cy="2514600"/>
          </a:xfrm>
          <a:prstGeom prst="wedgeRectCallout">
            <a:avLst>
              <a:gd name="adj1" fmla="val -1549"/>
              <a:gd name="adj2" fmla="val 7542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600" b="1" dirty="0" smtClean="0">
                <a:hlinkClick r:id="rId2" action="ppaction://hlinksldjump"/>
              </a:rPr>
              <a:t>Számítógép</a:t>
            </a:r>
            <a:r>
              <a:rPr lang="hu-HU" sz="1600" dirty="0" smtClean="0"/>
              <a:t> minden olyan berendezés, amely képes </a:t>
            </a:r>
            <a:r>
              <a:rPr lang="hu-HU" sz="1600" dirty="0" smtClean="0">
                <a:hlinkClick r:id="rId3" action="ppaction://hlinksldjump"/>
              </a:rPr>
              <a:t>bemenő adatok </a:t>
            </a:r>
            <a:r>
              <a:rPr lang="hu-HU" sz="1600" b="1" dirty="0" smtClean="0"/>
              <a:t>(input)</a:t>
            </a:r>
            <a:r>
              <a:rPr lang="hu-HU" sz="1600" dirty="0" smtClean="0"/>
              <a:t> fogadására, ezeken különféle, előre beprogramozott műveletek </a:t>
            </a:r>
            <a:r>
              <a:rPr lang="hu-HU" sz="1600" b="1" dirty="0" smtClean="0"/>
              <a:t>(</a:t>
            </a:r>
            <a:r>
              <a:rPr lang="hu-HU" sz="1600" b="1" dirty="0" smtClean="0">
                <a:hlinkClick r:id="rId4" tooltip="Program"/>
              </a:rPr>
              <a:t>programok</a:t>
            </a:r>
            <a:r>
              <a:rPr lang="hu-HU" sz="1600" b="1" dirty="0" smtClean="0"/>
              <a:t>)</a:t>
            </a:r>
            <a:r>
              <a:rPr lang="hu-HU" sz="1600" dirty="0" smtClean="0"/>
              <a:t> végrehajtására, továbbá az eredményül kapott adatok kijelzésére, kivitelére </a:t>
            </a:r>
            <a:r>
              <a:rPr lang="hu-HU" sz="1600" b="1" dirty="0" smtClean="0"/>
              <a:t>(output)</a:t>
            </a:r>
            <a:r>
              <a:rPr lang="hu-HU" sz="1600" dirty="0" smtClean="0"/>
              <a:t>, amelyek vagy közvetlenül értelmezhetőek a felhasználók részére vagy más berendezések vezérlésére használhatóak.</a:t>
            </a:r>
            <a:endParaRPr lang="en-US" sz="1600" dirty="0"/>
          </a:p>
        </p:txBody>
      </p:sp>
      <p:sp>
        <p:nvSpPr>
          <p:cNvPr id="5" name="TextBox 4"/>
          <p:cNvSpPr txBox="1"/>
          <p:nvPr/>
        </p:nvSpPr>
        <p:spPr>
          <a:xfrm>
            <a:off x="5943600" y="304800"/>
            <a:ext cx="533400" cy="707886"/>
          </a:xfrm>
          <a:prstGeom prst="rect">
            <a:avLst/>
          </a:prstGeom>
          <a:noFill/>
        </p:spPr>
        <p:txBody>
          <a:bodyPr wrap="square" rtlCol="0">
            <a:spAutoFit/>
          </a:bodyPr>
          <a:lstStyle/>
          <a:p>
            <a:r>
              <a:rPr lang="hu-HU" sz="4000" b="1" dirty="0" smtClean="0">
                <a:solidFill>
                  <a:srgbClr val="C00000"/>
                </a:solidFill>
              </a:rPr>
              <a:t>x</a:t>
            </a:r>
            <a:endParaRPr lang="en-US" sz="4000" b="1" dirty="0">
              <a:solidFill>
                <a:srgbClr val="C00000"/>
              </a:solidFill>
            </a:endParaRPr>
          </a:p>
        </p:txBody>
      </p:sp>
      <p:sp>
        <p:nvSpPr>
          <p:cNvPr id="7" name="Rectangle 6"/>
          <p:cNvSpPr/>
          <p:nvPr/>
        </p:nvSpPr>
        <p:spPr>
          <a:xfrm>
            <a:off x="762000" y="3429000"/>
            <a:ext cx="4572000" cy="457200"/>
          </a:xfrm>
          <a:prstGeom prst="rect">
            <a:avLst/>
          </a:prstGeom>
          <a:solidFill>
            <a:srgbClr val="FFFFFF">
              <a:alpha val="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81000" y="6172201"/>
            <a:ext cx="6172200" cy="1754326"/>
          </a:xfrm>
          <a:prstGeom prst="rect">
            <a:avLst/>
          </a:prstGeom>
        </p:spPr>
        <p:txBody>
          <a:bodyPr wrap="square">
            <a:spAutoFit/>
          </a:bodyPr>
          <a:lstStyle/>
          <a:p>
            <a:pPr>
              <a:lnSpc>
                <a:spcPct val="150000"/>
              </a:lnSpc>
              <a:buClr>
                <a:schemeClr val="accent6">
                  <a:lumMod val="75000"/>
                </a:schemeClr>
              </a:buClr>
              <a:buSzPct val="117000"/>
              <a:buFont typeface="Webdings" pitchFamily="18" charset="2"/>
              <a:buChar char="Â"/>
            </a:pPr>
            <a:r>
              <a:rPr lang="hu-HU" sz="2400" dirty="0" smtClean="0"/>
              <a:t>Nyilvánvaló, hogy a </a:t>
            </a:r>
            <a:r>
              <a:rPr lang="hu-HU" sz="2400" dirty="0" smtClean="0">
                <a:solidFill>
                  <a:srgbClr val="00B0F0"/>
                </a:solidFill>
              </a:rPr>
              <a:t>végrehajtási ideje </a:t>
            </a:r>
            <a:r>
              <a:rPr lang="hu-HU" sz="2400" dirty="0" smtClean="0"/>
              <a:t>egy adott programnak </a:t>
            </a:r>
            <a:r>
              <a:rPr lang="hu-HU" sz="2400" dirty="0" smtClean="0">
                <a:solidFill>
                  <a:srgbClr val="00B050"/>
                </a:solidFill>
              </a:rPr>
              <a:t>függ a bemeneti adatok méretétől és sajátosságaitól</a:t>
            </a:r>
            <a:r>
              <a:rPr lang="hu-HU" sz="2400" dirty="0" smtClean="0"/>
              <a:t>.</a:t>
            </a:r>
            <a:endParaRPr lang="en-US" sz="2400" dirty="0" smtClean="0"/>
          </a:p>
        </p:txBody>
      </p:sp>
      <p:sp>
        <p:nvSpPr>
          <p:cNvPr id="9" name="Rectangle 8"/>
          <p:cNvSpPr/>
          <p:nvPr/>
        </p:nvSpPr>
        <p:spPr>
          <a:xfrm>
            <a:off x="457200" y="6858000"/>
            <a:ext cx="5791200" cy="914400"/>
          </a:xfrm>
          <a:prstGeom prst="rect">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ular Callout 9"/>
          <p:cNvSpPr/>
          <p:nvPr/>
        </p:nvSpPr>
        <p:spPr>
          <a:xfrm>
            <a:off x="381000" y="3962400"/>
            <a:ext cx="6096000" cy="2362200"/>
          </a:xfrm>
          <a:prstGeom prst="wedgeRectCallout">
            <a:avLst>
              <a:gd name="adj1" fmla="val -563"/>
              <a:gd name="adj2" fmla="val 965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Biztosra kijelenthetjük, hogy azt a </a:t>
            </a:r>
            <a:r>
              <a:rPr lang="hu-HU" dirty="0" smtClean="0">
                <a:solidFill>
                  <a:srgbClr val="C00000"/>
                </a:solidFill>
              </a:rPr>
              <a:t>számsorozato</a:t>
            </a:r>
            <a:r>
              <a:rPr lang="hu-HU" dirty="0" smtClean="0"/>
              <a:t>t, mely csak </a:t>
            </a:r>
            <a:r>
              <a:rPr lang="hu-HU" dirty="0" smtClean="0">
                <a:solidFill>
                  <a:srgbClr val="C00000"/>
                </a:solidFill>
              </a:rPr>
              <a:t>száz számot </a:t>
            </a:r>
            <a:r>
              <a:rPr lang="hu-HU" dirty="0" smtClean="0"/>
              <a:t>tartalmaz, hamarabb </a:t>
            </a:r>
            <a:r>
              <a:rPr lang="hu-HU" dirty="0" smtClean="0">
                <a:solidFill>
                  <a:srgbClr val="C00000"/>
                </a:solidFill>
                <a:hlinkClick r:id="rId5" action="ppaction://hlinksldjump"/>
              </a:rPr>
              <a:t>rendezzük</a:t>
            </a:r>
            <a:r>
              <a:rPr lang="hu-HU" dirty="0" smtClean="0"/>
              <a:t>, mint azt, amelyik </a:t>
            </a:r>
            <a:r>
              <a:rPr lang="hu-HU" dirty="0" smtClean="0">
                <a:solidFill>
                  <a:srgbClr val="C00000"/>
                </a:solidFill>
              </a:rPr>
              <a:t>ezer darabot </a:t>
            </a:r>
            <a:r>
              <a:rPr lang="hu-HU" dirty="0" smtClean="0"/>
              <a:t>tartalmaz.</a:t>
            </a:r>
            <a:endParaRPr lang="en-US" dirty="0"/>
          </a:p>
        </p:txBody>
      </p:sp>
      <p:sp>
        <p:nvSpPr>
          <p:cNvPr id="11" name="TextBox 10"/>
          <p:cNvSpPr txBox="1"/>
          <p:nvPr/>
        </p:nvSpPr>
        <p:spPr>
          <a:xfrm>
            <a:off x="5943600" y="3864114"/>
            <a:ext cx="533400" cy="707886"/>
          </a:xfrm>
          <a:prstGeom prst="rect">
            <a:avLst/>
          </a:prstGeom>
          <a:noFill/>
        </p:spPr>
        <p:txBody>
          <a:bodyPr wrap="square" rtlCol="0">
            <a:spAutoFit/>
          </a:bodyPr>
          <a:lstStyle/>
          <a:p>
            <a:r>
              <a:rPr lang="hu-HU" sz="4000" b="1" dirty="0" smtClean="0">
                <a:solidFill>
                  <a:srgbClr val="C00000"/>
                </a:solidFill>
              </a:rPr>
              <a:t>x</a:t>
            </a:r>
            <a:endParaRPr lang="en-US" sz="4000" b="1" dirty="0">
              <a:solidFill>
                <a:srgbClr val="C00000"/>
              </a:solidFill>
            </a:endParaRPr>
          </a:p>
        </p:txBody>
      </p:sp>
      <p:sp>
        <p:nvSpPr>
          <p:cNvPr id="12" name="Rectangle 11">
            <a:hlinkClick r:id="rId6" action="ppaction://hlinksldjump"/>
          </p:cNvPr>
          <p:cNvSpPr/>
          <p:nvPr/>
        </p:nvSpPr>
        <p:spPr>
          <a:xfrm>
            <a:off x="3429000" y="6324600"/>
            <a:ext cx="2514600" cy="5334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childTnLst>
                          </p:cTn>
                        </p:par>
                      </p:childTnLst>
                    </p:cTn>
                  </p:par>
                </p:childTnLst>
              </p:cTn>
              <p:nextCondLst>
                <p:cond evt="onClick" delay="0">
                  <p:tgtEl>
                    <p:spTgt spid="7"/>
                  </p:tgtEl>
                </p:cond>
              </p:nextCondLst>
            </p:seq>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2000"/>
                                        <p:tgtEl>
                                          <p:spTgt spid="4"/>
                                        </p:tgtEl>
                                      </p:cBhvr>
                                    </p:animEffect>
                                    <p:set>
                                      <p:cBhvr>
                                        <p:cTn id="16" dur="1" fill="hold">
                                          <p:stCondLst>
                                            <p:cond delay="1999"/>
                                          </p:stCondLst>
                                        </p:cTn>
                                        <p:tgtEl>
                                          <p:spTgt spid="4"/>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2000"/>
                                        <p:tgtEl>
                                          <p:spTgt spid="5"/>
                                        </p:tgtEl>
                                      </p:cBhvr>
                                    </p:animEffect>
                                    <p:set>
                                      <p:cBhvr>
                                        <p:cTn id="19" dur="1" fill="hold">
                                          <p:stCondLst>
                                            <p:cond delay="19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9"/>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20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2000"/>
                                        <p:tgtEl>
                                          <p:spTgt spid="10"/>
                                        </p:tgtEl>
                                      </p:cBhvr>
                                    </p:animEffect>
                                  </p:childTnLst>
                                </p:cTn>
                              </p:par>
                            </p:childTnLst>
                          </p:cTn>
                        </p:par>
                      </p:childTnLst>
                    </p:cTn>
                  </p:par>
                </p:childTnLst>
              </p:cTn>
              <p:nextCondLst>
                <p:cond evt="onClick" delay="0">
                  <p:tgtEl>
                    <p:spTgt spid="9"/>
                  </p:tgtEl>
                </p:cond>
              </p:nextCondLst>
            </p:seq>
            <p:seq concurrent="1" nextAc="seek">
              <p:cTn id="29" restart="whenNotActive" fill="hold" evtFilter="cancelBubble" nodeType="interactiveSeq">
                <p:stCondLst>
                  <p:cond evt="onClick" delay="0">
                    <p:tgtEl>
                      <p:spTgt spid="11"/>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2000"/>
                                        <p:tgtEl>
                                          <p:spTgt spid="11"/>
                                        </p:tgtEl>
                                      </p:cBhvr>
                                    </p:animEffect>
                                    <p:set>
                                      <p:cBhvr>
                                        <p:cTn id="34" dur="1" fill="hold">
                                          <p:stCondLst>
                                            <p:cond delay="1999"/>
                                          </p:stCondLst>
                                        </p:cTn>
                                        <p:tgtEl>
                                          <p:spTgt spid="11"/>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2000"/>
                                        <p:tgtEl>
                                          <p:spTgt spid="10"/>
                                        </p:tgtEl>
                                      </p:cBhvr>
                                    </p:animEffect>
                                    <p:set>
                                      <p:cBhvr>
                                        <p:cTn id="37" dur="1" fill="hold">
                                          <p:stCondLst>
                                            <p:cond delay="1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4" grpId="0" animBg="1"/>
      <p:bldP spid="4" grpId="1" animBg="1"/>
      <p:bldP spid="5" grpId="0"/>
      <p:bldP spid="5" grpId="1"/>
      <p:bldP spid="10" grpId="0" animBg="1"/>
      <p:bldP spid="10" grpId="1" animBg="1"/>
      <p:bldP spid="11" grpId="0"/>
      <p:bldP spid="11"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dirty="0" smtClean="0"/>
              <a:t>I.2.3.1. Moore-Dijkstra algoritmusa</a:t>
            </a:r>
            <a:endParaRPr lang="en-US" dirty="0"/>
          </a:p>
        </p:txBody>
      </p:sp>
      <p:sp>
        <p:nvSpPr>
          <p:cNvPr id="6" name="Action Button: Back or Previous 5">
            <a:hlinkClick r:id="rId3" action="ppaction://hlinksldjump" highlightClick="1"/>
          </p:cNvPr>
          <p:cNvSpPr/>
          <p:nvPr/>
        </p:nvSpPr>
        <p:spPr>
          <a:xfrm>
            <a:off x="304800" y="8382000"/>
            <a:ext cx="9144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p:cNvSpPr>
            <a:spLocks noGrp="1"/>
          </p:cNvSpPr>
          <p:nvPr>
            <p:ph idx="1"/>
          </p:nvPr>
        </p:nvSpPr>
        <p:spPr>
          <a:xfrm>
            <a:off x="342900" y="1828800"/>
            <a:ext cx="6172200" cy="6034617"/>
          </a:xfrm>
        </p:spPr>
        <p:txBody>
          <a:bodyPr>
            <a:normAutofit/>
          </a:bodyPr>
          <a:lstStyle/>
          <a:p>
            <a:pPr>
              <a:lnSpc>
                <a:spcPct val="150000"/>
              </a:lnSpc>
              <a:buClr>
                <a:srgbClr val="C00000"/>
              </a:buClr>
              <a:buSzPct val="110000"/>
              <a:buFont typeface="Webdings" pitchFamily="18" charset="2"/>
              <a:buChar char=""/>
            </a:pPr>
            <a:r>
              <a:rPr lang="hu-HU" sz="1800" dirty="0" smtClean="0"/>
              <a:t>A Moore algoritmus </a:t>
            </a:r>
            <a:r>
              <a:rPr lang="hu-HU" sz="1800" i="1" dirty="0" smtClean="0">
                <a:solidFill>
                  <a:srgbClr val="FF0000"/>
                </a:solidFill>
              </a:rPr>
              <a:t>e</a:t>
            </a:r>
            <a:r>
              <a:rPr lang="en-US" sz="1800" i="1" dirty="0" err="1" smtClean="0">
                <a:solidFill>
                  <a:srgbClr val="FF0000"/>
                </a:solidFill>
              </a:rPr>
              <a:t>gy</a:t>
            </a:r>
            <a:r>
              <a:rPr lang="en-US" sz="1800" i="1" dirty="0" smtClean="0">
                <a:solidFill>
                  <a:srgbClr val="FF0000"/>
                </a:solidFill>
              </a:rPr>
              <a:t> </a:t>
            </a:r>
            <a:r>
              <a:rPr lang="en-US" sz="1800" i="1" dirty="0" err="1" smtClean="0">
                <a:solidFill>
                  <a:srgbClr val="FF0000"/>
                </a:solidFill>
              </a:rPr>
              <a:t>adott</a:t>
            </a:r>
            <a:r>
              <a:rPr lang="en-US" sz="1800" i="1" dirty="0" smtClean="0">
                <a:solidFill>
                  <a:srgbClr val="FF0000"/>
                </a:solidFill>
              </a:rPr>
              <a:t> </a:t>
            </a:r>
            <a:r>
              <a:rPr lang="en-US" sz="1800" i="1" dirty="0" err="1" smtClean="0">
                <a:solidFill>
                  <a:srgbClr val="FF0000"/>
                </a:solidFill>
              </a:rPr>
              <a:t>cs</a:t>
            </a:r>
            <a:r>
              <a:rPr lang="hu-HU" sz="1800" i="1" dirty="0" smtClean="0">
                <a:solidFill>
                  <a:srgbClr val="FF0000"/>
                </a:solidFill>
              </a:rPr>
              <a:t>ú</a:t>
            </a:r>
            <a:r>
              <a:rPr lang="en-US" sz="1800" i="1" dirty="0" err="1" smtClean="0">
                <a:solidFill>
                  <a:srgbClr val="FF0000"/>
                </a:solidFill>
              </a:rPr>
              <a:t>csb</a:t>
            </a:r>
            <a:r>
              <a:rPr lang="hu-HU" sz="1800" i="1" dirty="0" smtClean="0">
                <a:solidFill>
                  <a:srgbClr val="FF0000"/>
                </a:solidFill>
              </a:rPr>
              <a:t>ó</a:t>
            </a:r>
            <a:r>
              <a:rPr lang="en-US" sz="1800" i="1" dirty="0" smtClean="0">
                <a:solidFill>
                  <a:srgbClr val="FF0000"/>
                </a:solidFill>
              </a:rPr>
              <a:t>l</a:t>
            </a:r>
            <a:r>
              <a:rPr lang="en-US" sz="1800" dirty="0" smtClean="0"/>
              <a:t> </a:t>
            </a:r>
            <a:r>
              <a:rPr lang="en-US" sz="1800" dirty="0" err="1" smtClean="0"/>
              <a:t>az</a:t>
            </a:r>
            <a:r>
              <a:rPr lang="en-US" sz="1800" dirty="0" smtClean="0"/>
              <a:t> </a:t>
            </a:r>
            <a:r>
              <a:rPr lang="hu-HU" sz="1800" u="sng" dirty="0" err="1" smtClean="0"/>
              <a:t>ö</a:t>
            </a:r>
            <a:r>
              <a:rPr lang="en-US" sz="1800" u="sng" dirty="0" err="1" smtClean="0"/>
              <a:t>sszes</a:t>
            </a:r>
            <a:r>
              <a:rPr lang="en-US" sz="1800" u="sng" dirty="0" smtClean="0"/>
              <a:t> t</a:t>
            </a:r>
            <a:r>
              <a:rPr lang="hu-HU" sz="1800" u="sng" dirty="0" smtClean="0"/>
              <a:t>ö</a:t>
            </a:r>
            <a:r>
              <a:rPr lang="en-US" sz="1800" u="sng" dirty="0" err="1" smtClean="0"/>
              <a:t>bbi</a:t>
            </a:r>
            <a:r>
              <a:rPr lang="en-US" sz="1800" u="sng" dirty="0" smtClean="0"/>
              <a:t> </a:t>
            </a:r>
            <a:r>
              <a:rPr lang="en-US" sz="1800" u="sng" dirty="0" err="1" smtClean="0"/>
              <a:t>cs</a:t>
            </a:r>
            <a:r>
              <a:rPr lang="hu-HU" sz="1800" u="sng" dirty="0" smtClean="0"/>
              <a:t>ú</a:t>
            </a:r>
            <a:r>
              <a:rPr lang="en-US" sz="1800" u="sng" dirty="0" err="1" smtClean="0"/>
              <a:t>csba</a:t>
            </a:r>
            <a:r>
              <a:rPr lang="hu-HU" sz="1800" u="sng" dirty="0" smtClean="0"/>
              <a:t> </a:t>
            </a:r>
            <a:r>
              <a:rPr lang="hu-HU" sz="1800" dirty="0" smtClean="0"/>
              <a:t>a</a:t>
            </a:r>
            <a:r>
              <a:rPr lang="en-US" sz="1800" dirty="0" smtClean="0"/>
              <a:t> </a:t>
            </a:r>
            <a:r>
              <a:rPr lang="hu-HU" sz="1800" dirty="0" smtClean="0">
                <a:hlinkClick r:id="" action="ppaction://customshow?id=4"/>
              </a:rPr>
              <a:t>DFS</a:t>
            </a:r>
            <a:r>
              <a:rPr lang="hu-HU" sz="1800" dirty="0" smtClean="0"/>
              <a:t> </a:t>
            </a:r>
            <a:r>
              <a:rPr lang="en-US" sz="1800" dirty="0" smtClean="0"/>
              <a:t>m</a:t>
            </a:r>
            <a:r>
              <a:rPr lang="hu-HU" sz="1800" dirty="0" smtClean="0"/>
              <a:t>é</a:t>
            </a:r>
            <a:r>
              <a:rPr lang="en-US" sz="1800" dirty="0" smtClean="0"/>
              <a:t>l</a:t>
            </a:r>
            <a:r>
              <a:rPr lang="hu-HU" sz="1800" dirty="0" smtClean="0"/>
              <a:t>y</a:t>
            </a:r>
            <a:r>
              <a:rPr lang="en-US" sz="1800" dirty="0" smtClean="0"/>
              <a:t>s</a:t>
            </a:r>
            <a:r>
              <a:rPr lang="hu-HU" sz="1800" dirty="0" smtClean="0"/>
              <a:t>é</a:t>
            </a:r>
            <a:r>
              <a:rPr lang="en-US" sz="1800" dirty="0" err="1" smtClean="0"/>
              <a:t>gi</a:t>
            </a:r>
            <a:r>
              <a:rPr lang="en-US" sz="1800" dirty="0" smtClean="0"/>
              <a:t> </a:t>
            </a:r>
            <a:r>
              <a:rPr lang="en-US" sz="1800" dirty="0" err="1" smtClean="0"/>
              <a:t>bej</a:t>
            </a:r>
            <a:r>
              <a:rPr lang="hu-HU" sz="1800" dirty="0" smtClean="0"/>
              <a:t>á</a:t>
            </a:r>
            <a:r>
              <a:rPr lang="en-US" sz="1800" dirty="0" smtClean="0"/>
              <a:t>r</a:t>
            </a:r>
            <a:r>
              <a:rPr lang="hu-HU" sz="1800" dirty="0" smtClean="0"/>
              <a:t>á</a:t>
            </a:r>
            <a:r>
              <a:rPr lang="en-US" sz="1800" dirty="0" smtClean="0"/>
              <a:t>s</a:t>
            </a:r>
            <a:r>
              <a:rPr lang="hu-HU" sz="1800" dirty="0" smtClean="0"/>
              <a:t>sal </a:t>
            </a:r>
            <a:r>
              <a:rPr lang="en-US" sz="1800" dirty="0" err="1" smtClean="0"/>
              <a:t>meghat</a:t>
            </a:r>
            <a:r>
              <a:rPr lang="hu-HU" sz="1800" dirty="0" smtClean="0"/>
              <a:t>á</a:t>
            </a:r>
            <a:r>
              <a:rPr lang="en-US" sz="1800" dirty="0" err="1" smtClean="0"/>
              <a:t>rozza</a:t>
            </a:r>
            <a:r>
              <a:rPr lang="en-US" sz="1800" dirty="0" smtClean="0"/>
              <a:t> a </a:t>
            </a:r>
            <a:r>
              <a:rPr lang="en-US" sz="1800" dirty="0" err="1" smtClean="0"/>
              <a:t>legr</a:t>
            </a:r>
            <a:r>
              <a:rPr lang="hu-HU" sz="1800" dirty="0" smtClean="0"/>
              <a:t>ö</a:t>
            </a:r>
            <a:r>
              <a:rPr lang="en-US" sz="1800" dirty="0" err="1" smtClean="0"/>
              <a:t>videbb</a:t>
            </a:r>
            <a:r>
              <a:rPr lang="en-US" sz="1800" dirty="0" smtClean="0"/>
              <a:t> </a:t>
            </a:r>
            <a:r>
              <a:rPr lang="en-US" sz="1800" dirty="0" err="1" smtClean="0"/>
              <a:t>utak</a:t>
            </a:r>
            <a:r>
              <a:rPr lang="hu-HU" sz="1800" dirty="0" smtClean="0"/>
              <a:t> értékét egy pozitív élsúlyú gráfban.</a:t>
            </a:r>
            <a:endParaRPr lang="en-US" sz="1800" dirty="0"/>
          </a:p>
        </p:txBody>
      </p:sp>
      <p:sp>
        <p:nvSpPr>
          <p:cNvPr id="65549" name="Rectangle 13"/>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54" name="Group 53"/>
          <p:cNvGrpSpPr/>
          <p:nvPr/>
        </p:nvGrpSpPr>
        <p:grpSpPr>
          <a:xfrm>
            <a:off x="2590800" y="6705600"/>
            <a:ext cx="990600" cy="838200"/>
            <a:chOff x="2590800" y="6705600"/>
            <a:chExt cx="990600" cy="838200"/>
          </a:xfrm>
        </p:grpSpPr>
        <p:sp>
          <p:nvSpPr>
            <p:cNvPr id="45" name="Oval 44"/>
            <p:cNvSpPr/>
            <p:nvPr/>
          </p:nvSpPr>
          <p:spPr>
            <a:xfrm>
              <a:off x="2590800" y="7086600"/>
              <a:ext cx="9906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a:off x="2971800" y="6705600"/>
              <a:ext cx="457200" cy="369332"/>
            </a:xfrm>
            <a:prstGeom prst="rect">
              <a:avLst/>
            </a:prstGeom>
            <a:noFill/>
          </p:spPr>
          <p:txBody>
            <a:bodyPr wrap="square" rtlCol="0">
              <a:spAutoFit/>
            </a:bodyPr>
            <a:lstStyle/>
            <a:p>
              <a:r>
                <a:rPr lang="hu-HU" dirty="0" smtClean="0"/>
                <a:t>1.</a:t>
              </a:r>
              <a:endParaRPr lang="en-US" dirty="0"/>
            </a:p>
          </p:txBody>
        </p:sp>
      </p:grpSp>
      <p:grpSp>
        <p:nvGrpSpPr>
          <p:cNvPr id="55" name="Group 54"/>
          <p:cNvGrpSpPr/>
          <p:nvPr/>
        </p:nvGrpSpPr>
        <p:grpSpPr>
          <a:xfrm>
            <a:off x="4267200" y="6553200"/>
            <a:ext cx="1524000" cy="1143000"/>
            <a:chOff x="4267200" y="6553200"/>
            <a:chExt cx="1524000" cy="1143000"/>
          </a:xfrm>
        </p:grpSpPr>
        <p:sp>
          <p:nvSpPr>
            <p:cNvPr id="46" name="Oval 45"/>
            <p:cNvSpPr/>
            <p:nvPr/>
          </p:nvSpPr>
          <p:spPr>
            <a:xfrm>
              <a:off x="4267200" y="6934200"/>
              <a:ext cx="1524000" cy="76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4876800" y="6553200"/>
              <a:ext cx="457200" cy="369332"/>
            </a:xfrm>
            <a:prstGeom prst="rect">
              <a:avLst/>
            </a:prstGeom>
            <a:noFill/>
          </p:spPr>
          <p:txBody>
            <a:bodyPr wrap="square" rtlCol="0">
              <a:spAutoFit/>
            </a:bodyPr>
            <a:lstStyle/>
            <a:p>
              <a:r>
                <a:rPr lang="hu-HU" dirty="0" smtClean="0"/>
                <a:t>2.</a:t>
              </a:r>
              <a:endParaRPr lang="en-US" dirty="0"/>
            </a:p>
          </p:txBody>
        </p:sp>
      </p:grpSp>
      <p:grpSp>
        <p:nvGrpSpPr>
          <p:cNvPr id="56" name="Group 55"/>
          <p:cNvGrpSpPr/>
          <p:nvPr/>
        </p:nvGrpSpPr>
        <p:grpSpPr>
          <a:xfrm>
            <a:off x="1524000" y="5715000"/>
            <a:ext cx="1905000" cy="533400"/>
            <a:chOff x="1524000" y="5715000"/>
            <a:chExt cx="1905000" cy="533400"/>
          </a:xfrm>
        </p:grpSpPr>
        <p:sp>
          <p:nvSpPr>
            <p:cNvPr id="49" name="TextBox 48"/>
            <p:cNvSpPr txBox="1"/>
            <p:nvPr/>
          </p:nvSpPr>
          <p:spPr>
            <a:xfrm>
              <a:off x="1524000" y="5802868"/>
              <a:ext cx="381000" cy="369332"/>
            </a:xfrm>
            <a:prstGeom prst="rect">
              <a:avLst/>
            </a:prstGeom>
            <a:noFill/>
          </p:spPr>
          <p:txBody>
            <a:bodyPr wrap="square" rtlCol="0">
              <a:spAutoFit/>
            </a:bodyPr>
            <a:lstStyle/>
            <a:p>
              <a:r>
                <a:rPr lang="hu-HU" dirty="0" smtClean="0"/>
                <a:t>3.</a:t>
              </a:r>
              <a:endParaRPr lang="en-US" dirty="0"/>
            </a:p>
          </p:txBody>
        </p:sp>
        <p:sp>
          <p:nvSpPr>
            <p:cNvPr id="51" name="Oval 50"/>
            <p:cNvSpPr/>
            <p:nvPr/>
          </p:nvSpPr>
          <p:spPr>
            <a:xfrm>
              <a:off x="1905000" y="5715000"/>
              <a:ext cx="15240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7" name="Group 56"/>
          <p:cNvGrpSpPr/>
          <p:nvPr/>
        </p:nvGrpSpPr>
        <p:grpSpPr>
          <a:xfrm>
            <a:off x="1524000" y="6096000"/>
            <a:ext cx="1371600" cy="457200"/>
            <a:chOff x="1524000" y="6096000"/>
            <a:chExt cx="1371600" cy="457200"/>
          </a:xfrm>
        </p:grpSpPr>
        <p:sp>
          <p:nvSpPr>
            <p:cNvPr id="50" name="TextBox 49"/>
            <p:cNvSpPr txBox="1"/>
            <p:nvPr/>
          </p:nvSpPr>
          <p:spPr>
            <a:xfrm>
              <a:off x="1524000" y="6096000"/>
              <a:ext cx="381000" cy="369332"/>
            </a:xfrm>
            <a:prstGeom prst="rect">
              <a:avLst/>
            </a:prstGeom>
            <a:noFill/>
          </p:spPr>
          <p:txBody>
            <a:bodyPr wrap="square" rtlCol="0">
              <a:spAutoFit/>
            </a:bodyPr>
            <a:lstStyle/>
            <a:p>
              <a:r>
                <a:rPr lang="hu-HU" dirty="0" smtClean="0"/>
                <a:t>4.</a:t>
              </a:r>
              <a:endParaRPr lang="en-US" dirty="0"/>
            </a:p>
          </p:txBody>
        </p:sp>
        <p:sp>
          <p:nvSpPr>
            <p:cNvPr id="52" name="Oval 51"/>
            <p:cNvSpPr/>
            <p:nvPr/>
          </p:nvSpPr>
          <p:spPr>
            <a:xfrm>
              <a:off x="1905000" y="6096000"/>
              <a:ext cx="9906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Group 60"/>
          <p:cNvGrpSpPr/>
          <p:nvPr/>
        </p:nvGrpSpPr>
        <p:grpSpPr>
          <a:xfrm>
            <a:off x="562692" y="3428999"/>
            <a:ext cx="5685707" cy="4788577"/>
            <a:chOff x="562692" y="3428999"/>
            <a:chExt cx="5685707" cy="4788577"/>
          </a:xfrm>
        </p:grpSpPr>
        <p:pic>
          <p:nvPicPr>
            <p:cNvPr id="77835" name="Picture 11"/>
            <p:cNvPicPr>
              <a:picLocks noChangeAspect="1" noChangeArrowheads="1"/>
            </p:cNvPicPr>
            <p:nvPr/>
          </p:nvPicPr>
          <p:blipFill>
            <a:blip r:embed="rId4" cstate="print"/>
            <a:srcRect/>
            <a:stretch>
              <a:fillRect/>
            </a:stretch>
          </p:blipFill>
          <p:spPr bwMode="auto">
            <a:xfrm>
              <a:off x="562692" y="3428999"/>
              <a:ext cx="5685707" cy="4788577"/>
            </a:xfrm>
            <a:prstGeom prst="rect">
              <a:avLst/>
            </a:prstGeom>
            <a:noFill/>
            <a:ln w="9525">
              <a:noFill/>
              <a:miter lim="800000"/>
              <a:headEnd/>
              <a:tailEnd/>
            </a:ln>
          </p:spPr>
        </p:pic>
        <p:graphicFrame>
          <p:nvGraphicFramePr>
            <p:cNvPr id="60" name="Object 59"/>
            <p:cNvGraphicFramePr>
              <a:graphicFrameLocks noChangeAspect="1"/>
            </p:cNvGraphicFramePr>
            <p:nvPr/>
          </p:nvGraphicFramePr>
          <p:xfrm>
            <a:off x="4508500" y="4267200"/>
            <a:ext cx="368300" cy="203200"/>
          </p:xfrm>
          <a:graphic>
            <a:graphicData uri="http://schemas.openxmlformats.org/presentationml/2006/ole">
              <p:oleObj spid="_x0000_s77836" name="Equation" r:id="rId5" imgW="368280" imgH="203040" progId="Equation.3">
                <p:embed/>
              </p:oleObj>
            </a:graphicData>
          </a:graphic>
        </p:graphicFrame>
      </p:grpSp>
      <p:sp>
        <p:nvSpPr>
          <p:cNvPr id="63" name="TextBox 62"/>
          <p:cNvSpPr txBox="1"/>
          <p:nvPr/>
        </p:nvSpPr>
        <p:spPr>
          <a:xfrm>
            <a:off x="1524000" y="8345269"/>
            <a:ext cx="5181600" cy="646331"/>
          </a:xfrm>
          <a:prstGeom prst="rect">
            <a:avLst/>
          </a:prstGeom>
          <a:noFill/>
        </p:spPr>
        <p:txBody>
          <a:bodyPr wrap="square" rtlCol="0">
            <a:spAutoFit/>
          </a:bodyPr>
          <a:lstStyle/>
          <a:p>
            <a:r>
              <a:rPr lang="hu-HU" dirty="0" smtClean="0"/>
              <a:t>Észrevehető, hogy az algoritmusnak </a:t>
            </a:r>
            <a:r>
              <a:rPr lang="hu-HU" i="1" dirty="0" smtClean="0">
                <a:solidFill>
                  <a:srgbClr val="FF0000"/>
                </a:solidFill>
              </a:rPr>
              <a:t>n-1</a:t>
            </a:r>
            <a:r>
              <a:rPr lang="hu-HU" dirty="0" smtClean="0"/>
              <a:t> lépésre van szüksége, ahol</a:t>
            </a:r>
            <a:r>
              <a:rPr lang="hu-HU" i="1" dirty="0" smtClean="0">
                <a:solidFill>
                  <a:srgbClr val="FF0000"/>
                </a:solidFill>
              </a:rPr>
              <a:t> n </a:t>
            </a:r>
            <a:r>
              <a:rPr lang="hu-HU" dirty="0" smtClean="0"/>
              <a:t>a </a:t>
            </a:r>
            <a:r>
              <a:rPr lang="hu-HU" i="1" dirty="0" smtClean="0"/>
              <a:t>csúcsok (csomók) száma</a:t>
            </a:r>
            <a:r>
              <a:rPr lang="hu-HU"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2000"/>
                                        <p:tgtEl>
                                          <p:spTgt spid="5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20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2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dirty="0" smtClean="0"/>
              <a:t>I.2.3.1. Moore-Dijkstra algoritmusa</a:t>
            </a:r>
            <a:endParaRPr lang="en-US" dirty="0"/>
          </a:p>
        </p:txBody>
      </p:sp>
      <p:pic>
        <p:nvPicPr>
          <p:cNvPr id="60418" name="Picture 2" descr="Dijkstra's algorithm runtime"/>
          <p:cNvPicPr>
            <a:picLocks noChangeAspect="1" noChangeArrowheads="1" noCrop="1"/>
          </p:cNvPicPr>
          <p:nvPr/>
        </p:nvPicPr>
        <p:blipFill>
          <a:blip r:embed="rId3" cstate="print"/>
          <a:srcRect/>
          <a:stretch>
            <a:fillRect/>
          </a:stretch>
        </p:blipFill>
        <p:spPr bwMode="auto">
          <a:xfrm>
            <a:off x="3048000" y="2667000"/>
            <a:ext cx="2695575" cy="2114550"/>
          </a:xfrm>
          <a:prstGeom prst="rect">
            <a:avLst/>
          </a:prstGeom>
          <a:noFill/>
        </p:spPr>
      </p:pic>
      <p:sp>
        <p:nvSpPr>
          <p:cNvPr id="6" name="Action Button: Back or Previous 5">
            <a:hlinkClick r:id="rId4" action="ppaction://hlinksldjump" highlightClick="1"/>
          </p:cNvPr>
          <p:cNvSpPr/>
          <p:nvPr/>
        </p:nvSpPr>
        <p:spPr>
          <a:xfrm>
            <a:off x="381000" y="8382000"/>
            <a:ext cx="9144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p:cNvSpPr>
            <a:spLocks noGrp="1"/>
          </p:cNvSpPr>
          <p:nvPr>
            <p:ph idx="1"/>
          </p:nvPr>
        </p:nvSpPr>
        <p:spPr>
          <a:xfrm>
            <a:off x="342900" y="1828800"/>
            <a:ext cx="6172200" cy="6034617"/>
          </a:xfrm>
        </p:spPr>
        <p:txBody>
          <a:bodyPr>
            <a:normAutofit/>
          </a:bodyPr>
          <a:lstStyle/>
          <a:p>
            <a:pPr>
              <a:lnSpc>
                <a:spcPct val="150000"/>
              </a:lnSpc>
              <a:buClr>
                <a:srgbClr val="C00000"/>
              </a:buClr>
              <a:buSzPct val="110000"/>
              <a:buFont typeface="Webdings" pitchFamily="18" charset="2"/>
              <a:buChar char=""/>
            </a:pPr>
            <a:r>
              <a:rPr lang="hu-HU" sz="1800" dirty="0" smtClean="0"/>
              <a:t>A Dijkstra meghatározza a minimális irányított út értékét az adott csúcsból bármely másik csúcsba egy súlyozott gráfban is. </a:t>
            </a:r>
          </a:p>
          <a:p>
            <a:pPr>
              <a:lnSpc>
                <a:spcPct val="150000"/>
              </a:lnSpc>
              <a:buClr>
                <a:srgbClr val="C00000"/>
              </a:buClr>
              <a:buSzPct val="110000"/>
              <a:buFont typeface="Webdings" pitchFamily="18" charset="2"/>
              <a:buChar char=""/>
            </a:pPr>
            <a:endParaRPr lang="hu-HU" sz="1800" dirty="0" smtClean="0"/>
          </a:p>
          <a:p>
            <a:pPr>
              <a:lnSpc>
                <a:spcPct val="150000"/>
              </a:lnSpc>
              <a:buClr>
                <a:srgbClr val="C00000"/>
              </a:buClr>
              <a:buSzPct val="110000"/>
              <a:buFont typeface="Webdings" pitchFamily="18" charset="2"/>
              <a:buChar char=""/>
            </a:pPr>
            <a:endParaRPr lang="hu-HU" sz="1800" dirty="0" smtClean="0"/>
          </a:p>
          <a:p>
            <a:pPr>
              <a:lnSpc>
                <a:spcPct val="150000"/>
              </a:lnSpc>
              <a:buClr>
                <a:srgbClr val="C00000"/>
              </a:buClr>
              <a:buSzPct val="110000"/>
              <a:buFont typeface="Webdings" pitchFamily="18" charset="2"/>
              <a:buChar char=""/>
            </a:pPr>
            <a:endParaRPr lang="hu-HU" sz="1800" dirty="0" smtClean="0"/>
          </a:p>
          <a:p>
            <a:pPr>
              <a:lnSpc>
                <a:spcPct val="150000"/>
              </a:lnSpc>
              <a:buClr>
                <a:srgbClr val="C00000"/>
              </a:buClr>
              <a:buSzPct val="110000"/>
              <a:buFont typeface="Webdings" pitchFamily="18" charset="2"/>
              <a:buChar char=""/>
            </a:pPr>
            <a:endParaRPr lang="hu-HU" sz="1800" dirty="0" smtClean="0"/>
          </a:p>
          <a:p>
            <a:pPr>
              <a:lnSpc>
                <a:spcPct val="150000"/>
              </a:lnSpc>
              <a:buClr>
                <a:srgbClr val="C00000"/>
              </a:buClr>
              <a:buSzPct val="110000"/>
              <a:buFont typeface="Webdings" pitchFamily="18" charset="2"/>
              <a:buChar char=""/>
            </a:pPr>
            <a:r>
              <a:rPr lang="hu-HU" sz="1800" dirty="0" smtClean="0"/>
              <a:t>Az algoritmus működik irányított és nemirányított gráfra is. </a:t>
            </a:r>
            <a:r>
              <a:rPr lang="en-US" sz="1800" dirty="0" smtClean="0"/>
              <a:t>A </a:t>
            </a:r>
            <a:r>
              <a:rPr lang="en-US" sz="1800" dirty="0" err="1" smtClean="0"/>
              <a:t>legr</a:t>
            </a:r>
            <a:r>
              <a:rPr lang="hu-HU" sz="1800" dirty="0" smtClean="0"/>
              <a:t>ö</a:t>
            </a:r>
            <a:r>
              <a:rPr lang="en-US" sz="1800" dirty="0" smtClean="0"/>
              <a:t>v</a:t>
            </a:r>
            <a:r>
              <a:rPr lang="hu-HU" sz="1800" dirty="0" smtClean="0"/>
              <a:t>í</a:t>
            </a:r>
            <a:r>
              <a:rPr lang="en-US" sz="1800" dirty="0" err="1" smtClean="0"/>
              <a:t>debb</a:t>
            </a:r>
            <a:r>
              <a:rPr lang="en-US" sz="1800" dirty="0" smtClean="0"/>
              <a:t> </a:t>
            </a:r>
            <a:r>
              <a:rPr lang="en-US" sz="1800" dirty="0" err="1" smtClean="0"/>
              <a:t>utat</a:t>
            </a:r>
            <a:r>
              <a:rPr lang="en-US" sz="1800" dirty="0" smtClean="0"/>
              <a:t> </a:t>
            </a:r>
            <a:r>
              <a:rPr lang="en-US" sz="1800" dirty="0" err="1" smtClean="0"/>
              <a:t>ugyanaz</a:t>
            </a:r>
            <a:r>
              <a:rPr lang="en-US" sz="1800" dirty="0" smtClean="0"/>
              <a:t> </a:t>
            </a:r>
            <a:r>
              <a:rPr lang="en-US" sz="1800" dirty="0" err="1" smtClean="0"/>
              <a:t>az</a:t>
            </a:r>
            <a:r>
              <a:rPr lang="en-US" sz="1800" dirty="0" smtClean="0"/>
              <a:t> </a:t>
            </a:r>
            <a:r>
              <a:rPr lang="en-US" sz="1800" dirty="0" err="1" smtClean="0"/>
              <a:t>algoritmus</a:t>
            </a:r>
            <a:r>
              <a:rPr lang="en-US" sz="1800" dirty="0" smtClean="0"/>
              <a:t> </a:t>
            </a:r>
            <a:r>
              <a:rPr lang="en-US" sz="1800" dirty="0" err="1" smtClean="0"/>
              <a:t>adja</a:t>
            </a:r>
            <a:r>
              <a:rPr lang="en-US" sz="1800" dirty="0" smtClean="0"/>
              <a:t> meg, mint a Moore-</a:t>
            </a:r>
            <a:r>
              <a:rPr lang="en-US" sz="1800" dirty="0" err="1" smtClean="0"/>
              <a:t>algoritmus</a:t>
            </a:r>
            <a:r>
              <a:rPr lang="en-US" sz="1800" dirty="0" smtClean="0"/>
              <a:t> </a:t>
            </a:r>
            <a:r>
              <a:rPr lang="en-US" sz="1800" dirty="0" err="1" smtClean="0"/>
              <a:t>eset</a:t>
            </a:r>
            <a:r>
              <a:rPr lang="hu-HU" sz="1800" dirty="0" smtClean="0"/>
              <a:t>é</a:t>
            </a:r>
            <a:r>
              <a:rPr lang="en-US" sz="1800" dirty="0" err="1" smtClean="0"/>
              <a:t>ben</a:t>
            </a:r>
            <a:r>
              <a:rPr lang="en-US" sz="1800" dirty="0" smtClean="0"/>
              <a:t>.</a:t>
            </a:r>
            <a:r>
              <a:rPr lang="hu-HU" sz="1800" dirty="0" smtClean="0"/>
              <a:t> A Dijkstra algoritmus </a:t>
            </a:r>
            <a:r>
              <a:rPr lang="hu-HU" sz="1800" dirty="0" smtClean="0">
                <a:hlinkClick r:id="rId5" action="ppaction://hlinksldjump"/>
              </a:rPr>
              <a:t>BFS</a:t>
            </a:r>
            <a:r>
              <a:rPr lang="hu-HU" sz="1800" dirty="0" smtClean="0"/>
              <a:t> szélességi bejárást alkalmaz.</a:t>
            </a:r>
            <a:endParaRPr lang="en-US" sz="1800" dirty="0"/>
          </a:p>
        </p:txBody>
      </p:sp>
      <p:grpSp>
        <p:nvGrpSpPr>
          <p:cNvPr id="27" name="Group 26"/>
          <p:cNvGrpSpPr/>
          <p:nvPr/>
        </p:nvGrpSpPr>
        <p:grpSpPr>
          <a:xfrm>
            <a:off x="685800" y="6572251"/>
            <a:ext cx="3200400" cy="1733549"/>
            <a:chOff x="990600" y="5657850"/>
            <a:chExt cx="4419600" cy="2114551"/>
          </a:xfrm>
        </p:grpSpPr>
        <p:sp>
          <p:nvSpPr>
            <p:cNvPr id="9" name="Oval 8"/>
            <p:cNvSpPr/>
            <p:nvPr/>
          </p:nvSpPr>
          <p:spPr>
            <a:xfrm>
              <a:off x="2895600" y="6553200"/>
              <a:ext cx="4572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rPr>
                <a:t>i</a:t>
              </a:r>
              <a:endParaRPr lang="en-US" dirty="0">
                <a:solidFill>
                  <a:schemeClr val="tx1"/>
                </a:solidFill>
              </a:endParaRPr>
            </a:p>
          </p:txBody>
        </p:sp>
        <p:sp>
          <p:nvSpPr>
            <p:cNvPr id="10" name="Oval 9"/>
            <p:cNvSpPr/>
            <p:nvPr/>
          </p:nvSpPr>
          <p:spPr>
            <a:xfrm>
              <a:off x="4953000" y="5791200"/>
              <a:ext cx="4572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j</a:t>
              </a:r>
              <a:endParaRPr lang="en-US" dirty="0">
                <a:solidFill>
                  <a:schemeClr val="tx1"/>
                </a:solidFill>
              </a:endParaRPr>
            </a:p>
          </p:txBody>
        </p:sp>
        <p:cxnSp>
          <p:nvCxnSpPr>
            <p:cNvPr id="12" name="Straight Arrow Connector 11"/>
            <p:cNvCxnSpPr>
              <a:endCxn id="9" idx="2"/>
            </p:cNvCxnSpPr>
            <p:nvPr/>
          </p:nvCxnSpPr>
          <p:spPr>
            <a:xfrm>
              <a:off x="1143000" y="6477000"/>
              <a:ext cx="1752600" cy="304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9" idx="7"/>
              <a:endCxn id="10" idx="2"/>
            </p:cNvCxnSpPr>
            <p:nvPr/>
          </p:nvCxnSpPr>
          <p:spPr>
            <a:xfrm flipV="1">
              <a:off x="3285845" y="6019800"/>
              <a:ext cx="1667155" cy="60035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aphicFrame>
          <p:nvGraphicFramePr>
            <p:cNvPr id="17" name="Object 16"/>
            <p:cNvGraphicFramePr>
              <a:graphicFrameLocks noChangeAspect="1"/>
            </p:cNvGraphicFramePr>
            <p:nvPr/>
          </p:nvGraphicFramePr>
          <p:xfrm>
            <a:off x="3657600" y="5657850"/>
            <a:ext cx="381000" cy="603250"/>
          </p:xfrm>
          <a:graphic>
            <a:graphicData uri="http://schemas.openxmlformats.org/presentationml/2006/ole">
              <p:oleObj spid="_x0000_s60418" name="Equation" r:id="rId6" imgW="152280" imgH="241200" progId="Equation.3">
                <p:embed/>
              </p:oleObj>
            </a:graphicData>
          </a:graphic>
        </p:graphicFrame>
        <p:graphicFrame>
          <p:nvGraphicFramePr>
            <p:cNvPr id="60419" name="Object 3"/>
            <p:cNvGraphicFramePr>
              <a:graphicFrameLocks noChangeAspect="1"/>
            </p:cNvGraphicFramePr>
            <p:nvPr/>
          </p:nvGraphicFramePr>
          <p:xfrm>
            <a:off x="1371600" y="5883275"/>
            <a:ext cx="381000" cy="571500"/>
          </p:xfrm>
          <a:graphic>
            <a:graphicData uri="http://schemas.openxmlformats.org/presentationml/2006/ole">
              <p:oleObj spid="_x0000_s60419" name="Equation" r:id="rId7" imgW="152280" imgH="228600" progId="Equation.3">
                <p:embed/>
              </p:oleObj>
            </a:graphicData>
          </a:graphic>
        </p:graphicFrame>
        <p:cxnSp>
          <p:nvCxnSpPr>
            <p:cNvPr id="22" name="Elbow Connector 21"/>
            <p:cNvCxnSpPr>
              <a:endCxn id="10" idx="4"/>
            </p:cNvCxnSpPr>
            <p:nvPr/>
          </p:nvCxnSpPr>
          <p:spPr>
            <a:xfrm flipV="1">
              <a:off x="990600" y="6248400"/>
              <a:ext cx="4191000" cy="1524001"/>
            </a:xfrm>
            <a:prstGeom prst="bentConnector2">
              <a:avLst/>
            </a:prstGeom>
            <a:ln w="38100">
              <a:solidFill>
                <a:srgbClr val="92D05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60420" name="Object 4"/>
            <p:cNvGraphicFramePr>
              <a:graphicFrameLocks noChangeAspect="1"/>
            </p:cNvGraphicFramePr>
            <p:nvPr/>
          </p:nvGraphicFramePr>
          <p:xfrm>
            <a:off x="3946525" y="7070725"/>
            <a:ext cx="444500" cy="603250"/>
          </p:xfrm>
          <a:graphic>
            <a:graphicData uri="http://schemas.openxmlformats.org/presentationml/2006/ole">
              <p:oleObj spid="_x0000_s60420" name="Equation" r:id="rId8" imgW="177480" imgH="241200" progId="Equation.3">
                <p:embed/>
              </p:oleObj>
            </a:graphicData>
          </a:graphic>
        </p:graphicFrame>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562692" y="3428999"/>
            <a:ext cx="5685707" cy="4788577"/>
            <a:chOff x="562692" y="3428999"/>
            <a:chExt cx="5685707" cy="4788577"/>
          </a:xfrm>
        </p:grpSpPr>
        <p:pic>
          <p:nvPicPr>
            <p:cNvPr id="18" name="Picture 11"/>
            <p:cNvPicPr>
              <a:picLocks noChangeAspect="1" noChangeArrowheads="1"/>
            </p:cNvPicPr>
            <p:nvPr/>
          </p:nvPicPr>
          <p:blipFill>
            <a:blip r:embed="rId3" cstate="print"/>
            <a:srcRect/>
            <a:stretch>
              <a:fillRect/>
            </a:stretch>
          </p:blipFill>
          <p:spPr bwMode="auto">
            <a:xfrm>
              <a:off x="562692" y="3428999"/>
              <a:ext cx="5685707" cy="4788577"/>
            </a:xfrm>
            <a:prstGeom prst="rect">
              <a:avLst/>
            </a:prstGeom>
            <a:noFill/>
            <a:ln w="9525">
              <a:noFill/>
              <a:miter lim="800000"/>
              <a:headEnd/>
              <a:tailEnd/>
            </a:ln>
          </p:spPr>
        </p:pic>
        <p:graphicFrame>
          <p:nvGraphicFramePr>
            <p:cNvPr id="19" name="Object 18"/>
            <p:cNvGraphicFramePr>
              <a:graphicFrameLocks noChangeAspect="1"/>
            </p:cNvGraphicFramePr>
            <p:nvPr/>
          </p:nvGraphicFramePr>
          <p:xfrm>
            <a:off x="4508500" y="4267200"/>
            <a:ext cx="368300" cy="203200"/>
          </p:xfrm>
          <a:graphic>
            <a:graphicData uri="http://schemas.openxmlformats.org/presentationml/2006/ole">
              <p:oleObj spid="_x0000_s78853" name="Equation" r:id="rId4" imgW="368280" imgH="203040" progId="Equation.3">
                <p:embed/>
              </p:oleObj>
            </a:graphicData>
          </a:graphic>
        </p:graphicFrame>
      </p:grpSp>
      <p:pic>
        <p:nvPicPr>
          <p:cNvPr id="60418" name="Picture 2" descr="Dijkstra's algorithm runtime"/>
          <p:cNvPicPr>
            <a:picLocks noChangeAspect="1" noChangeArrowheads="1" noCrop="1"/>
          </p:cNvPicPr>
          <p:nvPr/>
        </p:nvPicPr>
        <p:blipFill>
          <a:blip r:embed="rId5" cstate="print"/>
          <a:srcRect/>
          <a:stretch>
            <a:fillRect/>
          </a:stretch>
        </p:blipFill>
        <p:spPr bwMode="auto">
          <a:xfrm>
            <a:off x="4191000" y="2514600"/>
            <a:ext cx="2695575" cy="2114550"/>
          </a:xfrm>
          <a:prstGeom prst="rect">
            <a:avLst/>
          </a:prstGeom>
          <a:noFill/>
        </p:spPr>
      </p:pic>
      <p:sp>
        <p:nvSpPr>
          <p:cNvPr id="2" name="Title 1"/>
          <p:cNvSpPr>
            <a:spLocks noGrp="1"/>
          </p:cNvSpPr>
          <p:nvPr>
            <p:ph type="title"/>
          </p:nvPr>
        </p:nvSpPr>
        <p:spPr/>
        <p:txBody>
          <a:bodyPr/>
          <a:lstStyle/>
          <a:p>
            <a:r>
              <a:rPr lang="hu-HU" dirty="0" smtClean="0"/>
              <a:t>I.2.3.1. Moore-Dijkstra algoritmusa</a:t>
            </a:r>
            <a:endParaRPr lang="en-US" dirty="0"/>
          </a:p>
        </p:txBody>
      </p:sp>
      <p:sp>
        <p:nvSpPr>
          <p:cNvPr id="6" name="Action Button: Back or Previous 5">
            <a:hlinkClick r:id="rId6" action="ppaction://hlinksldjump" highlightClick="1"/>
          </p:cNvPr>
          <p:cNvSpPr/>
          <p:nvPr/>
        </p:nvSpPr>
        <p:spPr>
          <a:xfrm>
            <a:off x="381000" y="8382000"/>
            <a:ext cx="9144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p:cNvSpPr>
            <a:spLocks noGrp="1"/>
          </p:cNvSpPr>
          <p:nvPr>
            <p:ph idx="1"/>
          </p:nvPr>
        </p:nvSpPr>
        <p:spPr>
          <a:xfrm>
            <a:off x="342900" y="1828801"/>
            <a:ext cx="6172200" cy="1447800"/>
          </a:xfrm>
        </p:spPr>
        <p:txBody>
          <a:bodyPr>
            <a:normAutofit/>
          </a:bodyPr>
          <a:lstStyle/>
          <a:p>
            <a:pPr lvl="0">
              <a:lnSpc>
                <a:spcPct val="150000"/>
              </a:lnSpc>
            </a:pPr>
            <a:r>
              <a:rPr lang="hu-HU" sz="1800" dirty="0" smtClean="0"/>
              <a:t>Az előbb megadott algoritmus, mely csak pozitív élsúlyú gráfban működött, általánosítható egy </a:t>
            </a:r>
            <a:r>
              <a:rPr lang="hu-HU" sz="1800" i="1" dirty="0" smtClean="0"/>
              <a:t>G</a:t>
            </a:r>
            <a:r>
              <a:rPr lang="hu-HU" sz="1800" dirty="0" smtClean="0"/>
              <a:t> gráfra és tetszőleges </a:t>
            </a:r>
            <a:r>
              <a:rPr lang="hu-HU" sz="1800" i="1" dirty="0" smtClean="0"/>
              <a:t>l(u)</a:t>
            </a:r>
            <a:r>
              <a:rPr lang="hu-HU" sz="1800" dirty="0" smtClean="0"/>
              <a:t> élértékekre:</a:t>
            </a:r>
          </a:p>
          <a:p>
            <a:pPr>
              <a:lnSpc>
                <a:spcPct val="150000"/>
              </a:lnSpc>
              <a:buClr>
                <a:srgbClr val="C00000"/>
              </a:buClr>
              <a:buSzPct val="110000"/>
              <a:buFont typeface="Webdings" pitchFamily="18" charset="2"/>
              <a:buChar char=""/>
            </a:pPr>
            <a:endParaRPr lang="hu-HU" sz="1800" dirty="0" smtClean="0"/>
          </a:p>
        </p:txBody>
      </p:sp>
      <p:sp>
        <p:nvSpPr>
          <p:cNvPr id="20" name="Rectangle 19"/>
          <p:cNvSpPr/>
          <p:nvPr/>
        </p:nvSpPr>
        <p:spPr>
          <a:xfrm>
            <a:off x="685800" y="5105400"/>
            <a:ext cx="5486400" cy="1676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2"/>
            <a:endParaRPr lang="en-US" dirty="0" smtClean="0"/>
          </a:p>
        </p:txBody>
      </p:sp>
      <p:sp>
        <p:nvSpPr>
          <p:cNvPr id="21" name="Rectangle 20"/>
          <p:cNvSpPr/>
          <p:nvPr/>
        </p:nvSpPr>
        <p:spPr>
          <a:xfrm>
            <a:off x="685800" y="6858000"/>
            <a:ext cx="548640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dijkst2.PNG"/>
          <p:cNvPicPr>
            <a:picLocks noChangeAspect="1"/>
          </p:cNvPicPr>
          <p:nvPr/>
        </p:nvPicPr>
        <p:blipFill>
          <a:blip r:embed="rId7" cstate="print"/>
          <a:srcRect t="30608" b="15829"/>
          <a:stretch>
            <a:fillRect/>
          </a:stretch>
        </p:blipFill>
        <p:spPr>
          <a:xfrm>
            <a:off x="679407" y="5105400"/>
            <a:ext cx="5264193" cy="2667000"/>
          </a:xfrm>
          <a:prstGeom prst="rect">
            <a:avLst/>
          </a:prstGeom>
        </p:spPr>
      </p:pic>
      <p:pic>
        <p:nvPicPr>
          <p:cNvPr id="24" name="Picture 23" descr="dijkst2.PNG"/>
          <p:cNvPicPr>
            <a:picLocks noChangeAspect="1"/>
          </p:cNvPicPr>
          <p:nvPr/>
        </p:nvPicPr>
        <p:blipFill>
          <a:blip r:embed="rId7" cstate="print"/>
          <a:srcRect t="84171"/>
          <a:stretch>
            <a:fillRect/>
          </a:stretch>
        </p:blipFill>
        <p:spPr>
          <a:xfrm>
            <a:off x="609600" y="7543800"/>
            <a:ext cx="5334000" cy="788154"/>
          </a:xfrm>
          <a:prstGeom prst="rect">
            <a:avLst/>
          </a:prstGeom>
        </p:spPr>
      </p:pic>
      <p:sp>
        <p:nvSpPr>
          <p:cNvPr id="25" name="Rectangle 24"/>
          <p:cNvSpPr/>
          <p:nvPr/>
        </p:nvSpPr>
        <p:spPr>
          <a:xfrm>
            <a:off x="685800" y="7467600"/>
            <a:ext cx="5486400" cy="762000"/>
          </a:xfrm>
          <a:prstGeom prst="rect">
            <a:avLst/>
          </a:prstGeom>
          <a:solidFill>
            <a:srgbClr val="F0AD0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685800" y="5105400"/>
            <a:ext cx="5486400" cy="2362200"/>
          </a:xfrm>
          <a:prstGeom prst="rect">
            <a:avLst/>
          </a:prstGeom>
          <a:solidFill>
            <a:srgbClr val="27C980">
              <a:alpha val="18039"/>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362200" y="6019800"/>
            <a:ext cx="6096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1981200" y="6477000"/>
            <a:ext cx="3124200" cy="990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2743200" y="5410200"/>
            <a:ext cx="914400" cy="381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3581400" y="5410200"/>
            <a:ext cx="609600" cy="381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4191000" y="5410200"/>
            <a:ext cx="762000" cy="381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975460">
            <a:off x="2674629" y="5334000"/>
            <a:ext cx="304800" cy="533400"/>
          </a:xfrm>
          <a:prstGeom prst="rect">
            <a:avLst/>
          </a:prstGeom>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ction Button: Forward or Next 36">
            <a:hlinkClick r:id="rId8" action="ppaction://hlinksldjump" highlightClick="1"/>
          </p:cNvPr>
          <p:cNvSpPr/>
          <p:nvPr/>
        </p:nvSpPr>
        <p:spPr>
          <a:xfrm>
            <a:off x="5791200" y="8458200"/>
            <a:ext cx="838200" cy="4572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000"/>
                                        <p:tgtEl>
                                          <p:spTgt spid="21"/>
                                        </p:tgtEl>
                                      </p:cBhvr>
                                    </p:animEffect>
                                  </p:childTnLst>
                                </p:cTn>
                              </p:par>
                              <p:par>
                                <p:cTn id="8" presetID="9" presetClass="emph" presetSubtype="0" grpId="1" nodeType="withEffect">
                                  <p:stCondLst>
                                    <p:cond delay="0"/>
                                  </p:stCondLst>
                                  <p:childTnLst>
                                    <p:set>
                                      <p:cBhvr rctx="PPT">
                                        <p:cTn id="9" dur="indefinite"/>
                                        <p:tgtEl>
                                          <p:spTgt spid="21"/>
                                        </p:tgtEl>
                                        <p:attrNameLst>
                                          <p:attrName>style.opacity</p:attrName>
                                        </p:attrNameLst>
                                      </p:cBhvr>
                                      <p:to>
                                        <p:strVal val="0.5"/>
                                      </p:to>
                                    </p:set>
                                    <p:animEffect filter="image" prLst="opacity: 0.5">
                                      <p:cBhvr rctx="IE">
                                        <p:cTn id="10" dur="indefinite"/>
                                        <p:tgtEl>
                                          <p:spTgt spid="21"/>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2000"/>
                                        <p:tgtEl>
                                          <p:spTgt spid="20"/>
                                        </p:tgtEl>
                                      </p:cBhvr>
                                    </p:animEffect>
                                  </p:childTnLst>
                                </p:cTn>
                              </p:par>
                              <p:par>
                                <p:cTn id="15" presetID="9" presetClass="emph" presetSubtype="0" grpId="1" nodeType="withEffect">
                                  <p:stCondLst>
                                    <p:cond delay="0"/>
                                  </p:stCondLst>
                                  <p:childTnLst>
                                    <p:set>
                                      <p:cBhvr rctx="PPT">
                                        <p:cTn id="16" dur="indefinite"/>
                                        <p:tgtEl>
                                          <p:spTgt spid="20"/>
                                        </p:tgtEl>
                                        <p:attrNameLst>
                                          <p:attrName>style.opacity</p:attrName>
                                        </p:attrNameLst>
                                      </p:cBhvr>
                                      <p:to>
                                        <p:strVal val="0.5"/>
                                      </p:to>
                                    </p:set>
                                    <p:animEffect filter="image" prLst="opacity: 0.5">
                                      <p:cBhvr rctx="IE">
                                        <p:cTn id="17" dur="indefinite"/>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path" presetSubtype="0" accel="50000" decel="50000" fill="hold" grpId="2" nodeType="clickEffect">
                                  <p:stCondLst>
                                    <p:cond delay="0"/>
                                  </p:stCondLst>
                                  <p:childTnLst>
                                    <p:animMotion origin="layout" path="M 0 -0.0125 L 0 0.12917 " pathEditMode="relative" rAng="0" ptsTypes="AA">
                                      <p:cBhvr>
                                        <p:cTn id="21" dur="2000" fill="hold"/>
                                        <p:tgtEl>
                                          <p:spTgt spid="20"/>
                                        </p:tgtEl>
                                        <p:attrNameLst>
                                          <p:attrName>ppt_x</p:attrName>
                                          <p:attrName>ppt_y</p:attrName>
                                        </p:attrNameLst>
                                      </p:cBhvr>
                                      <p:rCtr x="0" y="71"/>
                                    </p:animMotion>
                                  </p:childTnLst>
                                </p:cTn>
                              </p:par>
                              <p:par>
                                <p:cTn id="22" presetID="64" presetClass="path" presetSubtype="0" accel="50000" decel="50000" fill="hold" grpId="2" nodeType="withEffect">
                                  <p:stCondLst>
                                    <p:cond delay="0"/>
                                  </p:stCondLst>
                                  <p:childTnLst>
                                    <p:animMotion origin="layout" path="M 0 0 L 0 -0.11667 " pathEditMode="relative" rAng="0" ptsTypes="AA">
                                      <p:cBhvr>
                                        <p:cTn id="23" dur="2000" fill="hold"/>
                                        <p:tgtEl>
                                          <p:spTgt spid="21"/>
                                        </p:tgtEl>
                                        <p:attrNameLst>
                                          <p:attrName>ppt_x</p:attrName>
                                          <p:attrName>ppt_y</p:attrName>
                                        </p:attrNameLst>
                                      </p:cBhvr>
                                      <p:rCtr x="0" y="-58"/>
                                    </p:animMotion>
                                  </p:childTnLst>
                                </p:cTn>
                              </p:par>
                            </p:childTnLst>
                          </p:cTn>
                        </p:par>
                        <p:par>
                          <p:cTn id="24" fill="hold">
                            <p:stCondLst>
                              <p:cond delay="2000"/>
                            </p:stCondLst>
                            <p:childTnLst>
                              <p:par>
                                <p:cTn id="25" presetID="1" presetClass="exit" presetSubtype="0" fill="hold" grpId="3" nodeType="afterEffect">
                                  <p:stCondLst>
                                    <p:cond delay="0"/>
                                  </p:stCondLst>
                                  <p:childTnLst>
                                    <p:set>
                                      <p:cBhvr>
                                        <p:cTn id="26" dur="1" fill="hold">
                                          <p:stCondLst>
                                            <p:cond delay="0"/>
                                          </p:stCondLst>
                                        </p:cTn>
                                        <p:tgtEl>
                                          <p:spTgt spid="21"/>
                                        </p:tgtEl>
                                        <p:attrNameLst>
                                          <p:attrName>style.visibility</p:attrName>
                                        </p:attrNameLst>
                                      </p:cBhvr>
                                      <p:to>
                                        <p:strVal val="hidden"/>
                                      </p:to>
                                    </p:set>
                                  </p:childTnLst>
                                </p:cTn>
                              </p:par>
                              <p:par>
                                <p:cTn id="27" presetID="1" presetClass="exit" presetSubtype="0" fill="hold" grpId="3" nodeType="withEffect">
                                  <p:stCondLst>
                                    <p:cond delay="0"/>
                                  </p:stCondLst>
                                  <p:childTnLst>
                                    <p:set>
                                      <p:cBhvr>
                                        <p:cTn id="28" dur="1" fill="hold">
                                          <p:stCondLst>
                                            <p:cond delay="0"/>
                                          </p:stCondLst>
                                        </p:cTn>
                                        <p:tgtEl>
                                          <p:spTgt spid="20"/>
                                        </p:tgtEl>
                                        <p:attrNameLst>
                                          <p:attrName>style.visibility</p:attrName>
                                        </p:attrNameLst>
                                      </p:cBhvr>
                                      <p:to>
                                        <p:strVal val="hidden"/>
                                      </p:to>
                                    </p:se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2000"/>
                                        <p:tgtEl>
                                          <p:spTgt spid="2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2000"/>
                                        <p:tgtEl>
                                          <p:spTgt spid="25"/>
                                        </p:tgtEl>
                                      </p:cBhvr>
                                    </p:animEffect>
                                  </p:childTnLst>
                                </p:cTn>
                              </p:par>
                              <p:par>
                                <p:cTn id="36" presetID="10" presetClass="entr" presetSubtype="0"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000"/>
                                        <p:tgtEl>
                                          <p:spTgt spid="23"/>
                                        </p:tgtEl>
                                      </p:cBhvr>
                                    </p:animEffect>
                                  </p:childTnLst>
                                </p:cTn>
                              </p:par>
                              <p:par>
                                <p:cTn id="39" presetID="10" presetClass="entr" presetSubtype="0"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2000"/>
                                        <p:tgtEl>
                                          <p:spTgt spid="24"/>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60418"/>
                                        </p:tgtEl>
                                        <p:attrNameLst>
                                          <p:attrName>style.visibility</p:attrName>
                                        </p:attrNameLst>
                                      </p:cBhvr>
                                      <p:to>
                                        <p:strVal val="visible"/>
                                      </p:to>
                                    </p:set>
                                    <p:animEffect transition="in" filter="fade">
                                      <p:cBhvr>
                                        <p:cTn id="45" dur="2000"/>
                                        <p:tgtEl>
                                          <p:spTgt spid="6041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2000"/>
                                        <p:tgtEl>
                                          <p:spTgt spid="27"/>
                                        </p:tgtEl>
                                      </p:cBhvr>
                                    </p:animEffect>
                                  </p:childTnLst>
                                </p:cTn>
                              </p:par>
                            </p:childTnLst>
                          </p:cTn>
                        </p:par>
                        <p:par>
                          <p:cTn id="51" fill="hold">
                            <p:stCondLst>
                              <p:cond delay="2000"/>
                            </p:stCondLst>
                            <p:childTnLst>
                              <p:par>
                                <p:cTn id="52" presetID="10" presetClass="entr" presetSubtype="0"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2000"/>
                                        <p:tgtEl>
                                          <p:spTgt spid="29"/>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1" nodeType="click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par>
                                <p:cTn id="59" presetID="0" presetClass="path" presetSubtype="0" accel="50000" decel="50000" fill="hold" grpId="0" nodeType="withEffect">
                                  <p:stCondLst>
                                    <p:cond delay="0"/>
                                  </p:stCondLst>
                                  <p:childTnLst>
                                    <p:animMotion origin="layout" path="M -2.22222E-6 -2.5E-6 C 0.00834 -0.00087 0.01134 -0.00139 0.02222 -0.00191 C 0.04259 -0.00156 0.04074 -0.00312 0.05116 -2.5E-6 C 0.05949 -0.00069 0.06597 -0.00191 0.07431 -0.00243 C 0.08426 -0.00434 0.09097 -0.00121 0.09861 0.00087 C 0.10185 0.00174 0.10533 0.00209 0.1088 0.00261 C 0.11134 0.00209 0.11389 0.00157 0.11621 0.00122 C 0.11922 0.00087 0.12477 -2.5E-6 0.12477 0.00018 C 0.1294 -0.00191 0.13009 -0.00156 0.13681 -0.00104 C 0.14167 0.00052 0.14653 0.00122 0.15278 0.00174 C 0.15579 0.00157 0.1588 0.00157 0.16204 0.00122 C 0.16482 0.00104 0.17037 -2.5E-6 0.17037 0.00018 C 0.18426 -0.00451 0.18959 -0.0033 0.21134 -0.00399 C 0.21991 -0.00573 0.21088 -0.00416 0.22824 -0.00399 C 0.23195 -0.00399 0.23565 -0.00416 0.23935 -0.00434 C 0.24121 -0.00468 0.24306 -0.00521 0.24491 -0.00521 C 0.24769 -0.00521 0.25093 -0.00399 0.25324 -0.00364 C 0.26505 -0.00451 0.25695 -0.00399 0.27778 -0.00399 " pathEditMode="relative" rAng="0" ptsTypes="fffffffffffffffffA">
                                      <p:cBhvr>
                                        <p:cTn id="60" dur="2000" fill="hold"/>
                                        <p:tgtEl>
                                          <p:spTgt spid="30"/>
                                        </p:tgtEl>
                                        <p:attrNameLst>
                                          <p:attrName>ppt_x</p:attrName>
                                          <p:attrName>ppt_y</p:attrName>
                                        </p:attrNameLst>
                                      </p:cBhvr>
                                      <p:rCtr x="139" y="-2"/>
                                    </p:animMotion>
                                  </p:childTnLst>
                                </p:cTn>
                              </p:par>
                              <p:par>
                                <p:cTn id="61" presetID="1" presetClass="entr" presetSubtype="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2" nodeType="clickEffect">
                                  <p:stCondLst>
                                    <p:cond delay="0"/>
                                  </p:stCondLst>
                                  <p:childTnLst>
                                    <p:set>
                                      <p:cBhvr>
                                        <p:cTn id="70" dur="1" fill="hold">
                                          <p:stCondLst>
                                            <p:cond delay="0"/>
                                          </p:stCondLst>
                                        </p:cTn>
                                        <p:tgtEl>
                                          <p:spTgt spid="30"/>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35"/>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36"/>
                                        </p:tgtEl>
                                        <p:attrNameLst>
                                          <p:attrName>style.visibility</p:attrName>
                                        </p:attrNameLst>
                                      </p:cBhvr>
                                      <p:to>
                                        <p:strVal val="hidden"/>
                                      </p:to>
                                    </p:set>
                                  </p:childTnLst>
                                </p:cTn>
                              </p:par>
                              <p:par>
                                <p:cTn id="75" presetID="1" presetClass="exit" presetSubtype="0" fill="hold" grpId="1" nodeType="withEffect">
                                  <p:stCondLst>
                                    <p:cond delay="0"/>
                                  </p:stCondLst>
                                  <p:childTnLst>
                                    <p:set>
                                      <p:cBhvr>
                                        <p:cTn id="76" dur="1" fill="hold">
                                          <p:stCondLst>
                                            <p:cond delay="0"/>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0" grpId="2" animBg="1"/>
      <p:bldP spid="20" grpId="3" animBg="1"/>
      <p:bldP spid="21" grpId="0" animBg="1"/>
      <p:bldP spid="21" grpId="1" animBg="1"/>
      <p:bldP spid="21" grpId="2" animBg="1"/>
      <p:bldP spid="21" grpId="3" animBg="1"/>
      <p:bldP spid="25" grpId="0" animBg="1"/>
      <p:bldP spid="26" grpId="0" animBg="1"/>
      <p:bldP spid="27" grpId="0" animBg="1"/>
      <p:bldP spid="29" grpId="0" animBg="1"/>
      <p:bldP spid="34" grpId="0" animBg="1"/>
      <p:bldP spid="34" grpId="1" animBg="1"/>
      <p:bldP spid="35" grpId="0" animBg="1"/>
      <p:bldP spid="35" grpId="1" animBg="1"/>
      <p:bldP spid="36" grpId="0" animBg="1"/>
      <p:bldP spid="36" grpId="1" animBg="1"/>
      <p:bldP spid="30" grpId="0" animBg="1"/>
      <p:bldP spid="30" grpId="1" animBg="1"/>
      <p:bldP spid="30" grpId="2"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hlinkClick r:id="" action="ppaction://customshow?id=6"/>
          </p:cNvPr>
          <p:cNvSpPr/>
          <p:nvPr/>
        </p:nvSpPr>
        <p:spPr>
          <a:xfrm>
            <a:off x="228600" y="5334000"/>
            <a:ext cx="6400800" cy="1524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28600" y="3657600"/>
            <a:ext cx="6400800" cy="15240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304800"/>
            <a:ext cx="6172200" cy="1828800"/>
          </a:xfrm>
        </p:spPr>
        <p:txBody>
          <a:bodyPr>
            <a:normAutofit fontScale="90000"/>
          </a:bodyPr>
          <a:lstStyle/>
          <a:p>
            <a:r>
              <a:rPr lang="hu-HU" i="1" dirty="0" smtClean="0"/>
              <a:t>I.2.3. Egy adott csúcsból kiinduló minimális irányított utak értéke</a:t>
            </a:r>
            <a:endParaRPr lang="en-US" i="1" dirty="0"/>
          </a:p>
        </p:txBody>
      </p:sp>
      <p:sp>
        <p:nvSpPr>
          <p:cNvPr id="4" name="Action Button: Back or Previous 3">
            <a:hlinkClick r:id="rId2" action="ppaction://hlinksldjump" highlightClick="1"/>
          </p:cNvPr>
          <p:cNvSpPr/>
          <p:nvPr/>
        </p:nvSpPr>
        <p:spPr>
          <a:xfrm>
            <a:off x="381000" y="8382000"/>
            <a:ext cx="9144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9"/>
          <p:cNvSpPr>
            <a:spLocks noGrp="1"/>
          </p:cNvSpPr>
          <p:nvPr>
            <p:ph idx="1"/>
          </p:nvPr>
        </p:nvSpPr>
        <p:spPr>
          <a:xfrm>
            <a:off x="342900" y="2133600"/>
            <a:ext cx="6172200" cy="1371597"/>
          </a:xfrm>
        </p:spPr>
        <p:txBody>
          <a:bodyPr/>
          <a:lstStyle/>
          <a:p>
            <a:r>
              <a:rPr lang="hu-HU" sz="2400" dirty="0" smtClean="0"/>
              <a:t>I.2.3.1. </a:t>
            </a:r>
            <a:r>
              <a:rPr lang="hu-HU" sz="2400" strike="dblStrike" dirty="0" smtClean="0"/>
              <a:t>Moore-Dijkstra algoritmusa</a:t>
            </a:r>
            <a:endParaRPr lang="en-US" sz="2400" strike="dblStrike" dirty="0" smtClean="0"/>
          </a:p>
          <a:p>
            <a:r>
              <a:rPr lang="hu-HU" sz="2400" dirty="0" smtClean="0"/>
              <a:t>I.2.3.2. Bellman-Kalaba algoritmusa</a:t>
            </a:r>
            <a:endParaRPr lang="en-US" sz="2400" dirty="0" smtClean="0"/>
          </a:p>
          <a:p>
            <a:r>
              <a:rPr lang="hu-HU" sz="2400" dirty="0" smtClean="0"/>
              <a:t>I.2.3.3. Ford algoritmusa</a:t>
            </a:r>
            <a:endParaRPr lang="en-US" sz="2400" dirty="0" smtClean="0"/>
          </a:p>
          <a:p>
            <a:endParaRPr lang="en-US" dirty="0"/>
          </a:p>
        </p:txBody>
      </p:sp>
      <p:sp>
        <p:nvSpPr>
          <p:cNvPr id="7" name="TextBox 6"/>
          <p:cNvSpPr txBox="1"/>
          <p:nvPr/>
        </p:nvSpPr>
        <p:spPr>
          <a:xfrm>
            <a:off x="457200" y="3733800"/>
            <a:ext cx="6172200" cy="369332"/>
          </a:xfrm>
          <a:prstGeom prst="rect">
            <a:avLst/>
          </a:prstGeom>
          <a:noFill/>
        </p:spPr>
        <p:txBody>
          <a:bodyPr wrap="square" rtlCol="0">
            <a:spAutoFit/>
          </a:bodyPr>
          <a:lstStyle/>
          <a:p>
            <a:r>
              <a:rPr lang="hu-HU" dirty="0" smtClean="0"/>
              <a:t>Legrövidebb utak egy csúcsból minden csúcsba</a:t>
            </a:r>
            <a:endParaRPr lang="en-US" dirty="0"/>
          </a:p>
        </p:txBody>
      </p:sp>
      <p:sp>
        <p:nvSpPr>
          <p:cNvPr id="8" name="TextBox 7"/>
          <p:cNvSpPr txBox="1"/>
          <p:nvPr/>
        </p:nvSpPr>
        <p:spPr>
          <a:xfrm>
            <a:off x="1676400" y="4343400"/>
            <a:ext cx="4114800" cy="369332"/>
          </a:xfrm>
          <a:prstGeom prst="rect">
            <a:avLst/>
          </a:prstGeom>
          <a:noFill/>
        </p:spPr>
        <p:txBody>
          <a:bodyPr wrap="square" rtlCol="0">
            <a:spAutoFit/>
          </a:bodyPr>
          <a:lstStyle/>
          <a:p>
            <a:r>
              <a:rPr lang="hu-HU" dirty="0" smtClean="0"/>
              <a:t>I.2.3.1. </a:t>
            </a:r>
            <a:r>
              <a:rPr lang="hu-HU" strike="sngStrike" baseline="30000" dirty="0" smtClean="0"/>
              <a:t>Moore - Dijkstra algoritmusa</a:t>
            </a:r>
            <a:endParaRPr lang="en-US" strike="sngStrike" baseline="30000" dirty="0"/>
          </a:p>
        </p:txBody>
      </p:sp>
      <p:sp>
        <p:nvSpPr>
          <p:cNvPr id="9" name="TextBox 8"/>
          <p:cNvSpPr txBox="1"/>
          <p:nvPr/>
        </p:nvSpPr>
        <p:spPr>
          <a:xfrm>
            <a:off x="1676400" y="4736068"/>
            <a:ext cx="3505200" cy="369332"/>
          </a:xfrm>
          <a:prstGeom prst="rect">
            <a:avLst/>
          </a:prstGeom>
          <a:noFill/>
        </p:spPr>
        <p:txBody>
          <a:bodyPr wrap="square" rtlCol="0">
            <a:spAutoFit/>
          </a:bodyPr>
          <a:lstStyle/>
          <a:p>
            <a:r>
              <a:rPr lang="hu-HU" dirty="0" smtClean="0"/>
              <a:t>I.2.3.3. Ford algoritmusa</a:t>
            </a:r>
            <a:endParaRPr lang="en-US" dirty="0"/>
          </a:p>
        </p:txBody>
      </p:sp>
      <p:sp>
        <p:nvSpPr>
          <p:cNvPr id="12" name="TextBox 11"/>
          <p:cNvSpPr txBox="1"/>
          <p:nvPr/>
        </p:nvSpPr>
        <p:spPr>
          <a:xfrm>
            <a:off x="457200" y="5486400"/>
            <a:ext cx="6172200" cy="369332"/>
          </a:xfrm>
          <a:prstGeom prst="rect">
            <a:avLst/>
          </a:prstGeom>
          <a:noFill/>
        </p:spPr>
        <p:txBody>
          <a:bodyPr wrap="square" rtlCol="0">
            <a:spAutoFit/>
          </a:bodyPr>
          <a:lstStyle/>
          <a:p>
            <a:r>
              <a:rPr lang="hu-HU" dirty="0" smtClean="0"/>
              <a:t>Legrövidebb utak minden csúcsból egy csúcsba</a:t>
            </a:r>
            <a:endParaRPr lang="en-US" dirty="0"/>
          </a:p>
        </p:txBody>
      </p:sp>
      <p:sp>
        <p:nvSpPr>
          <p:cNvPr id="13" name="TextBox 12"/>
          <p:cNvSpPr txBox="1"/>
          <p:nvPr/>
        </p:nvSpPr>
        <p:spPr>
          <a:xfrm>
            <a:off x="1676400" y="6096000"/>
            <a:ext cx="4267200" cy="369332"/>
          </a:xfrm>
          <a:prstGeom prst="rect">
            <a:avLst/>
          </a:prstGeom>
          <a:noFill/>
        </p:spPr>
        <p:txBody>
          <a:bodyPr wrap="square" rtlCol="0">
            <a:spAutoFit/>
          </a:bodyPr>
          <a:lstStyle/>
          <a:p>
            <a:r>
              <a:rPr lang="hu-HU" dirty="0" smtClean="0">
                <a:hlinkClick r:id="" action="ppaction://customshow?id=6"/>
              </a:rPr>
              <a:t>I.2.3.2. A  Bellman - Kalaba algoritmus</a:t>
            </a:r>
            <a:endParaRPr lang="en-US" dirty="0"/>
          </a:p>
        </p:txBody>
      </p:sp>
      <p:sp>
        <p:nvSpPr>
          <p:cNvPr id="18" name="Freeform 17"/>
          <p:cNvSpPr/>
          <p:nvPr/>
        </p:nvSpPr>
        <p:spPr>
          <a:xfrm>
            <a:off x="5955957" y="2236573"/>
            <a:ext cx="292443" cy="1075038"/>
          </a:xfrm>
          <a:custGeom>
            <a:avLst/>
            <a:gdLst>
              <a:gd name="connsiteX0" fmla="*/ 49427 w 149619"/>
              <a:gd name="connsiteY0" fmla="*/ 0 h 1075038"/>
              <a:gd name="connsiteX1" fmla="*/ 24713 w 149619"/>
              <a:gd name="connsiteY1" fmla="*/ 37070 h 1075038"/>
              <a:gd name="connsiteX2" fmla="*/ 37070 w 149619"/>
              <a:gd name="connsiteY2" fmla="*/ 172995 h 1075038"/>
              <a:gd name="connsiteX3" fmla="*/ 49427 w 149619"/>
              <a:gd name="connsiteY3" fmla="*/ 210065 h 1075038"/>
              <a:gd name="connsiteX4" fmla="*/ 111211 w 149619"/>
              <a:gd name="connsiteY4" fmla="*/ 296562 h 1075038"/>
              <a:gd name="connsiteX5" fmla="*/ 86497 w 149619"/>
              <a:gd name="connsiteY5" fmla="*/ 395416 h 1075038"/>
              <a:gd name="connsiteX6" fmla="*/ 24713 w 149619"/>
              <a:gd name="connsiteY6" fmla="*/ 494270 h 1075038"/>
              <a:gd name="connsiteX7" fmla="*/ 0 w 149619"/>
              <a:gd name="connsiteY7" fmla="*/ 580768 h 1075038"/>
              <a:gd name="connsiteX8" fmla="*/ 61784 w 149619"/>
              <a:gd name="connsiteY8" fmla="*/ 667265 h 1075038"/>
              <a:gd name="connsiteX9" fmla="*/ 86497 w 149619"/>
              <a:gd name="connsiteY9" fmla="*/ 704335 h 1075038"/>
              <a:gd name="connsiteX10" fmla="*/ 24713 w 149619"/>
              <a:gd name="connsiteY10" fmla="*/ 766119 h 1075038"/>
              <a:gd name="connsiteX11" fmla="*/ 12357 w 149619"/>
              <a:gd name="connsiteY11" fmla="*/ 803189 h 1075038"/>
              <a:gd name="connsiteX12" fmla="*/ 24713 w 149619"/>
              <a:gd name="connsiteY12" fmla="*/ 840259 h 1075038"/>
              <a:gd name="connsiteX13" fmla="*/ 86497 w 149619"/>
              <a:gd name="connsiteY13" fmla="*/ 914400 h 1075038"/>
              <a:gd name="connsiteX14" fmla="*/ 111211 w 149619"/>
              <a:gd name="connsiteY14" fmla="*/ 951470 h 1075038"/>
              <a:gd name="connsiteX15" fmla="*/ 61784 w 149619"/>
              <a:gd name="connsiteY15" fmla="*/ 1025611 h 1075038"/>
              <a:gd name="connsiteX16" fmla="*/ 86497 w 149619"/>
              <a:gd name="connsiteY16" fmla="*/ 1062681 h 1075038"/>
              <a:gd name="connsiteX17" fmla="*/ 86497 w 149619"/>
              <a:gd name="connsiteY17" fmla="*/ 1075038 h 107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9619" h="1075038">
                <a:moveTo>
                  <a:pt x="49427" y="0"/>
                </a:moveTo>
                <a:cubicBezTo>
                  <a:pt x="41189" y="12357"/>
                  <a:pt x="25771" y="22257"/>
                  <a:pt x="24713" y="37070"/>
                </a:cubicBezTo>
                <a:cubicBezTo>
                  <a:pt x="21472" y="82450"/>
                  <a:pt x="30636" y="127957"/>
                  <a:pt x="37070" y="172995"/>
                </a:cubicBezTo>
                <a:cubicBezTo>
                  <a:pt x="38912" y="185889"/>
                  <a:pt x="42202" y="199227"/>
                  <a:pt x="49427" y="210065"/>
                </a:cubicBezTo>
                <a:cubicBezTo>
                  <a:pt x="149619" y="360353"/>
                  <a:pt x="25874" y="125892"/>
                  <a:pt x="111211" y="296562"/>
                </a:cubicBezTo>
                <a:cubicBezTo>
                  <a:pt x="108082" y="312208"/>
                  <a:pt x="98189" y="374955"/>
                  <a:pt x="86497" y="395416"/>
                </a:cubicBezTo>
                <a:cubicBezTo>
                  <a:pt x="46773" y="464933"/>
                  <a:pt x="51126" y="421634"/>
                  <a:pt x="24713" y="494270"/>
                </a:cubicBezTo>
                <a:cubicBezTo>
                  <a:pt x="14465" y="522451"/>
                  <a:pt x="8238" y="551935"/>
                  <a:pt x="0" y="580768"/>
                </a:cubicBezTo>
                <a:cubicBezTo>
                  <a:pt x="28832" y="667265"/>
                  <a:pt x="0" y="646670"/>
                  <a:pt x="61784" y="667265"/>
                </a:cubicBezTo>
                <a:cubicBezTo>
                  <a:pt x="70022" y="679622"/>
                  <a:pt x="84056" y="689686"/>
                  <a:pt x="86497" y="704335"/>
                </a:cubicBezTo>
                <a:cubicBezTo>
                  <a:pt x="93490" y="746292"/>
                  <a:pt x="50187" y="753382"/>
                  <a:pt x="24713" y="766119"/>
                </a:cubicBezTo>
                <a:cubicBezTo>
                  <a:pt x="20594" y="778476"/>
                  <a:pt x="12357" y="790164"/>
                  <a:pt x="12357" y="803189"/>
                </a:cubicBezTo>
                <a:cubicBezTo>
                  <a:pt x="12357" y="816214"/>
                  <a:pt x="18888" y="828609"/>
                  <a:pt x="24713" y="840259"/>
                </a:cubicBezTo>
                <a:cubicBezTo>
                  <a:pt x="47722" y="886277"/>
                  <a:pt x="52338" y="873410"/>
                  <a:pt x="86497" y="914400"/>
                </a:cubicBezTo>
                <a:cubicBezTo>
                  <a:pt x="96004" y="925809"/>
                  <a:pt x="102973" y="939113"/>
                  <a:pt x="111211" y="951470"/>
                </a:cubicBezTo>
                <a:cubicBezTo>
                  <a:pt x="80033" y="972256"/>
                  <a:pt x="54845" y="977040"/>
                  <a:pt x="61784" y="1025611"/>
                </a:cubicBezTo>
                <a:cubicBezTo>
                  <a:pt x="63884" y="1040313"/>
                  <a:pt x="79856" y="1049398"/>
                  <a:pt x="86497" y="1062681"/>
                </a:cubicBezTo>
                <a:cubicBezTo>
                  <a:pt x="88339" y="1066365"/>
                  <a:pt x="86497" y="1070919"/>
                  <a:pt x="86497" y="1075038"/>
                </a:cubicBezTo>
              </a:path>
            </a:pathLst>
          </a:custGeom>
          <a:ln w="762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7" name="Group 16"/>
          <p:cNvGrpSpPr/>
          <p:nvPr/>
        </p:nvGrpSpPr>
        <p:grpSpPr>
          <a:xfrm>
            <a:off x="457200" y="6553200"/>
            <a:ext cx="6172200" cy="1447800"/>
            <a:chOff x="457200" y="6553200"/>
            <a:chExt cx="6172200" cy="1447800"/>
          </a:xfrm>
        </p:grpSpPr>
        <p:sp>
          <p:nvSpPr>
            <p:cNvPr id="15" name="TextBox 14">
              <a:hlinkClick r:id="rId3" action="ppaction://hlinksldjump"/>
            </p:cNvPr>
            <p:cNvSpPr txBox="1"/>
            <p:nvPr/>
          </p:nvSpPr>
          <p:spPr>
            <a:xfrm>
              <a:off x="457200" y="7022068"/>
              <a:ext cx="6172200" cy="369332"/>
            </a:xfrm>
            <a:prstGeom prst="rect">
              <a:avLst/>
            </a:prstGeom>
            <a:solidFill>
              <a:schemeClr val="accent2">
                <a:lumMod val="60000"/>
                <a:lumOff val="40000"/>
              </a:schemeClr>
            </a:solidFill>
          </p:spPr>
          <p:txBody>
            <a:bodyPr wrap="square" rtlCol="0">
              <a:spAutoFit/>
            </a:bodyPr>
            <a:lstStyle/>
            <a:p>
              <a:r>
                <a:rPr lang="hu-HU" dirty="0" smtClean="0"/>
                <a:t>Legrövidebb utak </a:t>
              </a:r>
              <a:r>
                <a:rPr lang="hu-HU" u="sng" dirty="0" smtClean="0">
                  <a:solidFill>
                    <a:srgbClr val="FFFF00"/>
                  </a:solidFill>
                </a:rPr>
                <a:t>minden csúcsból </a:t>
              </a:r>
              <a:r>
                <a:rPr lang="hu-HU" dirty="0" smtClean="0"/>
                <a:t>minden csúcsba</a:t>
              </a:r>
              <a:endParaRPr lang="en-US" dirty="0"/>
            </a:p>
          </p:txBody>
        </p:sp>
        <p:sp>
          <p:nvSpPr>
            <p:cNvPr id="16" name="TextBox 15">
              <a:hlinkClick r:id="rId3" action="ppaction://hlinksldjump"/>
            </p:cNvPr>
            <p:cNvSpPr txBox="1"/>
            <p:nvPr/>
          </p:nvSpPr>
          <p:spPr>
            <a:xfrm>
              <a:off x="1676400" y="7631668"/>
              <a:ext cx="3505200" cy="369332"/>
            </a:xfrm>
            <a:prstGeom prst="rect">
              <a:avLst/>
            </a:prstGeom>
            <a:solidFill>
              <a:schemeClr val="accent2">
                <a:lumMod val="60000"/>
                <a:lumOff val="40000"/>
              </a:schemeClr>
            </a:solidFill>
          </p:spPr>
          <p:txBody>
            <a:bodyPr wrap="square" rtlCol="0">
              <a:spAutoFit/>
            </a:bodyPr>
            <a:lstStyle/>
            <a:p>
              <a:r>
                <a:rPr lang="hu-HU" dirty="0" smtClean="0"/>
                <a:t>A Floyd – Warshall algoritmus</a:t>
              </a:r>
              <a:endParaRPr lang="en-US" dirty="0"/>
            </a:p>
          </p:txBody>
        </p:sp>
        <p:sp>
          <p:nvSpPr>
            <p:cNvPr id="23" name="Down Arrow 22"/>
            <p:cNvSpPr/>
            <p:nvPr/>
          </p:nvSpPr>
          <p:spPr>
            <a:xfrm>
              <a:off x="3124200" y="6553200"/>
              <a:ext cx="381000" cy="533400"/>
            </a:xfrm>
            <a:prstGeom prst="downArrow">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0" name="Straight Arrow Connector 19"/>
          <p:cNvCxnSpPr/>
          <p:nvPr/>
        </p:nvCxnSpPr>
        <p:spPr>
          <a:xfrm>
            <a:off x="6400800" y="2286000"/>
            <a:ext cx="0" cy="45720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5486400" y="3124200"/>
            <a:ext cx="304800" cy="2209800"/>
          </a:xfrm>
          <a:prstGeom prst="rect">
            <a:avLst/>
          </a:prstGeom>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vektoros</a:t>
            </a:r>
            <a:endParaRPr lang="en-US" dirty="0"/>
          </a:p>
        </p:txBody>
      </p:sp>
      <p:sp>
        <p:nvSpPr>
          <p:cNvPr id="25" name="Rectangle 24"/>
          <p:cNvSpPr/>
          <p:nvPr/>
        </p:nvSpPr>
        <p:spPr>
          <a:xfrm>
            <a:off x="6096000" y="5257800"/>
            <a:ext cx="304800" cy="2895600"/>
          </a:xfrm>
          <a:prstGeom prst="rect">
            <a:avLst/>
          </a:prstGeom>
          <a:solidFill>
            <a:schemeClr val="tx2">
              <a:lumMod val="20000"/>
              <a:lumOff val="80000"/>
            </a:schemeClr>
          </a:solid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ln>
                  <a:solidFill>
                    <a:schemeClr val="tx1"/>
                  </a:solidFill>
                </a:ln>
              </a:rPr>
              <a:t>mátrixos</a:t>
            </a:r>
            <a:endParaRPr lang="en-US" dirty="0">
              <a:ln>
                <a:solidFill>
                  <a:schemeClr val="tx1"/>
                </a:solidFill>
              </a:ln>
            </a:endParaRPr>
          </a:p>
        </p:txBody>
      </p:sp>
      <p:sp>
        <p:nvSpPr>
          <p:cNvPr id="32" name="TextBox 31"/>
          <p:cNvSpPr txBox="1"/>
          <p:nvPr/>
        </p:nvSpPr>
        <p:spPr>
          <a:xfrm>
            <a:off x="3124200" y="5269468"/>
            <a:ext cx="381000" cy="369332"/>
          </a:xfrm>
          <a:prstGeom prst="rect">
            <a:avLst/>
          </a:prstGeom>
          <a:noFill/>
        </p:spPr>
        <p:txBody>
          <a:bodyPr wrap="square" rtlCol="0">
            <a:spAutoFit/>
          </a:bodyPr>
          <a:lstStyle/>
          <a:p>
            <a:r>
              <a:rPr lang="hu-HU" b="1" dirty="0" smtClean="0">
                <a:solidFill>
                  <a:srgbClr val="FFFF00"/>
                </a:solidFill>
              </a:rPr>
              <a:t>1</a:t>
            </a:r>
            <a:endParaRPr lang="en-US" b="1" dirty="0">
              <a:solidFill>
                <a:srgbClr val="FFFF00"/>
              </a:solidFill>
            </a:endParaRPr>
          </a:p>
        </p:txBody>
      </p:sp>
      <p:sp>
        <p:nvSpPr>
          <p:cNvPr id="33" name="TextBox 32"/>
          <p:cNvSpPr txBox="1"/>
          <p:nvPr/>
        </p:nvSpPr>
        <p:spPr>
          <a:xfrm>
            <a:off x="2819400" y="6488668"/>
            <a:ext cx="381000" cy="369332"/>
          </a:xfrm>
          <a:prstGeom prst="rect">
            <a:avLst/>
          </a:prstGeom>
          <a:noFill/>
        </p:spPr>
        <p:txBody>
          <a:bodyPr wrap="square" rtlCol="0">
            <a:spAutoFit/>
          </a:bodyPr>
          <a:lstStyle/>
          <a:p>
            <a:r>
              <a:rPr lang="hu-HU" b="1" dirty="0" smtClean="0">
                <a:solidFill>
                  <a:srgbClr val="FFFF00"/>
                </a:solidFill>
              </a:rPr>
              <a:t>2</a:t>
            </a:r>
            <a:endParaRPr lang="en-US" b="1" dirty="0">
              <a:solidFill>
                <a:srgbClr val="FFFF00"/>
              </a:solidFill>
            </a:endParaRPr>
          </a:p>
        </p:txBody>
      </p:sp>
      <p:sp>
        <p:nvSpPr>
          <p:cNvPr id="31" name="Up Arrow 30"/>
          <p:cNvSpPr/>
          <p:nvPr/>
        </p:nvSpPr>
        <p:spPr>
          <a:xfrm>
            <a:off x="3429000" y="5105400"/>
            <a:ext cx="381000" cy="457200"/>
          </a:xfrm>
          <a:prstGeom prst="upArrow">
            <a:avLst/>
          </a:prstGeom>
          <a:solidFill>
            <a:schemeClr val="bg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Explosion 2 28">
            <a:hlinkClick r:id="" action="ppaction://customshow?id=6"/>
          </p:cNvPr>
          <p:cNvSpPr/>
          <p:nvPr/>
        </p:nvSpPr>
        <p:spPr>
          <a:xfrm>
            <a:off x="5562600" y="6324600"/>
            <a:ext cx="457200" cy="381000"/>
          </a:xfrm>
          <a:prstGeom prst="irregularSeal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2438400" y="4648200"/>
            <a:ext cx="2133600"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p:cNvCxnSpPr/>
          <p:nvPr/>
        </p:nvCxnSpPr>
        <p:spPr>
          <a:xfrm>
            <a:off x="1371600" y="6934200"/>
            <a:ext cx="1219200" cy="14478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1371600" y="7010400"/>
            <a:ext cx="1066800" cy="13716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nodeType="withEffect">
                                  <p:stCondLst>
                                    <p:cond delay="0"/>
                                  </p:stCondLst>
                                  <p:childTnLst>
                                    <p:animEffect transition="out" filter="fade">
                                      <p:cBhvr>
                                        <p:cTn id="6" dur="500" tmFilter="0, 0; .2, .5; .8, .5; 1, 0"/>
                                        <p:tgtEl>
                                          <p:spTgt spid="10">
                                            <p:txEl>
                                              <p:pRg st="1" end="1"/>
                                            </p:txEl>
                                          </p:spTgt>
                                        </p:tgtEl>
                                      </p:cBhvr>
                                    </p:animEffect>
                                    <p:animScale>
                                      <p:cBhvr>
                                        <p:cTn id="7" dur="250" autoRev="1" fill="hold"/>
                                        <p:tgtEl>
                                          <p:spTgt spid="10">
                                            <p:txEl>
                                              <p:pRg st="1" end="1"/>
                                            </p:txEl>
                                          </p:spTgt>
                                        </p:tgtEl>
                                      </p:cBhvr>
                                      <p:by x="105000" y="105000"/>
                                    </p:animScale>
                                  </p:childTnLst>
                                </p:cTn>
                              </p:par>
                              <p:par>
                                <p:cTn id="8" presetID="3" presetClass="emph" presetSubtype="2" fill="hold" nodeType="withEffect">
                                  <p:stCondLst>
                                    <p:cond delay="0"/>
                                  </p:stCondLst>
                                  <p:childTnLst>
                                    <p:animClr clrSpc="rgb">
                                      <p:cBhvr override="childStyle">
                                        <p:cTn id="9" dur="2000" fill="hold"/>
                                        <p:tgtEl>
                                          <p:spTgt spid="10">
                                            <p:txEl>
                                              <p:pRg st="2" end="2"/>
                                            </p:txEl>
                                          </p:spTgt>
                                        </p:tgtEl>
                                        <p:attrNameLst>
                                          <p:attrName>style.color</p:attrName>
                                        </p:attrNameLst>
                                      </p:cBhvr>
                                      <p:to>
                                        <a:schemeClr val="bg2"/>
                                      </p:to>
                                    </p:animClr>
                                  </p:childTnLst>
                                </p:cTn>
                              </p:par>
                            </p:childTnLst>
                          </p:cTn>
                        </p:par>
                        <p:par>
                          <p:cTn id="10" fill="hold">
                            <p:stCondLst>
                              <p:cond delay="2000"/>
                            </p:stCondLst>
                            <p:childTnLst>
                              <p:par>
                                <p:cTn id="11" presetID="9" presetClass="emph" presetSubtype="0" nodeType="afterEffect">
                                  <p:stCondLst>
                                    <p:cond delay="0"/>
                                  </p:stCondLst>
                                  <p:childTnLst>
                                    <p:set>
                                      <p:cBhvr rctx="PPT">
                                        <p:cTn id="12" dur="indefinite"/>
                                        <p:tgtEl>
                                          <p:spTgt spid="10">
                                            <p:txEl>
                                              <p:pRg st="2" end="2"/>
                                            </p:txEl>
                                          </p:spTgt>
                                        </p:tgtEl>
                                        <p:attrNameLst>
                                          <p:attrName>style.opacity</p:attrName>
                                        </p:attrNameLst>
                                      </p:cBhvr>
                                      <p:to>
                                        <p:strVal val="0.5"/>
                                      </p:to>
                                    </p:set>
                                    <p:animEffect filter="image" prLst="opacity: 0.5">
                                      <p:cBhvr rctx="IE">
                                        <p:cTn id="13" dur="indefinite"/>
                                        <p:tgtEl>
                                          <p:spTgt spid="10">
                                            <p:txEl>
                                              <p:pRg st="2" end="2"/>
                                            </p:txEl>
                                          </p:spTgt>
                                        </p:tgtEl>
                                      </p:cBhvr>
                                    </p:animEffect>
                                  </p:childTnLst>
                                </p:cTn>
                              </p:par>
                              <p:par>
                                <p:cTn id="14" presetID="9" presetClass="emph" presetSubtype="0" nodeType="withEffect">
                                  <p:stCondLst>
                                    <p:cond delay="0"/>
                                  </p:stCondLst>
                                  <p:childTnLst>
                                    <p:set>
                                      <p:cBhvr rctx="PPT">
                                        <p:cTn id="15" dur="indefinite"/>
                                        <p:tgtEl>
                                          <p:spTgt spid="17"/>
                                        </p:tgtEl>
                                        <p:attrNameLst>
                                          <p:attrName>style.opacity</p:attrName>
                                        </p:attrNameLst>
                                      </p:cBhvr>
                                      <p:to>
                                        <p:strVal val="0.5"/>
                                      </p:to>
                                    </p:set>
                                    <p:animEffect filter="image" prLst="opacity: 0.5">
                                      <p:cBhvr rctx="IE">
                                        <p:cTn id="16" dur="indefinite"/>
                                        <p:tgtEl>
                                          <p:spTgt spid="17"/>
                                        </p:tgtEl>
                                      </p:cBhvr>
                                    </p:animEffect>
                                  </p:childTnLst>
                                </p:cTn>
                              </p:par>
                              <p:par>
                                <p:cTn id="17" presetID="9" presetClass="emph" presetSubtype="0" grpId="0" nodeType="withEffect">
                                  <p:stCondLst>
                                    <p:cond delay="0"/>
                                  </p:stCondLst>
                                  <p:childTnLst>
                                    <p:set>
                                      <p:cBhvr rctx="PPT">
                                        <p:cTn id="18" dur="indefinite"/>
                                        <p:tgtEl>
                                          <p:spTgt spid="21"/>
                                        </p:tgtEl>
                                        <p:attrNameLst>
                                          <p:attrName>style.opacity</p:attrName>
                                        </p:attrNameLst>
                                      </p:cBhvr>
                                      <p:to>
                                        <p:strVal val="0.5"/>
                                      </p:to>
                                    </p:set>
                                    <p:animEffect filter="image" prLst="opacity: 0.5">
                                      <p:cBhvr rctx="IE">
                                        <p:cTn id="19" dur="indefinite"/>
                                        <p:tgtEl>
                                          <p:spTgt spid="21"/>
                                        </p:tgtEl>
                                      </p:cBhvr>
                                    </p:animEffect>
                                  </p:childTnLst>
                                </p:cTn>
                              </p:par>
                              <p:par>
                                <p:cTn id="20" presetID="9" presetClass="emph" presetSubtype="0" nodeType="withEffect">
                                  <p:stCondLst>
                                    <p:cond delay="0"/>
                                  </p:stCondLst>
                                  <p:childTnLst>
                                    <p:set>
                                      <p:cBhvr rctx="PPT">
                                        <p:cTn id="21" dur="indefinite"/>
                                        <p:tgtEl>
                                          <p:spTgt spid="26"/>
                                        </p:tgtEl>
                                        <p:attrNameLst>
                                          <p:attrName>style.opacity</p:attrName>
                                        </p:attrNameLst>
                                      </p:cBhvr>
                                      <p:to>
                                        <p:strVal val="0.5"/>
                                      </p:to>
                                    </p:set>
                                    <p:animEffect filter="image" prLst="opacity: 0.5">
                                      <p:cBhvr rctx="IE">
                                        <p:cTn id="22" dur="indefinite"/>
                                        <p:tgtEl>
                                          <p:spTgt spid="26"/>
                                        </p:tgtEl>
                                      </p:cBhvr>
                                    </p:animEffect>
                                  </p:childTnLst>
                                </p:cTn>
                              </p:par>
                              <p:par>
                                <p:cTn id="23" presetID="9" presetClass="emph" presetSubtype="0" nodeType="withEffect">
                                  <p:stCondLst>
                                    <p:cond delay="0"/>
                                  </p:stCondLst>
                                  <p:childTnLst>
                                    <p:set>
                                      <p:cBhvr rctx="PPT">
                                        <p:cTn id="24" dur="indefinite"/>
                                        <p:tgtEl>
                                          <p:spTgt spid="9"/>
                                        </p:tgtEl>
                                        <p:attrNameLst>
                                          <p:attrName>style.opacity</p:attrName>
                                        </p:attrNameLst>
                                      </p:cBhvr>
                                      <p:to>
                                        <p:strVal val="0.5"/>
                                      </p:to>
                                    </p:set>
                                    <p:animEffect filter="image" prLst="opacity: 0.5">
                                      <p:cBhvr rctx="IE">
                                        <p:cTn id="25" dur="indefinite"/>
                                        <p:tgtEl>
                                          <p:spTgt spid="9"/>
                                        </p:tgtEl>
                                      </p:cBhvr>
                                    </p:animEffect>
                                  </p:childTnLst>
                                </p:cTn>
                              </p:par>
                              <p:par>
                                <p:cTn id="26" presetID="9" presetClass="emph" presetSubtype="0" nodeType="withEffect">
                                  <p:stCondLst>
                                    <p:cond delay="0"/>
                                  </p:stCondLst>
                                  <p:childTnLst>
                                    <p:set>
                                      <p:cBhvr rctx="PPT">
                                        <p:cTn id="27" dur="indefinite"/>
                                        <p:tgtEl>
                                          <p:spTgt spid="8"/>
                                        </p:tgtEl>
                                        <p:attrNameLst>
                                          <p:attrName>style.opacity</p:attrName>
                                        </p:attrNameLst>
                                      </p:cBhvr>
                                      <p:to>
                                        <p:strVal val="0.5"/>
                                      </p:to>
                                    </p:set>
                                    <p:animEffect filter="image" prLst="opacity: 0.5">
                                      <p:cBhvr rctx="IE">
                                        <p:cTn id="28" dur="indefinite"/>
                                        <p:tgtEl>
                                          <p:spTgt spid="8"/>
                                        </p:tgtEl>
                                      </p:cBhvr>
                                    </p:animEffect>
                                  </p:childTnLst>
                                </p:cTn>
                              </p:par>
                              <p:par>
                                <p:cTn id="29" presetID="9" presetClass="emph" presetSubtype="0" grpId="1" nodeType="withEffect">
                                  <p:stCondLst>
                                    <p:cond delay="0"/>
                                  </p:stCondLst>
                                  <p:childTnLst>
                                    <p:set>
                                      <p:cBhvr rctx="PPT">
                                        <p:cTn id="30" dur="indefinite"/>
                                        <p:tgtEl>
                                          <p:spTgt spid="31"/>
                                        </p:tgtEl>
                                        <p:attrNameLst>
                                          <p:attrName>style.opacity</p:attrName>
                                        </p:attrNameLst>
                                      </p:cBhvr>
                                      <p:to>
                                        <p:strVal val="0.5"/>
                                      </p:to>
                                    </p:set>
                                    <p:animEffect filter="image" prLst="opacity: 0.5">
                                      <p:cBhvr rctx="IE">
                                        <p:cTn id="31" dur="indefinite"/>
                                        <p:tgtEl>
                                          <p:spTgt spid="31"/>
                                        </p:tgtEl>
                                      </p:cBhvr>
                                    </p:animEffect>
                                  </p:childTnLst>
                                </p:cTn>
                              </p:par>
                            </p:childTnLst>
                          </p:cTn>
                        </p:par>
                        <p:par>
                          <p:cTn id="32" fill="hold">
                            <p:stCondLst>
                              <p:cond delay="2000"/>
                            </p:stCondLst>
                            <p:childTnLst>
                              <p:par>
                                <p:cTn id="33" presetID="18" presetClass="entr" presetSubtype="9"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strips(upLeft)">
                                      <p:cBhvr>
                                        <p:cTn id="35" dur="500"/>
                                        <p:tgtEl>
                                          <p:spTgt spid="32"/>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2000"/>
                                        <p:tgtEl>
                                          <p:spTgt spid="26"/>
                                        </p:tgtEl>
                                      </p:cBhvr>
                                    </p:animEffect>
                                  </p:childTnLst>
                                </p:cTn>
                              </p:par>
                            </p:childTnLst>
                          </p:cTn>
                        </p:par>
                        <p:par>
                          <p:cTn id="40" fill="hold">
                            <p:stCondLst>
                              <p:cond delay="4500"/>
                            </p:stCondLst>
                            <p:childTnLst>
                              <p:par>
                                <p:cTn id="41" presetID="18" presetClass="entr" presetSubtype="9"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strips(upLeft)">
                                      <p:cBhvr>
                                        <p:cTn id="43" dur="500"/>
                                        <p:tgtEl>
                                          <p:spTgt spid="33"/>
                                        </p:tgtEl>
                                      </p:cBhvr>
                                    </p:animEffect>
                                  </p:childTnLst>
                                </p:cTn>
                              </p:par>
                              <p:par>
                                <p:cTn id="44" presetID="18" presetClass="entr" presetSubtype="12" fill="hold" grpId="1"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strips(downLeft)">
                                      <p:cBhvr>
                                        <p:cTn id="46" dur="500"/>
                                        <p:tgtEl>
                                          <p:spTgt spid="33"/>
                                        </p:tgtEl>
                                      </p:cBhvr>
                                    </p:animEffect>
                                  </p:childTnLst>
                                </p:cTn>
                              </p:par>
                            </p:childTnLst>
                          </p:cTn>
                        </p:par>
                        <p:par>
                          <p:cTn id="47" fill="hold">
                            <p:stCondLst>
                              <p:cond delay="5000"/>
                            </p:stCondLst>
                            <p:childTnLst>
                              <p:par>
                                <p:cTn id="48" presetID="18" presetClass="entr" presetSubtype="9" repeatCount="4000"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strips(upLeft)">
                                      <p:cBhvr>
                                        <p:cTn id="50" dur="500"/>
                                        <p:tgtEl>
                                          <p:spTgt spid="35"/>
                                        </p:tgtEl>
                                      </p:cBhvr>
                                    </p:animEffect>
                                  </p:childTnLst>
                                </p:cTn>
                              </p:par>
                            </p:childTnLst>
                          </p:cTn>
                        </p:par>
                        <p:par>
                          <p:cTn id="51" fill="hold">
                            <p:stCondLst>
                              <p:cond delay="7000"/>
                            </p:stCondLst>
                            <p:childTnLst>
                              <p:par>
                                <p:cTn id="52" presetID="18" presetClass="entr" presetSubtype="9" repeatCount="4000"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strips(upLeft)">
                                      <p:cBhvr>
                                        <p:cTn id="54" dur="500"/>
                                        <p:tgtEl>
                                          <p:spTgt spid="36"/>
                                        </p:tgtEl>
                                      </p:cBhvr>
                                    </p:animEffect>
                                  </p:childTnLst>
                                </p:cTn>
                              </p:par>
                            </p:childTnLst>
                          </p:cTn>
                        </p:par>
                        <p:par>
                          <p:cTn id="55" fill="hold">
                            <p:stCondLst>
                              <p:cond delay="9000"/>
                            </p:stCondLst>
                            <p:childTnLst>
                              <p:par>
                                <p:cTn id="56" presetID="10" presetClass="entr" presetSubtype="0" fill="hold" grpId="1"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2000"/>
                                        <p:tgtEl>
                                          <p:spTgt spid="29"/>
                                        </p:tgtEl>
                                      </p:cBhvr>
                                    </p:animEffect>
                                  </p:childTnLst>
                                </p:cTn>
                              </p:par>
                            </p:childTnLst>
                          </p:cTn>
                        </p:par>
                        <p:par>
                          <p:cTn id="59" fill="hold">
                            <p:stCondLst>
                              <p:cond delay="11000"/>
                            </p:stCondLst>
                            <p:childTnLst>
                              <p:par>
                                <p:cTn id="60" presetID="23" presetClass="emph" presetSubtype="0" repeatCount="indefinite" fill="hold" grpId="0" nodeType="afterEffect">
                                  <p:stCondLst>
                                    <p:cond delay="0"/>
                                  </p:stCondLst>
                                  <p:childTnLst>
                                    <p:animClr clrSpc="hsl">
                                      <p:cBhvr override="childStyle">
                                        <p:cTn id="61" dur="500" fill="hold"/>
                                        <p:tgtEl>
                                          <p:spTgt spid="29"/>
                                        </p:tgtEl>
                                        <p:attrNameLst>
                                          <p:attrName>style.color</p:attrName>
                                        </p:attrNameLst>
                                      </p:cBhvr>
                                      <p:by>
                                        <p:hsl h="10842353" s="0" l="0"/>
                                      </p:by>
                                    </p:animClr>
                                    <p:animClr clrSpc="hsl">
                                      <p:cBhvr>
                                        <p:cTn id="62" dur="500" fill="hold"/>
                                        <p:tgtEl>
                                          <p:spTgt spid="29"/>
                                        </p:tgtEl>
                                        <p:attrNameLst>
                                          <p:attrName>fillcolor</p:attrName>
                                        </p:attrNameLst>
                                      </p:cBhvr>
                                      <p:by>
                                        <p:hsl h="10842353" s="0" l="0"/>
                                      </p:by>
                                    </p:animClr>
                                    <p:animClr clrSpc="hsl">
                                      <p:cBhvr>
                                        <p:cTn id="63" dur="500" fill="hold"/>
                                        <p:tgtEl>
                                          <p:spTgt spid="29"/>
                                        </p:tgtEl>
                                        <p:attrNameLst>
                                          <p:attrName>stroke.color</p:attrName>
                                        </p:attrNameLst>
                                      </p:cBhvr>
                                      <p:by>
                                        <p:hsl h="10842353" s="0" l="0"/>
                                      </p:by>
                                    </p:animClr>
                                    <p:set>
                                      <p:cBhvr>
                                        <p:cTn id="64" dur="500" fill="hold"/>
                                        <p:tgtEl>
                                          <p:spTgt spid="2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2" grpId="0"/>
      <p:bldP spid="33" grpId="1"/>
      <p:bldP spid="31" grpId="1" animBg="1"/>
      <p:bldP spid="29" grpId="0" animBg="1"/>
      <p:bldP spid="29" grpId="1" animBg="1"/>
      <p:bldP spid="2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u-HU" dirty="0" smtClean="0"/>
              <a:t>I.2.3.2. Bellman-Kalaba algoritmusa</a:t>
            </a:r>
            <a:endParaRPr lang="en-US" dirty="0"/>
          </a:p>
        </p:txBody>
      </p:sp>
      <p:sp>
        <p:nvSpPr>
          <p:cNvPr id="3" name="Content Placeholder 2"/>
          <p:cNvSpPr>
            <a:spLocks noGrp="1"/>
          </p:cNvSpPr>
          <p:nvPr>
            <p:ph idx="1"/>
          </p:nvPr>
        </p:nvSpPr>
        <p:spPr/>
        <p:txBody>
          <a:bodyPr>
            <a:normAutofit/>
          </a:bodyPr>
          <a:lstStyle/>
          <a:p>
            <a:pPr>
              <a:lnSpc>
                <a:spcPct val="150000"/>
              </a:lnSpc>
              <a:buClr>
                <a:srgbClr val="C00000"/>
              </a:buClr>
              <a:buSzPct val="110000"/>
              <a:buFont typeface="Webdings" pitchFamily="18" charset="2"/>
              <a:buChar char=""/>
            </a:pPr>
            <a:r>
              <a:rPr lang="hu-HU" sz="1800" dirty="0" smtClean="0"/>
              <a:t>Legrövidebb utak minden csúcsból egy csúcsba</a:t>
            </a:r>
            <a:endParaRPr lang="en-US" sz="1800" dirty="0" smtClean="0"/>
          </a:p>
          <a:p>
            <a:pPr>
              <a:lnSpc>
                <a:spcPct val="150000"/>
              </a:lnSpc>
              <a:buClr>
                <a:srgbClr val="C00000"/>
              </a:buClr>
              <a:buSzPct val="110000"/>
              <a:buNone/>
            </a:pPr>
            <a:r>
              <a:rPr lang="hu-HU" sz="1800" dirty="0" smtClean="0"/>
              <a:t> </a:t>
            </a:r>
          </a:p>
          <a:p>
            <a:pPr>
              <a:lnSpc>
                <a:spcPct val="150000"/>
              </a:lnSpc>
              <a:buClr>
                <a:srgbClr val="C00000"/>
              </a:buClr>
              <a:buSzPct val="110000"/>
              <a:buNone/>
            </a:pPr>
            <a:endParaRPr lang="hu-HU" sz="1800" dirty="0" smtClean="0"/>
          </a:p>
          <a:p>
            <a:pPr>
              <a:lnSpc>
                <a:spcPct val="150000"/>
              </a:lnSpc>
              <a:buClr>
                <a:srgbClr val="C00000"/>
              </a:buClr>
              <a:buSzPct val="110000"/>
              <a:buNone/>
            </a:pPr>
            <a:endParaRPr lang="hu-HU" sz="1800" dirty="0" smtClean="0"/>
          </a:p>
          <a:p>
            <a:pPr>
              <a:lnSpc>
                <a:spcPct val="150000"/>
              </a:lnSpc>
              <a:buClr>
                <a:srgbClr val="C00000"/>
              </a:buClr>
              <a:buSzPct val="110000"/>
              <a:buNone/>
            </a:pPr>
            <a:endParaRPr lang="hu-HU" sz="1800" dirty="0" smtClean="0"/>
          </a:p>
          <a:p>
            <a:pPr>
              <a:lnSpc>
                <a:spcPct val="150000"/>
              </a:lnSpc>
              <a:buClr>
                <a:srgbClr val="C00000"/>
              </a:buClr>
              <a:buSzPct val="110000"/>
              <a:buNone/>
            </a:pPr>
            <a:endParaRPr lang="hu-HU" sz="1800" dirty="0" smtClean="0"/>
          </a:p>
          <a:p>
            <a:pPr>
              <a:lnSpc>
                <a:spcPct val="150000"/>
              </a:lnSpc>
              <a:buClr>
                <a:srgbClr val="C00000"/>
              </a:buClr>
              <a:buSzPct val="110000"/>
              <a:buNone/>
            </a:pPr>
            <a:endParaRPr lang="hu-HU" sz="1800" dirty="0" smtClean="0"/>
          </a:p>
          <a:p>
            <a:pPr>
              <a:lnSpc>
                <a:spcPct val="150000"/>
              </a:lnSpc>
              <a:buClr>
                <a:srgbClr val="C00000"/>
              </a:buClr>
              <a:buSzPct val="110000"/>
              <a:buFont typeface="Webdings" pitchFamily="18" charset="2"/>
              <a:buChar char=""/>
            </a:pPr>
            <a:r>
              <a:rPr lang="hu-HU" sz="1800" dirty="0" smtClean="0"/>
              <a:t>A dolgozatban leírt algoritmus, meghatározza egy tetszőleges gráfban az 1 –es csúcsból bármelyik másik csúcsba haladó irányított utak minimumát </a:t>
            </a:r>
            <a:r>
              <a:rPr lang="hu-HU" sz="1800" dirty="0" smtClean="0">
                <a:solidFill>
                  <a:srgbClr val="FF0000"/>
                </a:solidFill>
              </a:rPr>
              <a:t>illetve egy negatív értékű irányított kör létezését jelzi. </a:t>
            </a:r>
            <a:endParaRPr lang="en-US" sz="1800" dirty="0">
              <a:solidFill>
                <a:srgbClr val="FF0000"/>
              </a:solidFill>
            </a:endParaRPr>
          </a:p>
        </p:txBody>
      </p:sp>
      <p:graphicFrame>
        <p:nvGraphicFramePr>
          <p:cNvPr id="5" name="Table 4"/>
          <p:cNvGraphicFramePr>
            <a:graphicFrameLocks noGrp="1"/>
          </p:cNvGraphicFramePr>
          <p:nvPr/>
        </p:nvGraphicFramePr>
        <p:xfrm>
          <a:off x="838200" y="2773680"/>
          <a:ext cx="2438401" cy="2560320"/>
        </p:xfrm>
        <a:graphic>
          <a:graphicData uri="http://schemas.openxmlformats.org/drawingml/2006/table">
            <a:tbl>
              <a:tblPr firstRow="1" bandRow="1">
                <a:tableStyleId>{5C22544A-7EE6-4342-B048-85BDC9FD1C3A}</a:tableStyleId>
              </a:tblPr>
              <a:tblGrid>
                <a:gridCol w="348343"/>
                <a:gridCol w="348343"/>
                <a:gridCol w="348343"/>
                <a:gridCol w="348343"/>
                <a:gridCol w="348343"/>
                <a:gridCol w="348343"/>
                <a:gridCol w="348343"/>
              </a:tblGrid>
              <a:tr h="264160">
                <a:tc>
                  <a:txBody>
                    <a:bodyPr/>
                    <a:lstStyle/>
                    <a:p>
                      <a:r>
                        <a:rPr lang="hu-HU" dirty="0" smtClean="0"/>
                        <a:t>1</a:t>
                      </a:r>
                      <a:endParaRPr lang="en-US" dirty="0"/>
                    </a:p>
                  </a:txBody>
                  <a:tcPr/>
                </a:tc>
                <a:tc>
                  <a:txBody>
                    <a:bodyPr/>
                    <a:lstStyle/>
                    <a:p>
                      <a:r>
                        <a:rPr lang="hu-HU" dirty="0" smtClean="0"/>
                        <a:t>2</a:t>
                      </a:r>
                      <a:endParaRPr lang="en-US" dirty="0"/>
                    </a:p>
                  </a:txBody>
                  <a:tcPr/>
                </a:tc>
                <a:tc>
                  <a:txBody>
                    <a:bodyPr/>
                    <a:lstStyle/>
                    <a:p>
                      <a:r>
                        <a:rPr lang="hu-HU" dirty="0" smtClean="0"/>
                        <a:t>3</a:t>
                      </a:r>
                      <a:endParaRPr lang="en-US" dirty="0"/>
                    </a:p>
                  </a:txBody>
                  <a:tcPr/>
                </a:tc>
                <a:tc>
                  <a:txBody>
                    <a:bodyPr/>
                    <a:lstStyle/>
                    <a:p>
                      <a:r>
                        <a:rPr lang="hu-HU" dirty="0" smtClean="0"/>
                        <a:t>4</a:t>
                      </a:r>
                      <a:endParaRPr lang="en-US" dirty="0"/>
                    </a:p>
                  </a:txBody>
                  <a:tcPr/>
                </a:tc>
                <a:tc>
                  <a:txBody>
                    <a:bodyPr/>
                    <a:lstStyle/>
                    <a:p>
                      <a:r>
                        <a:rPr lang="hu-HU" dirty="0" smtClean="0"/>
                        <a:t>5</a:t>
                      </a:r>
                      <a:endParaRPr lang="en-US" dirty="0"/>
                    </a:p>
                  </a:txBody>
                  <a:tcPr/>
                </a:tc>
                <a:tc>
                  <a:txBody>
                    <a:bodyPr/>
                    <a:lstStyle/>
                    <a:p>
                      <a:r>
                        <a:rPr lang="hu-HU" dirty="0" smtClean="0"/>
                        <a:t>6</a:t>
                      </a:r>
                      <a:endParaRPr lang="en-US" dirty="0"/>
                    </a:p>
                  </a:txBody>
                  <a:tcPr/>
                </a:tc>
                <a:tc>
                  <a:txBody>
                    <a:bodyPr/>
                    <a:lstStyle/>
                    <a:p>
                      <a:endParaRPr lang="en-US" dirty="0"/>
                    </a:p>
                  </a:txBody>
                  <a:tcPr/>
                </a:tc>
              </a:tr>
              <a:tr h="264160">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solidFill>
                            <a:srgbClr val="FF0000"/>
                          </a:solidFill>
                        </a:rPr>
                        <a:t>7</a:t>
                      </a:r>
                      <a:endParaRPr lang="en-US" sz="1200" dirty="0">
                        <a:solidFill>
                          <a:srgbClr val="FF0000"/>
                        </a:solidFill>
                      </a:endParaRPr>
                    </a:p>
                  </a:txBody>
                  <a:tcPr>
                    <a:solidFill>
                      <a:schemeClr val="accent2">
                        <a:lumMod val="40000"/>
                        <a:lumOff val="60000"/>
                      </a:schemeClr>
                    </a:solidFill>
                  </a:tcPr>
                </a:tc>
                <a:tc>
                  <a:txBody>
                    <a:bodyPr/>
                    <a:lstStyle/>
                    <a:p>
                      <a:r>
                        <a:rPr lang="hu-HU" sz="1200" dirty="0" smtClean="0">
                          <a:solidFill>
                            <a:srgbClr val="FFFF00"/>
                          </a:solidFill>
                        </a:rPr>
                        <a:t>9</a:t>
                      </a:r>
                      <a:endParaRPr lang="en-US" sz="1200" dirty="0">
                        <a:solidFill>
                          <a:srgbClr val="FFFF00"/>
                        </a:solidFill>
                      </a:endParaRPr>
                    </a:p>
                  </a:txBody>
                  <a:tcPr>
                    <a:solidFill>
                      <a:schemeClr val="accent2">
                        <a:lumMod val="40000"/>
                        <a:lumOff val="60000"/>
                      </a:schemeClr>
                    </a:solidFill>
                  </a:tcPr>
                </a:tc>
                <a:tc>
                  <a:txBody>
                    <a:bodyPr/>
                    <a:lstStyle/>
                    <a:p>
                      <a:r>
                        <a:rPr lang="en-US" sz="1200" dirty="0" smtClean="0">
                          <a:latin typeface="Verdana"/>
                          <a:ea typeface="Verdana"/>
                          <a:cs typeface="Verdana"/>
                        </a:rPr>
                        <a:t>∞</a:t>
                      </a:r>
                      <a:endParaRPr lang="en-US" sz="1200"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14</a:t>
                      </a:r>
                      <a:endParaRPr lang="en-US" sz="1200" dirty="0"/>
                    </a:p>
                  </a:txBody>
                  <a:tcPr>
                    <a:solidFill>
                      <a:schemeClr val="accent2">
                        <a:lumMod val="40000"/>
                        <a:lumOff val="60000"/>
                      </a:schemeClr>
                    </a:solidFill>
                  </a:tcPr>
                </a:tc>
                <a:tc>
                  <a:txBody>
                    <a:bodyPr/>
                    <a:lstStyle/>
                    <a:p>
                      <a:r>
                        <a:rPr lang="hu-HU" dirty="0" smtClean="0"/>
                        <a:t>1</a:t>
                      </a:r>
                      <a:endParaRPr lang="en-US" dirty="0"/>
                    </a:p>
                  </a:txBody>
                  <a:tcPr/>
                </a:tc>
              </a:tr>
              <a:tr h="264160">
                <a:tc>
                  <a:txBody>
                    <a:bodyPr/>
                    <a:lstStyle/>
                    <a:p>
                      <a:r>
                        <a:rPr lang="hu-HU" sz="1200" dirty="0" smtClean="0">
                          <a:solidFill>
                            <a:srgbClr val="FF0000"/>
                          </a:solidFill>
                        </a:rPr>
                        <a:t>12</a:t>
                      </a:r>
                      <a:endParaRPr lang="en-US" sz="1200" dirty="0">
                        <a:solidFill>
                          <a:srgbClr val="FF0000"/>
                        </a:solidFill>
                      </a:endParaRPr>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solidFill>
                            <a:srgbClr val="00B0F0"/>
                          </a:solidFill>
                        </a:rPr>
                        <a:t>10</a:t>
                      </a:r>
                      <a:endParaRPr lang="en-US" sz="1200" dirty="0">
                        <a:solidFill>
                          <a:srgbClr val="00B0F0"/>
                        </a:solidFill>
                      </a:endParaRPr>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dirty="0" smtClean="0"/>
                        <a:t>2</a:t>
                      </a:r>
                      <a:endParaRPr lang="en-US" dirty="0"/>
                    </a:p>
                  </a:txBody>
                  <a:tcPr/>
                </a:tc>
              </a:tr>
              <a:tr h="264160">
                <a:tc>
                  <a:txBody>
                    <a:bodyPr/>
                    <a:lstStyle/>
                    <a:p>
                      <a:r>
                        <a:rPr lang="hu-HU" sz="1200" dirty="0" smtClean="0">
                          <a:solidFill>
                            <a:srgbClr val="FFFF00"/>
                          </a:solidFill>
                        </a:rPr>
                        <a:t>2</a:t>
                      </a:r>
                      <a:endParaRPr lang="en-US" sz="1200" dirty="0">
                        <a:solidFill>
                          <a:srgbClr val="FFFF00"/>
                        </a:solidFill>
                      </a:endParaRPr>
                    </a:p>
                  </a:txBody>
                  <a:tcPr>
                    <a:solidFill>
                      <a:schemeClr val="accent2">
                        <a:lumMod val="40000"/>
                        <a:lumOff val="60000"/>
                      </a:schemeClr>
                    </a:solidFill>
                  </a:tcPr>
                </a:tc>
                <a:tc>
                  <a:txBody>
                    <a:bodyPr/>
                    <a:lstStyle/>
                    <a:p>
                      <a:r>
                        <a:rPr lang="hu-HU" sz="1200" dirty="0" smtClean="0">
                          <a:solidFill>
                            <a:srgbClr val="00B0F0"/>
                          </a:solidFill>
                        </a:rPr>
                        <a:t>6</a:t>
                      </a:r>
                      <a:endParaRPr lang="en-US" sz="1200" dirty="0">
                        <a:solidFill>
                          <a:srgbClr val="00B0F0"/>
                        </a:solidFill>
                      </a:endParaRPr>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t>11</a:t>
                      </a:r>
                      <a:endParaRPr lang="en-US" sz="1200"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2</a:t>
                      </a:r>
                      <a:endParaRPr lang="en-US" sz="1200" dirty="0"/>
                    </a:p>
                  </a:txBody>
                  <a:tcPr>
                    <a:solidFill>
                      <a:schemeClr val="accent2">
                        <a:lumMod val="40000"/>
                        <a:lumOff val="60000"/>
                      </a:schemeClr>
                    </a:solidFill>
                  </a:tcPr>
                </a:tc>
                <a:tc>
                  <a:txBody>
                    <a:bodyPr/>
                    <a:lstStyle/>
                    <a:p>
                      <a:r>
                        <a:rPr lang="hu-HU" dirty="0" smtClean="0"/>
                        <a:t>3</a:t>
                      </a:r>
                      <a:endParaRPr lang="en-US" dirty="0"/>
                    </a:p>
                  </a:txBody>
                  <a:tcPr/>
                </a:tc>
              </a:tr>
              <a:tr h="2641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15</a:t>
                      </a:r>
                      <a:endParaRPr lang="en-US" sz="1200" dirty="0"/>
                    </a:p>
                  </a:txBody>
                  <a:tcPr>
                    <a:solidFill>
                      <a:schemeClr val="accent2">
                        <a:lumMod val="40000"/>
                        <a:lumOff val="60000"/>
                      </a:schemeClr>
                    </a:solidFill>
                  </a:tcPr>
                </a:tc>
                <a:tc>
                  <a:txBody>
                    <a:bodyPr/>
                    <a:lstStyle/>
                    <a:p>
                      <a:r>
                        <a:rPr lang="hu-HU" sz="1200" dirty="0" smtClean="0"/>
                        <a:t>11</a:t>
                      </a:r>
                      <a:endParaRPr lang="en-US" sz="1200" dirty="0"/>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t>6</a:t>
                      </a:r>
                      <a:endParaRPr lang="en-US" sz="1200"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dirty="0" smtClean="0"/>
                        <a:t>4</a:t>
                      </a:r>
                      <a:endParaRPr lang="en-US" dirty="0"/>
                    </a:p>
                  </a:txBody>
                  <a:tcPr/>
                </a:tc>
              </a:tr>
              <a:tr h="2641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6</a:t>
                      </a:r>
                      <a:endParaRPr lang="en-US" sz="1200" dirty="0"/>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t>9</a:t>
                      </a:r>
                      <a:endParaRPr lang="en-US" sz="1200" dirty="0"/>
                    </a:p>
                  </a:txBody>
                  <a:tcPr>
                    <a:solidFill>
                      <a:schemeClr val="accent2">
                        <a:lumMod val="40000"/>
                        <a:lumOff val="60000"/>
                      </a:schemeClr>
                    </a:solidFill>
                  </a:tcPr>
                </a:tc>
                <a:tc>
                  <a:txBody>
                    <a:bodyPr/>
                    <a:lstStyle/>
                    <a:p>
                      <a:r>
                        <a:rPr lang="hu-HU" dirty="0" smtClean="0"/>
                        <a:t>5</a:t>
                      </a:r>
                      <a:endParaRPr lang="en-US" dirty="0"/>
                    </a:p>
                  </a:txBody>
                  <a:tcPr/>
                </a:tc>
              </a:tr>
              <a:tr h="2641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2</a:t>
                      </a:r>
                      <a:endParaRPr lang="en-US" sz="1200"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9</a:t>
                      </a:r>
                      <a:endParaRPr lang="en-US" sz="1200" dirty="0"/>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dirty="0" smtClean="0"/>
                        <a:t>6</a:t>
                      </a:r>
                      <a:endParaRPr lang="en-US" dirty="0"/>
                    </a:p>
                  </a:txBody>
                  <a:tcPr/>
                </a:tc>
              </a:tr>
            </a:tbl>
          </a:graphicData>
        </a:graphic>
      </p:graphicFrame>
      <p:sp>
        <p:nvSpPr>
          <p:cNvPr id="79874" name="Rectangle 2"/>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3352800" y="2743200"/>
            <a:ext cx="3505200" cy="1200329"/>
          </a:xfrm>
          <a:prstGeom prst="rect">
            <a:avLst/>
          </a:prstGeom>
          <a:noFill/>
        </p:spPr>
        <p:txBody>
          <a:bodyPr wrap="square" rtlCol="0">
            <a:spAutoFit/>
          </a:bodyPr>
          <a:lstStyle/>
          <a:p>
            <a:r>
              <a:rPr lang="hu-HU" dirty="0" smtClean="0"/>
              <a:t>V=              az irányított élek értékeinek mátrixa, mely a következőképpen van definiálva:</a:t>
            </a:r>
            <a:endParaRPr lang="en-US" dirty="0" smtClean="0"/>
          </a:p>
          <a:p>
            <a:endParaRPr lang="en-US" dirty="0"/>
          </a:p>
        </p:txBody>
      </p:sp>
      <p:graphicFrame>
        <p:nvGraphicFramePr>
          <p:cNvPr id="79873" name="Object 1"/>
          <p:cNvGraphicFramePr>
            <a:graphicFrameLocks noChangeAspect="1"/>
          </p:cNvGraphicFramePr>
          <p:nvPr/>
        </p:nvGraphicFramePr>
        <p:xfrm>
          <a:off x="3733800" y="2743200"/>
          <a:ext cx="762000" cy="340179"/>
        </p:xfrm>
        <a:graphic>
          <a:graphicData uri="http://schemas.openxmlformats.org/presentationml/2006/ole">
            <p:oleObj spid="_x0000_s79873" name="Equation" r:id="rId3" imgW="533169" imgH="241195" progId="Equation.3">
              <p:embed/>
            </p:oleObj>
          </a:graphicData>
        </a:graphic>
      </p:graphicFrame>
      <p:sp>
        <p:nvSpPr>
          <p:cNvPr id="79879" name="Rectangle 7"/>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9878" name="Object 6"/>
          <p:cNvGraphicFramePr>
            <a:graphicFrameLocks noChangeAspect="1"/>
          </p:cNvGraphicFramePr>
          <p:nvPr/>
        </p:nvGraphicFramePr>
        <p:xfrm>
          <a:off x="3837432" y="3810000"/>
          <a:ext cx="2124456" cy="1295400"/>
        </p:xfrm>
        <a:graphic>
          <a:graphicData uri="http://schemas.openxmlformats.org/presentationml/2006/ole">
            <p:oleObj spid="_x0000_s79878" name="Equation" r:id="rId4" imgW="1168400" imgH="711200" progId="Equation.3">
              <p:embed/>
            </p:oleObj>
          </a:graphicData>
        </a:graphic>
      </p:graphicFrame>
      <p:sp>
        <p:nvSpPr>
          <p:cNvPr id="10" name="Action Button: Back or Previous 9">
            <a:hlinkClick r:id="rId5" action="ppaction://hlinksldjump" highlightClick="1"/>
          </p:cNvPr>
          <p:cNvSpPr/>
          <p:nvPr/>
        </p:nvSpPr>
        <p:spPr>
          <a:xfrm>
            <a:off x="228600" y="8686800"/>
            <a:ext cx="533400" cy="3048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u-HU" dirty="0" smtClean="0"/>
              <a:t>I.2.3.2. Bellman-Kalaba algoritmusa</a:t>
            </a:r>
            <a:endParaRPr lang="en-US" dirty="0"/>
          </a:p>
        </p:txBody>
      </p:sp>
      <p:sp>
        <p:nvSpPr>
          <p:cNvPr id="3" name="Content Placeholder 2"/>
          <p:cNvSpPr>
            <a:spLocks noGrp="1"/>
          </p:cNvSpPr>
          <p:nvPr>
            <p:ph idx="1"/>
          </p:nvPr>
        </p:nvSpPr>
        <p:spPr/>
        <p:txBody>
          <a:bodyPr>
            <a:normAutofit/>
          </a:bodyPr>
          <a:lstStyle/>
          <a:p>
            <a:pPr>
              <a:lnSpc>
                <a:spcPct val="150000"/>
              </a:lnSpc>
              <a:buClr>
                <a:srgbClr val="C00000"/>
              </a:buClr>
              <a:buSzPct val="110000"/>
              <a:buFont typeface="Webdings" pitchFamily="18" charset="2"/>
              <a:buChar char=""/>
            </a:pPr>
            <a:r>
              <a:rPr lang="hu-HU" sz="1800" dirty="0" smtClean="0"/>
              <a:t>Legrövidebb utak minden csúcsból egy csúcsba</a:t>
            </a:r>
            <a:endParaRPr lang="en-US" sz="1800" dirty="0" smtClean="0"/>
          </a:p>
          <a:p>
            <a:pPr>
              <a:lnSpc>
                <a:spcPct val="150000"/>
              </a:lnSpc>
              <a:buClr>
                <a:srgbClr val="C00000"/>
              </a:buClr>
              <a:buSzPct val="110000"/>
              <a:buNone/>
            </a:pPr>
            <a:r>
              <a:rPr lang="hu-HU" sz="1800" dirty="0" smtClean="0"/>
              <a:t> </a:t>
            </a:r>
          </a:p>
          <a:p>
            <a:pPr>
              <a:lnSpc>
                <a:spcPct val="150000"/>
              </a:lnSpc>
              <a:buClr>
                <a:srgbClr val="C00000"/>
              </a:buClr>
              <a:buSzPct val="110000"/>
              <a:buNone/>
            </a:pPr>
            <a:endParaRPr lang="hu-HU" sz="1800" dirty="0" smtClean="0"/>
          </a:p>
          <a:p>
            <a:pPr>
              <a:lnSpc>
                <a:spcPct val="150000"/>
              </a:lnSpc>
              <a:buClr>
                <a:srgbClr val="C00000"/>
              </a:buClr>
              <a:buSzPct val="110000"/>
              <a:buNone/>
            </a:pPr>
            <a:endParaRPr lang="hu-HU" sz="1800" dirty="0" smtClean="0"/>
          </a:p>
          <a:p>
            <a:pPr>
              <a:lnSpc>
                <a:spcPct val="150000"/>
              </a:lnSpc>
              <a:buClr>
                <a:srgbClr val="C00000"/>
              </a:buClr>
              <a:buSzPct val="110000"/>
              <a:buNone/>
            </a:pPr>
            <a:endParaRPr lang="hu-HU" sz="1800" dirty="0" smtClean="0"/>
          </a:p>
          <a:p>
            <a:pPr>
              <a:lnSpc>
                <a:spcPct val="150000"/>
              </a:lnSpc>
              <a:buClr>
                <a:srgbClr val="C00000"/>
              </a:buClr>
              <a:buSzPct val="110000"/>
              <a:buNone/>
            </a:pPr>
            <a:endParaRPr lang="hu-HU" sz="1800" dirty="0" smtClean="0"/>
          </a:p>
          <a:p>
            <a:pPr>
              <a:lnSpc>
                <a:spcPct val="150000"/>
              </a:lnSpc>
              <a:buClr>
                <a:srgbClr val="C00000"/>
              </a:buClr>
              <a:buSzPct val="110000"/>
              <a:buNone/>
            </a:pPr>
            <a:endParaRPr lang="hu-HU" sz="1800" dirty="0" smtClean="0"/>
          </a:p>
        </p:txBody>
      </p:sp>
      <p:graphicFrame>
        <p:nvGraphicFramePr>
          <p:cNvPr id="5" name="Table 4"/>
          <p:cNvGraphicFramePr>
            <a:graphicFrameLocks noGrp="1"/>
          </p:cNvGraphicFramePr>
          <p:nvPr/>
        </p:nvGraphicFramePr>
        <p:xfrm>
          <a:off x="838200" y="2773680"/>
          <a:ext cx="2438401" cy="2560320"/>
        </p:xfrm>
        <a:graphic>
          <a:graphicData uri="http://schemas.openxmlformats.org/drawingml/2006/table">
            <a:tbl>
              <a:tblPr firstRow="1" bandRow="1">
                <a:tableStyleId>{5C22544A-7EE6-4342-B048-85BDC9FD1C3A}</a:tableStyleId>
              </a:tblPr>
              <a:tblGrid>
                <a:gridCol w="348343"/>
                <a:gridCol w="348343"/>
                <a:gridCol w="348343"/>
                <a:gridCol w="348343"/>
                <a:gridCol w="348343"/>
                <a:gridCol w="348343"/>
                <a:gridCol w="348343"/>
              </a:tblGrid>
              <a:tr h="264160">
                <a:tc>
                  <a:txBody>
                    <a:bodyPr/>
                    <a:lstStyle/>
                    <a:p>
                      <a:r>
                        <a:rPr lang="hu-HU" dirty="0" smtClean="0"/>
                        <a:t>1</a:t>
                      </a:r>
                      <a:endParaRPr lang="en-US" dirty="0"/>
                    </a:p>
                  </a:txBody>
                  <a:tcPr/>
                </a:tc>
                <a:tc>
                  <a:txBody>
                    <a:bodyPr/>
                    <a:lstStyle/>
                    <a:p>
                      <a:r>
                        <a:rPr lang="hu-HU" dirty="0" smtClean="0"/>
                        <a:t>2</a:t>
                      </a:r>
                      <a:endParaRPr lang="en-US" dirty="0"/>
                    </a:p>
                  </a:txBody>
                  <a:tcPr/>
                </a:tc>
                <a:tc>
                  <a:txBody>
                    <a:bodyPr/>
                    <a:lstStyle/>
                    <a:p>
                      <a:r>
                        <a:rPr lang="hu-HU" dirty="0" smtClean="0"/>
                        <a:t>3</a:t>
                      </a:r>
                      <a:endParaRPr lang="en-US" dirty="0"/>
                    </a:p>
                  </a:txBody>
                  <a:tcPr/>
                </a:tc>
                <a:tc>
                  <a:txBody>
                    <a:bodyPr/>
                    <a:lstStyle/>
                    <a:p>
                      <a:r>
                        <a:rPr lang="hu-HU" dirty="0" smtClean="0"/>
                        <a:t>4</a:t>
                      </a:r>
                      <a:endParaRPr lang="en-US" dirty="0"/>
                    </a:p>
                  </a:txBody>
                  <a:tcPr/>
                </a:tc>
                <a:tc>
                  <a:txBody>
                    <a:bodyPr/>
                    <a:lstStyle/>
                    <a:p>
                      <a:r>
                        <a:rPr lang="hu-HU" dirty="0" smtClean="0"/>
                        <a:t>5</a:t>
                      </a:r>
                      <a:endParaRPr lang="en-US" dirty="0"/>
                    </a:p>
                  </a:txBody>
                  <a:tcPr/>
                </a:tc>
                <a:tc>
                  <a:txBody>
                    <a:bodyPr/>
                    <a:lstStyle/>
                    <a:p>
                      <a:r>
                        <a:rPr lang="hu-HU" dirty="0" smtClean="0"/>
                        <a:t>6</a:t>
                      </a:r>
                      <a:endParaRPr lang="en-US" dirty="0"/>
                    </a:p>
                  </a:txBody>
                  <a:tcPr/>
                </a:tc>
                <a:tc>
                  <a:txBody>
                    <a:bodyPr/>
                    <a:lstStyle/>
                    <a:p>
                      <a:endParaRPr lang="en-US" dirty="0"/>
                    </a:p>
                  </a:txBody>
                  <a:tcPr/>
                </a:tc>
              </a:tr>
              <a:tr h="264160">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solidFill>
                            <a:srgbClr val="FF0000"/>
                          </a:solidFill>
                        </a:rPr>
                        <a:t>7</a:t>
                      </a:r>
                      <a:endParaRPr lang="en-US" sz="1200" dirty="0">
                        <a:solidFill>
                          <a:srgbClr val="FF0000"/>
                        </a:solidFill>
                      </a:endParaRPr>
                    </a:p>
                  </a:txBody>
                  <a:tcPr>
                    <a:solidFill>
                      <a:schemeClr val="accent2">
                        <a:lumMod val="40000"/>
                        <a:lumOff val="60000"/>
                      </a:schemeClr>
                    </a:solidFill>
                  </a:tcPr>
                </a:tc>
                <a:tc>
                  <a:txBody>
                    <a:bodyPr/>
                    <a:lstStyle/>
                    <a:p>
                      <a:r>
                        <a:rPr lang="hu-HU" sz="1200" dirty="0" smtClean="0">
                          <a:solidFill>
                            <a:srgbClr val="FFFF00"/>
                          </a:solidFill>
                        </a:rPr>
                        <a:t>9</a:t>
                      </a:r>
                      <a:endParaRPr lang="en-US" sz="1200" dirty="0">
                        <a:solidFill>
                          <a:srgbClr val="FFFF00"/>
                        </a:solidFill>
                      </a:endParaRPr>
                    </a:p>
                  </a:txBody>
                  <a:tcPr>
                    <a:solidFill>
                      <a:schemeClr val="accent2">
                        <a:lumMod val="40000"/>
                        <a:lumOff val="60000"/>
                      </a:schemeClr>
                    </a:solidFill>
                  </a:tcPr>
                </a:tc>
                <a:tc>
                  <a:txBody>
                    <a:bodyPr/>
                    <a:lstStyle/>
                    <a:p>
                      <a:r>
                        <a:rPr lang="en-US" sz="1200" dirty="0" smtClean="0">
                          <a:latin typeface="Verdana"/>
                          <a:ea typeface="Verdana"/>
                          <a:cs typeface="Verdana"/>
                        </a:rPr>
                        <a:t>∞</a:t>
                      </a:r>
                      <a:endParaRPr lang="en-US" sz="1200"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14</a:t>
                      </a:r>
                      <a:endParaRPr lang="en-US" sz="1200" dirty="0"/>
                    </a:p>
                  </a:txBody>
                  <a:tcPr>
                    <a:solidFill>
                      <a:schemeClr val="accent2">
                        <a:lumMod val="40000"/>
                        <a:lumOff val="60000"/>
                      </a:schemeClr>
                    </a:solidFill>
                  </a:tcPr>
                </a:tc>
                <a:tc>
                  <a:txBody>
                    <a:bodyPr/>
                    <a:lstStyle/>
                    <a:p>
                      <a:r>
                        <a:rPr lang="hu-HU" dirty="0" smtClean="0"/>
                        <a:t>1</a:t>
                      </a:r>
                      <a:endParaRPr lang="en-US" dirty="0"/>
                    </a:p>
                  </a:txBody>
                  <a:tcPr/>
                </a:tc>
              </a:tr>
              <a:tr h="264160">
                <a:tc>
                  <a:txBody>
                    <a:bodyPr/>
                    <a:lstStyle/>
                    <a:p>
                      <a:r>
                        <a:rPr lang="hu-HU" sz="1200" dirty="0" smtClean="0">
                          <a:solidFill>
                            <a:srgbClr val="FF0000"/>
                          </a:solidFill>
                        </a:rPr>
                        <a:t>12</a:t>
                      </a:r>
                      <a:endParaRPr lang="en-US" sz="1200" dirty="0">
                        <a:solidFill>
                          <a:srgbClr val="FF0000"/>
                        </a:solidFill>
                      </a:endParaRPr>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solidFill>
                            <a:srgbClr val="00B0F0"/>
                          </a:solidFill>
                        </a:rPr>
                        <a:t>10</a:t>
                      </a:r>
                      <a:endParaRPr lang="en-US" sz="1200" dirty="0">
                        <a:solidFill>
                          <a:srgbClr val="00B0F0"/>
                        </a:solidFill>
                      </a:endParaRPr>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dirty="0" smtClean="0"/>
                        <a:t>2</a:t>
                      </a:r>
                      <a:endParaRPr lang="en-US" dirty="0"/>
                    </a:p>
                  </a:txBody>
                  <a:tcPr/>
                </a:tc>
              </a:tr>
              <a:tr h="264160">
                <a:tc>
                  <a:txBody>
                    <a:bodyPr/>
                    <a:lstStyle/>
                    <a:p>
                      <a:r>
                        <a:rPr lang="hu-HU" sz="1200" dirty="0" smtClean="0">
                          <a:solidFill>
                            <a:srgbClr val="FFFF00"/>
                          </a:solidFill>
                        </a:rPr>
                        <a:t>2</a:t>
                      </a:r>
                      <a:endParaRPr lang="en-US" sz="1200" dirty="0">
                        <a:solidFill>
                          <a:srgbClr val="FFFF00"/>
                        </a:solidFill>
                      </a:endParaRPr>
                    </a:p>
                  </a:txBody>
                  <a:tcPr>
                    <a:solidFill>
                      <a:schemeClr val="accent2">
                        <a:lumMod val="40000"/>
                        <a:lumOff val="60000"/>
                      </a:schemeClr>
                    </a:solidFill>
                  </a:tcPr>
                </a:tc>
                <a:tc>
                  <a:txBody>
                    <a:bodyPr/>
                    <a:lstStyle/>
                    <a:p>
                      <a:r>
                        <a:rPr lang="hu-HU" sz="1200" dirty="0" smtClean="0">
                          <a:solidFill>
                            <a:srgbClr val="00B0F0"/>
                          </a:solidFill>
                        </a:rPr>
                        <a:t>6</a:t>
                      </a:r>
                      <a:endParaRPr lang="en-US" sz="1200" dirty="0">
                        <a:solidFill>
                          <a:srgbClr val="00B0F0"/>
                        </a:solidFill>
                      </a:endParaRPr>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t>11</a:t>
                      </a:r>
                      <a:endParaRPr lang="en-US" sz="1200"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2</a:t>
                      </a:r>
                      <a:endParaRPr lang="en-US" sz="1200" dirty="0"/>
                    </a:p>
                  </a:txBody>
                  <a:tcPr>
                    <a:solidFill>
                      <a:schemeClr val="accent2">
                        <a:lumMod val="40000"/>
                        <a:lumOff val="60000"/>
                      </a:schemeClr>
                    </a:solidFill>
                  </a:tcPr>
                </a:tc>
                <a:tc>
                  <a:txBody>
                    <a:bodyPr/>
                    <a:lstStyle/>
                    <a:p>
                      <a:r>
                        <a:rPr lang="hu-HU" dirty="0" smtClean="0"/>
                        <a:t>3</a:t>
                      </a:r>
                      <a:endParaRPr lang="en-US" dirty="0"/>
                    </a:p>
                  </a:txBody>
                  <a:tcPr/>
                </a:tc>
              </a:tr>
              <a:tr h="2641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15</a:t>
                      </a:r>
                      <a:endParaRPr lang="en-US" sz="1200" dirty="0"/>
                    </a:p>
                  </a:txBody>
                  <a:tcPr>
                    <a:solidFill>
                      <a:schemeClr val="accent2">
                        <a:lumMod val="40000"/>
                        <a:lumOff val="60000"/>
                      </a:schemeClr>
                    </a:solidFill>
                  </a:tcPr>
                </a:tc>
                <a:tc>
                  <a:txBody>
                    <a:bodyPr/>
                    <a:lstStyle/>
                    <a:p>
                      <a:r>
                        <a:rPr lang="hu-HU" sz="1200" dirty="0" smtClean="0"/>
                        <a:t>11</a:t>
                      </a:r>
                      <a:endParaRPr lang="en-US" sz="1200" dirty="0"/>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t>6</a:t>
                      </a:r>
                      <a:endParaRPr lang="en-US" sz="1200"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dirty="0" smtClean="0"/>
                        <a:t>4</a:t>
                      </a:r>
                      <a:endParaRPr lang="en-US" dirty="0"/>
                    </a:p>
                  </a:txBody>
                  <a:tcPr/>
                </a:tc>
              </a:tr>
              <a:tr h="2641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6</a:t>
                      </a:r>
                      <a:endParaRPr lang="en-US" sz="1200" dirty="0"/>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sz="1200" dirty="0" smtClean="0"/>
                        <a:t>9</a:t>
                      </a:r>
                      <a:endParaRPr lang="en-US" sz="1200" dirty="0"/>
                    </a:p>
                  </a:txBody>
                  <a:tcPr>
                    <a:solidFill>
                      <a:schemeClr val="accent2">
                        <a:lumMod val="40000"/>
                        <a:lumOff val="60000"/>
                      </a:schemeClr>
                    </a:solidFill>
                  </a:tcPr>
                </a:tc>
                <a:tc>
                  <a:txBody>
                    <a:bodyPr/>
                    <a:lstStyle/>
                    <a:p>
                      <a:r>
                        <a:rPr lang="hu-HU" dirty="0" smtClean="0"/>
                        <a:t>5</a:t>
                      </a:r>
                      <a:endParaRPr lang="en-US" dirty="0"/>
                    </a:p>
                  </a:txBody>
                  <a:tcPr/>
                </a:tc>
              </a:tr>
              <a:tr h="2641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2</a:t>
                      </a:r>
                      <a:endParaRPr lang="en-US" sz="1200"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Verdana"/>
                          <a:ea typeface="Verdana"/>
                          <a:cs typeface="Verdana"/>
                        </a:rPr>
                        <a:t>∞</a:t>
                      </a:r>
                      <a:endParaRPr lang="en-US" sz="1200" dirty="0" smtClean="0"/>
                    </a:p>
                  </a:txBody>
                  <a:tcPr>
                    <a:solidFill>
                      <a:schemeClr val="accent2">
                        <a:lumMod val="40000"/>
                        <a:lumOff val="60000"/>
                      </a:schemeClr>
                    </a:solidFill>
                  </a:tcPr>
                </a:tc>
                <a:tc>
                  <a:txBody>
                    <a:bodyPr/>
                    <a:lstStyle/>
                    <a:p>
                      <a:r>
                        <a:rPr lang="hu-HU" sz="1200" dirty="0" smtClean="0"/>
                        <a:t>9</a:t>
                      </a:r>
                      <a:endParaRPr lang="en-US" sz="1200" dirty="0"/>
                    </a:p>
                  </a:txBody>
                  <a:tcPr>
                    <a:solidFill>
                      <a:schemeClr val="accent2">
                        <a:lumMod val="40000"/>
                        <a:lumOff val="60000"/>
                      </a:schemeClr>
                    </a:solidFill>
                  </a:tcPr>
                </a:tc>
                <a:tc>
                  <a:txBody>
                    <a:bodyPr/>
                    <a:lstStyle/>
                    <a:p>
                      <a:r>
                        <a:rPr lang="hu-HU" sz="1200" dirty="0" smtClean="0"/>
                        <a:t>0</a:t>
                      </a:r>
                      <a:endParaRPr lang="en-US" sz="1200" dirty="0"/>
                    </a:p>
                  </a:txBody>
                  <a:tcPr>
                    <a:solidFill>
                      <a:schemeClr val="accent2">
                        <a:lumMod val="40000"/>
                        <a:lumOff val="60000"/>
                      </a:schemeClr>
                    </a:solidFill>
                  </a:tcPr>
                </a:tc>
                <a:tc>
                  <a:txBody>
                    <a:bodyPr/>
                    <a:lstStyle/>
                    <a:p>
                      <a:r>
                        <a:rPr lang="hu-HU" dirty="0" smtClean="0"/>
                        <a:t>6</a:t>
                      </a:r>
                      <a:endParaRPr lang="en-US" dirty="0"/>
                    </a:p>
                  </a:txBody>
                  <a:tcPr/>
                </a:tc>
              </a:tr>
            </a:tbl>
          </a:graphicData>
        </a:graphic>
      </p:graphicFrame>
      <p:sp>
        <p:nvSpPr>
          <p:cNvPr id="79874" name="Rectangle 2"/>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p:cNvSpPr txBox="1"/>
          <p:nvPr/>
        </p:nvSpPr>
        <p:spPr>
          <a:xfrm>
            <a:off x="3352800" y="2743200"/>
            <a:ext cx="3505200" cy="1200329"/>
          </a:xfrm>
          <a:prstGeom prst="rect">
            <a:avLst/>
          </a:prstGeom>
          <a:noFill/>
        </p:spPr>
        <p:txBody>
          <a:bodyPr wrap="square" rtlCol="0">
            <a:spAutoFit/>
          </a:bodyPr>
          <a:lstStyle/>
          <a:p>
            <a:r>
              <a:rPr lang="hu-HU" dirty="0" smtClean="0"/>
              <a:t>V=                 az irányított élek értékeinek mátrixa, mely a következőképpen van definiálva:</a:t>
            </a:r>
            <a:endParaRPr lang="en-US" dirty="0" smtClean="0"/>
          </a:p>
          <a:p>
            <a:endParaRPr lang="en-US" dirty="0"/>
          </a:p>
        </p:txBody>
      </p:sp>
      <p:graphicFrame>
        <p:nvGraphicFramePr>
          <p:cNvPr id="79873" name="Object 1"/>
          <p:cNvGraphicFramePr>
            <a:graphicFrameLocks noChangeAspect="1"/>
          </p:cNvGraphicFramePr>
          <p:nvPr/>
        </p:nvGraphicFramePr>
        <p:xfrm>
          <a:off x="3794761" y="2743200"/>
          <a:ext cx="853439" cy="381000"/>
        </p:xfrm>
        <a:graphic>
          <a:graphicData uri="http://schemas.openxmlformats.org/presentationml/2006/ole">
            <p:oleObj spid="_x0000_s81922" name="Equation" r:id="rId3" imgW="533169" imgH="241195" progId="Equation.3">
              <p:embed/>
            </p:oleObj>
          </a:graphicData>
        </a:graphic>
      </p:graphicFrame>
      <p:sp>
        <p:nvSpPr>
          <p:cNvPr id="79879" name="Rectangle 7"/>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9878" name="Object 6"/>
          <p:cNvGraphicFramePr>
            <a:graphicFrameLocks noChangeAspect="1"/>
          </p:cNvGraphicFramePr>
          <p:nvPr/>
        </p:nvGraphicFramePr>
        <p:xfrm>
          <a:off x="3837432" y="3810000"/>
          <a:ext cx="2124456" cy="1295400"/>
        </p:xfrm>
        <a:graphic>
          <a:graphicData uri="http://schemas.openxmlformats.org/presentationml/2006/ole">
            <p:oleObj spid="_x0000_s81923" name="Equation" r:id="rId4" imgW="1168400" imgH="711200" progId="Equation.3">
              <p:embed/>
            </p:oleObj>
          </a:graphicData>
        </a:graphic>
      </p:graphicFrame>
      <p:sp>
        <p:nvSpPr>
          <p:cNvPr id="10" name="Rectangle 9"/>
          <p:cNvSpPr/>
          <p:nvPr/>
        </p:nvSpPr>
        <p:spPr>
          <a:xfrm>
            <a:off x="1524000" y="2514600"/>
            <a:ext cx="304800" cy="3124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Befutó élek</a:t>
            </a:r>
            <a:endParaRPr lang="en-US" dirty="0"/>
          </a:p>
        </p:txBody>
      </p:sp>
      <p:sp>
        <p:nvSpPr>
          <p:cNvPr id="12" name="Oval 11"/>
          <p:cNvSpPr/>
          <p:nvPr/>
        </p:nvSpPr>
        <p:spPr>
          <a:xfrm>
            <a:off x="2895600" y="3886200"/>
            <a:ext cx="3810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04800" y="3886200"/>
            <a:ext cx="25908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Kifutó élek</a:t>
            </a:r>
            <a:endParaRPr lang="en-US" dirty="0"/>
          </a:p>
        </p:txBody>
      </p:sp>
      <p:sp>
        <p:nvSpPr>
          <p:cNvPr id="15" name="Oval 14"/>
          <p:cNvSpPr/>
          <p:nvPr/>
        </p:nvSpPr>
        <p:spPr>
          <a:xfrm>
            <a:off x="2895600" y="3124200"/>
            <a:ext cx="3810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1</a:t>
            </a:r>
            <a:endParaRPr lang="en-US" b="1" dirty="0">
              <a:solidFill>
                <a:srgbClr val="FF0000"/>
              </a:solidFill>
            </a:endParaRPr>
          </a:p>
        </p:txBody>
      </p:sp>
      <p:sp>
        <p:nvSpPr>
          <p:cNvPr id="16" name="Oval 15"/>
          <p:cNvSpPr/>
          <p:nvPr/>
        </p:nvSpPr>
        <p:spPr>
          <a:xfrm>
            <a:off x="1524000" y="3124200"/>
            <a:ext cx="3810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1524000" y="3429000"/>
            <a:ext cx="3810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2895600" y="3505200"/>
            <a:ext cx="3810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2</a:t>
            </a:r>
            <a:endParaRPr lang="en-US" b="1" dirty="0">
              <a:solidFill>
                <a:srgbClr val="FF0000"/>
              </a:solidFill>
            </a:endParaRPr>
          </a:p>
        </p:txBody>
      </p:sp>
      <p:sp>
        <p:nvSpPr>
          <p:cNvPr id="19" name="Oval 18"/>
          <p:cNvSpPr/>
          <p:nvPr/>
        </p:nvSpPr>
        <p:spPr>
          <a:xfrm>
            <a:off x="1524000" y="4191000"/>
            <a:ext cx="3810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2895600" y="4267200"/>
            <a:ext cx="3810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4</a:t>
            </a:r>
            <a:endParaRPr lang="en-US" b="1" dirty="0">
              <a:solidFill>
                <a:srgbClr val="FF0000"/>
              </a:solidFill>
            </a:endParaRPr>
          </a:p>
        </p:txBody>
      </p:sp>
      <p:sp>
        <p:nvSpPr>
          <p:cNvPr id="21" name="Oval 20"/>
          <p:cNvSpPr/>
          <p:nvPr/>
        </p:nvSpPr>
        <p:spPr>
          <a:xfrm>
            <a:off x="1524000" y="4953000"/>
            <a:ext cx="3810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2895600" y="4953000"/>
            <a:ext cx="3810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6</a:t>
            </a:r>
            <a:endParaRPr lang="en-US" b="1" dirty="0">
              <a:solidFill>
                <a:srgbClr val="FF0000"/>
              </a:solidFill>
            </a:endParaRPr>
          </a:p>
        </p:txBody>
      </p:sp>
      <p:sp>
        <p:nvSpPr>
          <p:cNvPr id="23" name="Oval 22"/>
          <p:cNvSpPr/>
          <p:nvPr/>
        </p:nvSpPr>
        <p:spPr>
          <a:xfrm>
            <a:off x="3124200" y="6629400"/>
            <a:ext cx="3810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3</a:t>
            </a:r>
            <a:endParaRPr lang="en-US" dirty="0">
              <a:solidFill>
                <a:schemeClr val="tx1"/>
              </a:solidFill>
            </a:endParaRPr>
          </a:p>
        </p:txBody>
      </p:sp>
      <p:grpSp>
        <p:nvGrpSpPr>
          <p:cNvPr id="39" name="Group 38"/>
          <p:cNvGrpSpPr/>
          <p:nvPr/>
        </p:nvGrpSpPr>
        <p:grpSpPr>
          <a:xfrm>
            <a:off x="1295400" y="5943600"/>
            <a:ext cx="1884596" cy="741596"/>
            <a:chOff x="1524000" y="6019800"/>
            <a:chExt cx="1655996" cy="665396"/>
          </a:xfrm>
        </p:grpSpPr>
        <p:cxnSp>
          <p:nvCxnSpPr>
            <p:cNvPr id="25" name="Straight Arrow Connector 24"/>
            <p:cNvCxnSpPr>
              <a:endCxn id="23" idx="1"/>
            </p:cNvCxnSpPr>
            <p:nvPr/>
          </p:nvCxnSpPr>
          <p:spPr>
            <a:xfrm>
              <a:off x="1524000" y="6019800"/>
              <a:ext cx="1655996" cy="665396"/>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590800" y="6172200"/>
              <a:ext cx="304800" cy="369332"/>
            </a:xfrm>
            <a:prstGeom prst="rect">
              <a:avLst/>
            </a:prstGeom>
            <a:noFill/>
          </p:spPr>
          <p:txBody>
            <a:bodyPr wrap="square" rtlCol="0">
              <a:spAutoFit/>
            </a:bodyPr>
            <a:lstStyle/>
            <a:p>
              <a:r>
                <a:rPr lang="hu-HU" dirty="0" smtClean="0"/>
                <a:t>9</a:t>
              </a:r>
              <a:endParaRPr lang="en-US" dirty="0"/>
            </a:p>
          </p:txBody>
        </p:sp>
      </p:grpSp>
      <p:grpSp>
        <p:nvGrpSpPr>
          <p:cNvPr id="40" name="Group 39"/>
          <p:cNvGrpSpPr/>
          <p:nvPr/>
        </p:nvGrpSpPr>
        <p:grpSpPr>
          <a:xfrm>
            <a:off x="1371600" y="6324600"/>
            <a:ext cx="1752600" cy="521732"/>
            <a:chOff x="1524000" y="6412468"/>
            <a:chExt cx="1600200" cy="407432"/>
          </a:xfrm>
        </p:grpSpPr>
        <p:cxnSp>
          <p:nvCxnSpPr>
            <p:cNvPr id="26" name="Straight Arrow Connector 25"/>
            <p:cNvCxnSpPr>
              <a:endCxn id="23" idx="2"/>
            </p:cNvCxnSpPr>
            <p:nvPr/>
          </p:nvCxnSpPr>
          <p:spPr>
            <a:xfrm>
              <a:off x="1524000" y="6705600"/>
              <a:ext cx="1600200" cy="1143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828800" y="6412468"/>
              <a:ext cx="457200" cy="369332"/>
            </a:xfrm>
            <a:prstGeom prst="rect">
              <a:avLst/>
            </a:prstGeom>
            <a:noFill/>
          </p:spPr>
          <p:txBody>
            <a:bodyPr wrap="square" rtlCol="0">
              <a:spAutoFit/>
            </a:bodyPr>
            <a:lstStyle/>
            <a:p>
              <a:r>
                <a:rPr lang="hu-HU" dirty="0" smtClean="0"/>
                <a:t>10</a:t>
              </a:r>
              <a:endParaRPr lang="en-US" dirty="0"/>
            </a:p>
          </p:txBody>
        </p:sp>
      </p:grpSp>
      <p:grpSp>
        <p:nvGrpSpPr>
          <p:cNvPr id="41" name="Group 40"/>
          <p:cNvGrpSpPr/>
          <p:nvPr/>
        </p:nvGrpSpPr>
        <p:grpSpPr>
          <a:xfrm>
            <a:off x="1447800" y="6945868"/>
            <a:ext cx="1732196" cy="521732"/>
            <a:chOff x="1524000" y="6945868"/>
            <a:chExt cx="1655996" cy="445532"/>
          </a:xfrm>
        </p:grpSpPr>
        <p:cxnSp>
          <p:nvCxnSpPr>
            <p:cNvPr id="28" name="Straight Arrow Connector 27"/>
            <p:cNvCxnSpPr>
              <a:endCxn id="23" idx="3"/>
            </p:cNvCxnSpPr>
            <p:nvPr/>
          </p:nvCxnSpPr>
          <p:spPr>
            <a:xfrm flipV="1">
              <a:off x="1524000" y="6954604"/>
              <a:ext cx="1655996" cy="436796"/>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676400" y="6945868"/>
              <a:ext cx="457200" cy="369332"/>
            </a:xfrm>
            <a:prstGeom prst="rect">
              <a:avLst/>
            </a:prstGeom>
            <a:noFill/>
          </p:spPr>
          <p:txBody>
            <a:bodyPr wrap="square" rtlCol="0">
              <a:spAutoFit/>
            </a:bodyPr>
            <a:lstStyle/>
            <a:p>
              <a:r>
                <a:rPr lang="hu-HU" dirty="0" smtClean="0"/>
                <a:t>11</a:t>
              </a:r>
              <a:endParaRPr lang="en-US" dirty="0"/>
            </a:p>
          </p:txBody>
        </p:sp>
      </p:grpSp>
      <p:grpSp>
        <p:nvGrpSpPr>
          <p:cNvPr id="42" name="Group 41"/>
          <p:cNvGrpSpPr/>
          <p:nvPr/>
        </p:nvGrpSpPr>
        <p:grpSpPr>
          <a:xfrm>
            <a:off x="1447800" y="7010400"/>
            <a:ext cx="1866900" cy="990600"/>
            <a:chOff x="1447800" y="7010400"/>
            <a:chExt cx="1866900" cy="1066800"/>
          </a:xfrm>
        </p:grpSpPr>
        <p:cxnSp>
          <p:nvCxnSpPr>
            <p:cNvPr id="31" name="Straight Arrow Connector 30"/>
            <p:cNvCxnSpPr>
              <a:endCxn id="23" idx="4"/>
            </p:cNvCxnSpPr>
            <p:nvPr/>
          </p:nvCxnSpPr>
          <p:spPr>
            <a:xfrm flipV="1">
              <a:off x="1447800" y="7010400"/>
              <a:ext cx="1866900" cy="10668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905000" y="7326868"/>
              <a:ext cx="457200" cy="369332"/>
            </a:xfrm>
            <a:prstGeom prst="rect">
              <a:avLst/>
            </a:prstGeom>
            <a:noFill/>
          </p:spPr>
          <p:txBody>
            <a:bodyPr wrap="square" rtlCol="0">
              <a:spAutoFit/>
            </a:bodyPr>
            <a:lstStyle/>
            <a:p>
              <a:r>
                <a:rPr lang="hu-HU" dirty="0" smtClean="0"/>
                <a:t>12</a:t>
              </a:r>
              <a:endParaRPr lang="en-US" dirty="0"/>
            </a:p>
          </p:txBody>
        </p:sp>
      </p:grpSp>
      <p:sp>
        <p:nvSpPr>
          <p:cNvPr id="43" name="TextBox 42"/>
          <p:cNvSpPr txBox="1"/>
          <p:nvPr/>
        </p:nvSpPr>
        <p:spPr>
          <a:xfrm>
            <a:off x="1447800" y="8305800"/>
            <a:ext cx="1295400" cy="369332"/>
          </a:xfrm>
          <a:prstGeom prst="rect">
            <a:avLst/>
          </a:prstGeom>
          <a:noFill/>
        </p:spPr>
        <p:txBody>
          <a:bodyPr wrap="square" rtlCol="0">
            <a:spAutoFit/>
          </a:bodyPr>
          <a:lstStyle/>
          <a:p>
            <a:endParaRPr lang="en-US" dirty="0"/>
          </a:p>
        </p:txBody>
      </p:sp>
      <p:graphicFrame>
        <p:nvGraphicFramePr>
          <p:cNvPr id="44" name="Object 43"/>
          <p:cNvGraphicFramePr>
            <a:graphicFrameLocks noChangeAspect="1"/>
          </p:cNvGraphicFramePr>
          <p:nvPr/>
        </p:nvGraphicFramePr>
        <p:xfrm>
          <a:off x="2722368" y="7315200"/>
          <a:ext cx="935232" cy="609600"/>
        </p:xfrm>
        <a:graphic>
          <a:graphicData uri="http://schemas.openxmlformats.org/presentationml/2006/ole">
            <p:oleObj spid="_x0000_s81924" name="Equation" r:id="rId5" imgW="266400" imgH="241200" progId="Equation.3">
              <p:embed/>
            </p:oleObj>
          </a:graphicData>
        </a:graphic>
      </p:graphicFrame>
      <p:sp>
        <p:nvSpPr>
          <p:cNvPr id="45" name="Oval 44"/>
          <p:cNvSpPr/>
          <p:nvPr/>
        </p:nvSpPr>
        <p:spPr>
          <a:xfrm>
            <a:off x="3581400" y="56388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chemeClr val="tx2"/>
                </a:solidFill>
              </a:rPr>
              <a:t>1</a:t>
            </a:r>
            <a:endParaRPr lang="en-US" b="1" dirty="0">
              <a:solidFill>
                <a:schemeClr val="tx2"/>
              </a:solidFill>
            </a:endParaRPr>
          </a:p>
        </p:txBody>
      </p:sp>
      <p:sp>
        <p:nvSpPr>
          <p:cNvPr id="46" name="Oval 45"/>
          <p:cNvSpPr/>
          <p:nvPr/>
        </p:nvSpPr>
        <p:spPr>
          <a:xfrm>
            <a:off x="4572000" y="5638800"/>
            <a:ext cx="381000" cy="381000"/>
          </a:xfrm>
          <a:prstGeom prst="ellipse">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chemeClr val="tx2"/>
                </a:solidFill>
              </a:rPr>
              <a:t>2</a:t>
            </a:r>
            <a:endParaRPr lang="en-US" b="1" dirty="0">
              <a:solidFill>
                <a:schemeClr val="tx2"/>
              </a:solidFill>
            </a:endParaRPr>
          </a:p>
        </p:txBody>
      </p:sp>
      <p:sp>
        <p:nvSpPr>
          <p:cNvPr id="47" name="Oval 46"/>
          <p:cNvSpPr/>
          <p:nvPr/>
        </p:nvSpPr>
        <p:spPr>
          <a:xfrm>
            <a:off x="4724400" y="6705600"/>
            <a:ext cx="381000" cy="381000"/>
          </a:xfrm>
          <a:prstGeom prst="ellipse">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chemeClr val="tx2"/>
                </a:solidFill>
              </a:rPr>
              <a:t>3</a:t>
            </a:r>
            <a:endParaRPr lang="en-US" b="1" dirty="0">
              <a:solidFill>
                <a:schemeClr val="tx2"/>
              </a:solidFill>
            </a:endParaRPr>
          </a:p>
        </p:txBody>
      </p:sp>
      <p:sp>
        <p:nvSpPr>
          <p:cNvPr id="48" name="Oval 47"/>
          <p:cNvSpPr/>
          <p:nvPr/>
        </p:nvSpPr>
        <p:spPr>
          <a:xfrm>
            <a:off x="3886200" y="7772400"/>
            <a:ext cx="381000" cy="381000"/>
          </a:xfrm>
          <a:prstGeom prst="ellipse">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chemeClr val="tx2"/>
                </a:solidFill>
              </a:rPr>
              <a:t>4</a:t>
            </a:r>
            <a:endParaRPr lang="en-US" b="1" dirty="0">
              <a:solidFill>
                <a:schemeClr val="tx2"/>
              </a:solidFill>
            </a:endParaRPr>
          </a:p>
        </p:txBody>
      </p:sp>
      <p:sp>
        <p:nvSpPr>
          <p:cNvPr id="49" name="Oval 48"/>
          <p:cNvSpPr/>
          <p:nvPr/>
        </p:nvSpPr>
        <p:spPr>
          <a:xfrm>
            <a:off x="6248400" y="5638800"/>
            <a:ext cx="381000" cy="381000"/>
          </a:xfrm>
          <a:prstGeom prst="ellipse">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chemeClr val="tx2"/>
                </a:solidFill>
              </a:rPr>
              <a:t>5</a:t>
            </a:r>
            <a:endParaRPr lang="en-US" b="1" dirty="0">
              <a:solidFill>
                <a:schemeClr val="tx2"/>
              </a:solidFill>
            </a:endParaRPr>
          </a:p>
        </p:txBody>
      </p:sp>
      <p:sp>
        <p:nvSpPr>
          <p:cNvPr id="50" name="Oval 49"/>
          <p:cNvSpPr/>
          <p:nvPr/>
        </p:nvSpPr>
        <p:spPr>
          <a:xfrm>
            <a:off x="6172200" y="7010400"/>
            <a:ext cx="381000" cy="381000"/>
          </a:xfrm>
          <a:prstGeom prst="ellipse">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chemeClr val="tx2"/>
                </a:solidFill>
              </a:rPr>
              <a:t>6</a:t>
            </a:r>
            <a:endParaRPr lang="en-US" b="1" dirty="0">
              <a:solidFill>
                <a:schemeClr val="tx2"/>
              </a:solidFill>
            </a:endParaRPr>
          </a:p>
        </p:txBody>
      </p:sp>
      <p:sp>
        <p:nvSpPr>
          <p:cNvPr id="52" name="Freeform 51"/>
          <p:cNvSpPr/>
          <p:nvPr/>
        </p:nvSpPr>
        <p:spPr>
          <a:xfrm flipH="1">
            <a:off x="3733800" y="5385486"/>
            <a:ext cx="838200" cy="405714"/>
          </a:xfrm>
          <a:custGeom>
            <a:avLst/>
            <a:gdLst>
              <a:gd name="connsiteX0" fmla="*/ 0 w 856735"/>
              <a:gd name="connsiteY0" fmla="*/ 323336 h 323336"/>
              <a:gd name="connsiteX1" fmla="*/ 481913 w 856735"/>
              <a:gd name="connsiteY1" fmla="*/ 26773 h 323336"/>
              <a:gd name="connsiteX2" fmla="*/ 803189 w 856735"/>
              <a:gd name="connsiteY2" fmla="*/ 162698 h 323336"/>
              <a:gd name="connsiteX3" fmla="*/ 803189 w 856735"/>
              <a:gd name="connsiteY3" fmla="*/ 175055 h 323336"/>
            </a:gdLst>
            <a:ahLst/>
            <a:cxnLst>
              <a:cxn ang="0">
                <a:pos x="connsiteX0" y="connsiteY0"/>
              </a:cxn>
              <a:cxn ang="0">
                <a:pos x="connsiteX1" y="connsiteY1"/>
              </a:cxn>
              <a:cxn ang="0">
                <a:pos x="connsiteX2" y="connsiteY2"/>
              </a:cxn>
              <a:cxn ang="0">
                <a:pos x="connsiteX3" y="connsiteY3"/>
              </a:cxn>
            </a:cxnLst>
            <a:rect l="l" t="t" r="r" b="b"/>
            <a:pathLst>
              <a:path w="856735" h="323336">
                <a:moveTo>
                  <a:pt x="0" y="323336"/>
                </a:moveTo>
                <a:cubicBezTo>
                  <a:pt x="174024" y="188441"/>
                  <a:pt x="348048" y="53546"/>
                  <a:pt x="481913" y="26773"/>
                </a:cubicBezTo>
                <a:cubicBezTo>
                  <a:pt x="615778" y="0"/>
                  <a:pt x="749643" y="137984"/>
                  <a:pt x="803189" y="162698"/>
                </a:cubicBezTo>
                <a:cubicBezTo>
                  <a:pt x="856735" y="187412"/>
                  <a:pt x="829962" y="181233"/>
                  <a:pt x="803189" y="175055"/>
                </a:cubicBezTo>
              </a:path>
            </a:pathLst>
          </a:cu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Freeform 52"/>
          <p:cNvSpPr/>
          <p:nvPr/>
        </p:nvSpPr>
        <p:spPr>
          <a:xfrm flipV="1">
            <a:off x="3962400" y="5867400"/>
            <a:ext cx="838200" cy="304800"/>
          </a:xfrm>
          <a:custGeom>
            <a:avLst/>
            <a:gdLst>
              <a:gd name="connsiteX0" fmla="*/ 0 w 856735"/>
              <a:gd name="connsiteY0" fmla="*/ 323336 h 323336"/>
              <a:gd name="connsiteX1" fmla="*/ 481913 w 856735"/>
              <a:gd name="connsiteY1" fmla="*/ 26773 h 323336"/>
              <a:gd name="connsiteX2" fmla="*/ 803189 w 856735"/>
              <a:gd name="connsiteY2" fmla="*/ 162698 h 323336"/>
              <a:gd name="connsiteX3" fmla="*/ 803189 w 856735"/>
              <a:gd name="connsiteY3" fmla="*/ 175055 h 323336"/>
            </a:gdLst>
            <a:ahLst/>
            <a:cxnLst>
              <a:cxn ang="0">
                <a:pos x="connsiteX0" y="connsiteY0"/>
              </a:cxn>
              <a:cxn ang="0">
                <a:pos x="connsiteX1" y="connsiteY1"/>
              </a:cxn>
              <a:cxn ang="0">
                <a:pos x="connsiteX2" y="connsiteY2"/>
              </a:cxn>
              <a:cxn ang="0">
                <a:pos x="connsiteX3" y="connsiteY3"/>
              </a:cxn>
            </a:cxnLst>
            <a:rect l="l" t="t" r="r" b="b"/>
            <a:pathLst>
              <a:path w="856735" h="323336">
                <a:moveTo>
                  <a:pt x="0" y="323336"/>
                </a:moveTo>
                <a:cubicBezTo>
                  <a:pt x="174024" y="188441"/>
                  <a:pt x="348048" y="53546"/>
                  <a:pt x="481913" y="26773"/>
                </a:cubicBezTo>
                <a:cubicBezTo>
                  <a:pt x="615778" y="0"/>
                  <a:pt x="749643" y="137984"/>
                  <a:pt x="803189" y="162698"/>
                </a:cubicBezTo>
                <a:cubicBezTo>
                  <a:pt x="856735" y="187412"/>
                  <a:pt x="829962" y="181233"/>
                  <a:pt x="803189" y="175055"/>
                </a:cubicBezTo>
              </a:path>
            </a:pathLst>
          </a:custGeom>
          <a:ln>
            <a:solidFill>
              <a:schemeClr val="tx1"/>
            </a:solidFill>
            <a:head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6" name="Straight Arrow Connector 55"/>
          <p:cNvCxnSpPr>
            <a:stCxn id="45" idx="5"/>
          </p:cNvCxnSpPr>
          <p:nvPr/>
        </p:nvCxnSpPr>
        <p:spPr>
          <a:xfrm>
            <a:off x="3906604" y="5964004"/>
            <a:ext cx="2265596" cy="112259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45" idx="4"/>
            <a:endCxn id="47" idx="1"/>
          </p:cNvCxnSpPr>
          <p:nvPr/>
        </p:nvCxnSpPr>
        <p:spPr>
          <a:xfrm>
            <a:off x="3771900" y="6019800"/>
            <a:ext cx="1008296" cy="741596"/>
          </a:xfrm>
          <a:prstGeom prst="line">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48" idx="0"/>
            <a:endCxn id="46" idx="5"/>
          </p:cNvCxnSpPr>
          <p:nvPr/>
        </p:nvCxnSpPr>
        <p:spPr>
          <a:xfrm flipV="1">
            <a:off x="4076700" y="5964004"/>
            <a:ext cx="820504" cy="180839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48" idx="6"/>
            <a:endCxn id="49" idx="4"/>
          </p:cNvCxnSpPr>
          <p:nvPr/>
        </p:nvCxnSpPr>
        <p:spPr>
          <a:xfrm flipV="1">
            <a:off x="4267200" y="6019800"/>
            <a:ext cx="2171700" cy="1943100"/>
          </a:xfrm>
          <a:prstGeom prst="line">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stCxn id="48" idx="7"/>
            <a:endCxn id="47" idx="3"/>
          </p:cNvCxnSpPr>
          <p:nvPr/>
        </p:nvCxnSpPr>
        <p:spPr>
          <a:xfrm flipV="1">
            <a:off x="4211404" y="7030804"/>
            <a:ext cx="568792" cy="797392"/>
          </a:xfrm>
          <a:prstGeom prst="line">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47" idx="5"/>
            <a:endCxn id="50" idx="3"/>
          </p:cNvCxnSpPr>
          <p:nvPr/>
        </p:nvCxnSpPr>
        <p:spPr>
          <a:xfrm>
            <a:off x="5049604" y="7030804"/>
            <a:ext cx="1178392" cy="304800"/>
          </a:xfrm>
          <a:prstGeom prst="line">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a:stCxn id="46" idx="6"/>
            <a:endCxn id="47" idx="6"/>
          </p:cNvCxnSpPr>
          <p:nvPr/>
        </p:nvCxnSpPr>
        <p:spPr>
          <a:xfrm>
            <a:off x="4953000" y="5829300"/>
            <a:ext cx="152400" cy="1066800"/>
          </a:xfrm>
          <a:prstGeom prst="line">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81925" name="Object 5"/>
          <p:cNvGraphicFramePr>
            <a:graphicFrameLocks noChangeAspect="1"/>
          </p:cNvGraphicFramePr>
          <p:nvPr/>
        </p:nvGraphicFramePr>
        <p:xfrm>
          <a:off x="4876800" y="7423150"/>
          <a:ext cx="1354138" cy="882650"/>
        </p:xfrm>
        <a:graphic>
          <a:graphicData uri="http://schemas.openxmlformats.org/presentationml/2006/ole">
            <p:oleObj spid="_x0000_s81925" name="Equation" r:id="rId6" imgW="266400" imgH="241200" progId="Equation.3">
              <p:embed/>
            </p:oleObj>
          </a:graphicData>
        </a:graphic>
      </p:graphicFrame>
      <p:sp>
        <p:nvSpPr>
          <p:cNvPr id="76" name="TextBox 75"/>
          <p:cNvSpPr txBox="1"/>
          <p:nvPr/>
        </p:nvSpPr>
        <p:spPr>
          <a:xfrm>
            <a:off x="3657600" y="6096000"/>
            <a:ext cx="228600" cy="261610"/>
          </a:xfrm>
          <a:prstGeom prst="rect">
            <a:avLst/>
          </a:prstGeom>
          <a:noFill/>
        </p:spPr>
        <p:txBody>
          <a:bodyPr wrap="square" rtlCol="0">
            <a:spAutoFit/>
          </a:bodyPr>
          <a:lstStyle/>
          <a:p>
            <a:r>
              <a:rPr lang="hu-HU" sz="1100" dirty="0" smtClean="0"/>
              <a:t>2</a:t>
            </a:r>
            <a:endParaRPr lang="en-US" sz="1100" dirty="0"/>
          </a:p>
        </p:txBody>
      </p:sp>
      <p:sp>
        <p:nvSpPr>
          <p:cNvPr id="77" name="TextBox 76"/>
          <p:cNvSpPr txBox="1"/>
          <p:nvPr/>
        </p:nvSpPr>
        <p:spPr>
          <a:xfrm>
            <a:off x="4495800" y="6672590"/>
            <a:ext cx="228600" cy="261610"/>
          </a:xfrm>
          <a:prstGeom prst="rect">
            <a:avLst/>
          </a:prstGeom>
          <a:noFill/>
        </p:spPr>
        <p:txBody>
          <a:bodyPr wrap="square" rtlCol="0">
            <a:spAutoFit/>
          </a:bodyPr>
          <a:lstStyle/>
          <a:p>
            <a:r>
              <a:rPr lang="hu-HU" sz="1100" dirty="0" smtClean="0"/>
              <a:t>9</a:t>
            </a:r>
            <a:endParaRPr lang="en-US" sz="1100" dirty="0"/>
          </a:p>
        </p:txBody>
      </p:sp>
      <p:sp>
        <p:nvSpPr>
          <p:cNvPr id="78" name="TextBox 77"/>
          <p:cNvSpPr txBox="1"/>
          <p:nvPr/>
        </p:nvSpPr>
        <p:spPr>
          <a:xfrm>
            <a:off x="3962400" y="5638800"/>
            <a:ext cx="381000" cy="261610"/>
          </a:xfrm>
          <a:prstGeom prst="rect">
            <a:avLst/>
          </a:prstGeom>
          <a:noFill/>
        </p:spPr>
        <p:txBody>
          <a:bodyPr wrap="square" rtlCol="0">
            <a:spAutoFit/>
          </a:bodyPr>
          <a:lstStyle/>
          <a:p>
            <a:r>
              <a:rPr lang="hu-HU" sz="1100" dirty="0" smtClean="0"/>
              <a:t>12</a:t>
            </a:r>
            <a:endParaRPr lang="en-US" sz="1100" dirty="0"/>
          </a:p>
        </p:txBody>
      </p:sp>
      <p:sp>
        <p:nvSpPr>
          <p:cNvPr id="79" name="TextBox 78"/>
          <p:cNvSpPr txBox="1"/>
          <p:nvPr/>
        </p:nvSpPr>
        <p:spPr>
          <a:xfrm>
            <a:off x="4419600" y="5453390"/>
            <a:ext cx="381000" cy="261610"/>
          </a:xfrm>
          <a:prstGeom prst="rect">
            <a:avLst/>
          </a:prstGeom>
          <a:noFill/>
        </p:spPr>
        <p:txBody>
          <a:bodyPr wrap="square" rtlCol="0">
            <a:spAutoFit/>
          </a:bodyPr>
          <a:lstStyle/>
          <a:p>
            <a:r>
              <a:rPr lang="hu-HU" sz="1100" dirty="0" smtClean="0"/>
              <a:t>7</a:t>
            </a:r>
            <a:endParaRPr lang="en-US" sz="1100" dirty="0"/>
          </a:p>
        </p:txBody>
      </p:sp>
      <p:sp>
        <p:nvSpPr>
          <p:cNvPr id="80" name="TextBox 79"/>
          <p:cNvSpPr txBox="1"/>
          <p:nvPr/>
        </p:nvSpPr>
        <p:spPr>
          <a:xfrm>
            <a:off x="4953000" y="5791200"/>
            <a:ext cx="381000" cy="261610"/>
          </a:xfrm>
          <a:prstGeom prst="rect">
            <a:avLst/>
          </a:prstGeom>
          <a:noFill/>
        </p:spPr>
        <p:txBody>
          <a:bodyPr wrap="square" rtlCol="0">
            <a:spAutoFit/>
          </a:bodyPr>
          <a:lstStyle/>
          <a:p>
            <a:r>
              <a:rPr lang="hu-HU" sz="1100" dirty="0" smtClean="0"/>
              <a:t>6</a:t>
            </a:r>
            <a:endParaRPr lang="en-US" sz="1100" dirty="0"/>
          </a:p>
        </p:txBody>
      </p:sp>
      <p:sp>
        <p:nvSpPr>
          <p:cNvPr id="81" name="TextBox 80"/>
          <p:cNvSpPr txBox="1"/>
          <p:nvPr/>
        </p:nvSpPr>
        <p:spPr>
          <a:xfrm>
            <a:off x="4724400" y="6139190"/>
            <a:ext cx="381000" cy="261610"/>
          </a:xfrm>
          <a:prstGeom prst="rect">
            <a:avLst/>
          </a:prstGeom>
          <a:noFill/>
        </p:spPr>
        <p:txBody>
          <a:bodyPr wrap="square" rtlCol="0">
            <a:spAutoFit/>
          </a:bodyPr>
          <a:lstStyle/>
          <a:p>
            <a:r>
              <a:rPr lang="hu-HU" sz="1100" dirty="0" smtClean="0"/>
              <a:t>15</a:t>
            </a:r>
            <a:endParaRPr lang="en-US" sz="1100" dirty="0"/>
          </a:p>
        </p:txBody>
      </p:sp>
      <p:sp>
        <p:nvSpPr>
          <p:cNvPr id="82" name="TextBox 81"/>
          <p:cNvSpPr txBox="1"/>
          <p:nvPr/>
        </p:nvSpPr>
        <p:spPr>
          <a:xfrm>
            <a:off x="4800600" y="6520190"/>
            <a:ext cx="457200" cy="261610"/>
          </a:xfrm>
          <a:prstGeom prst="rect">
            <a:avLst/>
          </a:prstGeom>
          <a:noFill/>
        </p:spPr>
        <p:txBody>
          <a:bodyPr wrap="square" rtlCol="0">
            <a:spAutoFit/>
          </a:bodyPr>
          <a:lstStyle/>
          <a:p>
            <a:r>
              <a:rPr lang="hu-HU" sz="1100" dirty="0" smtClean="0"/>
              <a:t>10</a:t>
            </a:r>
            <a:endParaRPr lang="en-US" sz="1100" dirty="0"/>
          </a:p>
        </p:txBody>
      </p:sp>
      <p:sp>
        <p:nvSpPr>
          <p:cNvPr id="83" name="TextBox 82"/>
          <p:cNvSpPr txBox="1"/>
          <p:nvPr/>
        </p:nvSpPr>
        <p:spPr>
          <a:xfrm>
            <a:off x="5105400" y="6781800"/>
            <a:ext cx="381000" cy="261610"/>
          </a:xfrm>
          <a:prstGeom prst="rect">
            <a:avLst/>
          </a:prstGeom>
          <a:noFill/>
        </p:spPr>
        <p:txBody>
          <a:bodyPr wrap="square" rtlCol="0">
            <a:spAutoFit/>
          </a:bodyPr>
          <a:lstStyle/>
          <a:p>
            <a:r>
              <a:rPr lang="hu-HU" sz="1100" dirty="0" smtClean="0"/>
              <a:t>2</a:t>
            </a:r>
            <a:endParaRPr lang="en-US" sz="1100" dirty="0"/>
          </a:p>
        </p:txBody>
      </p:sp>
      <p:sp>
        <p:nvSpPr>
          <p:cNvPr id="84" name="TextBox 83"/>
          <p:cNvSpPr txBox="1"/>
          <p:nvPr/>
        </p:nvSpPr>
        <p:spPr>
          <a:xfrm>
            <a:off x="4724400" y="7053590"/>
            <a:ext cx="381000" cy="261610"/>
          </a:xfrm>
          <a:prstGeom prst="rect">
            <a:avLst/>
          </a:prstGeom>
          <a:noFill/>
        </p:spPr>
        <p:txBody>
          <a:bodyPr wrap="square" rtlCol="0">
            <a:spAutoFit/>
          </a:bodyPr>
          <a:lstStyle/>
          <a:p>
            <a:r>
              <a:rPr lang="hu-HU" sz="1100" dirty="0" smtClean="0"/>
              <a:t>11</a:t>
            </a:r>
            <a:endParaRPr lang="en-US" sz="1100" dirty="0"/>
          </a:p>
        </p:txBody>
      </p:sp>
      <p:sp>
        <p:nvSpPr>
          <p:cNvPr id="85" name="TextBox 84"/>
          <p:cNvSpPr txBox="1"/>
          <p:nvPr/>
        </p:nvSpPr>
        <p:spPr>
          <a:xfrm>
            <a:off x="4267200" y="7510790"/>
            <a:ext cx="381000" cy="261610"/>
          </a:xfrm>
          <a:prstGeom prst="rect">
            <a:avLst/>
          </a:prstGeom>
          <a:noFill/>
        </p:spPr>
        <p:txBody>
          <a:bodyPr wrap="square" rtlCol="0">
            <a:spAutoFit/>
          </a:bodyPr>
          <a:lstStyle/>
          <a:p>
            <a:r>
              <a:rPr lang="hu-HU" sz="1100" dirty="0" smtClean="0"/>
              <a:t>11</a:t>
            </a:r>
            <a:endParaRPr lang="en-US" sz="1100" dirty="0"/>
          </a:p>
        </p:txBody>
      </p:sp>
      <p:sp>
        <p:nvSpPr>
          <p:cNvPr id="86" name="TextBox 85"/>
          <p:cNvSpPr txBox="1"/>
          <p:nvPr/>
        </p:nvSpPr>
        <p:spPr>
          <a:xfrm>
            <a:off x="4495800" y="7739390"/>
            <a:ext cx="381000" cy="261610"/>
          </a:xfrm>
          <a:prstGeom prst="rect">
            <a:avLst/>
          </a:prstGeom>
          <a:noFill/>
        </p:spPr>
        <p:txBody>
          <a:bodyPr wrap="square" rtlCol="0">
            <a:spAutoFit/>
          </a:bodyPr>
          <a:lstStyle/>
          <a:p>
            <a:r>
              <a:rPr lang="hu-HU" sz="1100" dirty="0" smtClean="0"/>
              <a:t>6</a:t>
            </a:r>
            <a:endParaRPr lang="en-US" sz="1100" dirty="0"/>
          </a:p>
        </p:txBody>
      </p:sp>
      <p:sp>
        <p:nvSpPr>
          <p:cNvPr id="87" name="TextBox 86"/>
          <p:cNvSpPr txBox="1"/>
          <p:nvPr/>
        </p:nvSpPr>
        <p:spPr>
          <a:xfrm>
            <a:off x="6096000" y="5910590"/>
            <a:ext cx="381000" cy="261610"/>
          </a:xfrm>
          <a:prstGeom prst="rect">
            <a:avLst/>
          </a:prstGeom>
          <a:noFill/>
        </p:spPr>
        <p:txBody>
          <a:bodyPr wrap="square" rtlCol="0">
            <a:spAutoFit/>
          </a:bodyPr>
          <a:lstStyle/>
          <a:p>
            <a:r>
              <a:rPr lang="hu-HU" sz="1100" dirty="0" smtClean="0"/>
              <a:t>6</a:t>
            </a:r>
            <a:endParaRPr lang="en-US" sz="1100" dirty="0"/>
          </a:p>
        </p:txBody>
      </p:sp>
      <p:sp>
        <p:nvSpPr>
          <p:cNvPr id="88" name="TextBox 87"/>
          <p:cNvSpPr txBox="1"/>
          <p:nvPr/>
        </p:nvSpPr>
        <p:spPr>
          <a:xfrm>
            <a:off x="6096000" y="7358390"/>
            <a:ext cx="381000" cy="261610"/>
          </a:xfrm>
          <a:prstGeom prst="rect">
            <a:avLst/>
          </a:prstGeom>
          <a:noFill/>
        </p:spPr>
        <p:txBody>
          <a:bodyPr wrap="square" rtlCol="0">
            <a:spAutoFit/>
          </a:bodyPr>
          <a:lstStyle/>
          <a:p>
            <a:r>
              <a:rPr lang="hu-HU" sz="1100" dirty="0" smtClean="0"/>
              <a:t>2</a:t>
            </a:r>
            <a:endParaRPr lang="en-US" sz="1100" dirty="0"/>
          </a:p>
        </p:txBody>
      </p:sp>
      <p:sp>
        <p:nvSpPr>
          <p:cNvPr id="89" name="TextBox 88"/>
          <p:cNvSpPr txBox="1"/>
          <p:nvPr/>
        </p:nvSpPr>
        <p:spPr>
          <a:xfrm>
            <a:off x="6096000" y="6705600"/>
            <a:ext cx="381000" cy="261610"/>
          </a:xfrm>
          <a:prstGeom prst="rect">
            <a:avLst/>
          </a:prstGeom>
          <a:noFill/>
        </p:spPr>
        <p:txBody>
          <a:bodyPr wrap="square" rtlCol="0">
            <a:spAutoFit/>
          </a:bodyPr>
          <a:lstStyle/>
          <a:p>
            <a:r>
              <a:rPr lang="hu-HU" sz="1100" dirty="0" smtClean="0"/>
              <a:t>14</a:t>
            </a:r>
            <a:endParaRPr lang="en-US" sz="1100" dirty="0"/>
          </a:p>
        </p:txBody>
      </p:sp>
      <p:cxnSp>
        <p:nvCxnSpPr>
          <p:cNvPr id="91" name="Straight Connector 90"/>
          <p:cNvCxnSpPr>
            <a:stCxn id="49" idx="5"/>
          </p:cNvCxnSpPr>
          <p:nvPr/>
        </p:nvCxnSpPr>
        <p:spPr>
          <a:xfrm flipH="1">
            <a:off x="6553200" y="5964004"/>
            <a:ext cx="20404" cy="1122596"/>
          </a:xfrm>
          <a:prstGeom prst="line">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6553200" y="6062990"/>
            <a:ext cx="381000" cy="261610"/>
          </a:xfrm>
          <a:prstGeom prst="rect">
            <a:avLst/>
          </a:prstGeom>
          <a:noFill/>
        </p:spPr>
        <p:txBody>
          <a:bodyPr wrap="square" rtlCol="0">
            <a:spAutoFit/>
          </a:bodyPr>
          <a:lstStyle/>
          <a:p>
            <a:r>
              <a:rPr lang="hu-HU" sz="1100" dirty="0" smtClean="0"/>
              <a:t>9</a:t>
            </a:r>
            <a:endParaRPr lang="en-US" sz="1100" dirty="0"/>
          </a:p>
        </p:txBody>
      </p:sp>
      <p:sp>
        <p:nvSpPr>
          <p:cNvPr id="93" name="TextBox 92"/>
          <p:cNvSpPr txBox="1"/>
          <p:nvPr/>
        </p:nvSpPr>
        <p:spPr>
          <a:xfrm>
            <a:off x="6553200" y="6934200"/>
            <a:ext cx="381000" cy="261610"/>
          </a:xfrm>
          <a:prstGeom prst="rect">
            <a:avLst/>
          </a:prstGeom>
          <a:noFill/>
        </p:spPr>
        <p:txBody>
          <a:bodyPr wrap="square" rtlCol="0">
            <a:spAutoFit/>
          </a:bodyPr>
          <a:lstStyle/>
          <a:p>
            <a:r>
              <a:rPr lang="hu-HU" sz="1100" dirty="0" smtClean="0"/>
              <a:t>9</a:t>
            </a:r>
            <a:endParaRPr lang="en-US" sz="1100" dirty="0"/>
          </a:p>
        </p:txBody>
      </p:sp>
      <p:sp>
        <p:nvSpPr>
          <p:cNvPr id="94" name="TextBox 93"/>
          <p:cNvSpPr txBox="1"/>
          <p:nvPr/>
        </p:nvSpPr>
        <p:spPr>
          <a:xfrm>
            <a:off x="1524000" y="8229600"/>
            <a:ext cx="5410200" cy="646331"/>
          </a:xfrm>
          <a:prstGeom prst="rect">
            <a:avLst/>
          </a:prstGeom>
          <a:noFill/>
        </p:spPr>
        <p:txBody>
          <a:bodyPr wrap="square" rtlCol="0">
            <a:spAutoFit/>
          </a:bodyPr>
          <a:lstStyle/>
          <a:p>
            <a:r>
              <a:rPr lang="hu-HU" sz="1200" dirty="0" smtClean="0"/>
              <a:t>a </a:t>
            </a:r>
            <a:r>
              <a:rPr lang="hu-HU" sz="1200" dirty="0" smtClean="0">
                <a:solidFill>
                  <a:srgbClr val="FF0000"/>
                </a:solidFill>
              </a:rPr>
              <a:t>minimális irányított út </a:t>
            </a:r>
            <a:r>
              <a:rPr lang="hu-HU" sz="1200" dirty="0" smtClean="0"/>
              <a:t>értékét jelenti az 1 csúcsból               az csúcsba, mely maximum </a:t>
            </a:r>
            <a:r>
              <a:rPr lang="hu-HU" sz="1200" i="1" u="sng" dirty="0" smtClean="0">
                <a:solidFill>
                  <a:srgbClr val="FF0000"/>
                </a:solidFill>
              </a:rPr>
              <a:t>k</a:t>
            </a:r>
            <a:r>
              <a:rPr lang="hu-HU" sz="1200" i="1" u="sng" dirty="0" smtClean="0"/>
              <a:t> </a:t>
            </a:r>
            <a:r>
              <a:rPr lang="hu-HU" sz="1200" u="sng" dirty="0" smtClean="0"/>
              <a:t>hosszúságú lehet</a:t>
            </a:r>
            <a:r>
              <a:rPr lang="hu-HU" sz="1200" dirty="0" smtClean="0"/>
              <a:t>, vagyis azon irányított utak minimálisa, melyek legtöbb </a:t>
            </a:r>
            <a:r>
              <a:rPr lang="hu-HU" sz="1200" i="1" dirty="0" smtClean="0">
                <a:solidFill>
                  <a:srgbClr val="FF0000"/>
                </a:solidFill>
              </a:rPr>
              <a:t>k+1</a:t>
            </a:r>
            <a:r>
              <a:rPr lang="hu-HU" sz="1200" dirty="0" smtClean="0"/>
              <a:t> csúcson haladnak keresztül.</a:t>
            </a:r>
            <a:endParaRPr lang="en-US" sz="1200" dirty="0"/>
          </a:p>
        </p:txBody>
      </p:sp>
      <p:graphicFrame>
        <p:nvGraphicFramePr>
          <p:cNvPr id="81926" name="Object 6"/>
          <p:cNvGraphicFramePr>
            <a:graphicFrameLocks noChangeAspect="1"/>
          </p:cNvGraphicFramePr>
          <p:nvPr/>
        </p:nvGraphicFramePr>
        <p:xfrm>
          <a:off x="622495" y="8185150"/>
          <a:ext cx="825305" cy="806450"/>
        </p:xfrm>
        <a:graphic>
          <a:graphicData uri="http://schemas.openxmlformats.org/presentationml/2006/ole">
            <p:oleObj spid="_x0000_s81926" name="Equation" r:id="rId7" imgW="177480" imgH="241200" progId="Equation.3">
              <p:embed/>
            </p:oleObj>
          </a:graphicData>
        </a:graphic>
      </p:graphicFrame>
      <p:sp>
        <p:nvSpPr>
          <p:cNvPr id="81928" name="Rectangle 8"/>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1927" name="Object 7"/>
          <p:cNvGraphicFramePr>
            <a:graphicFrameLocks noChangeAspect="1"/>
          </p:cNvGraphicFramePr>
          <p:nvPr/>
        </p:nvGraphicFramePr>
        <p:xfrm>
          <a:off x="5105400" y="8229600"/>
          <a:ext cx="533399" cy="228600"/>
        </p:xfrm>
        <a:graphic>
          <a:graphicData uri="http://schemas.openxmlformats.org/presentationml/2006/ole">
            <p:oleObj spid="_x0000_s81927" name="Equation" r:id="rId8" imgW="368140" imgH="177723" progId="Equation.3">
              <p:embed/>
            </p:oleObj>
          </a:graphicData>
        </a:graphic>
      </p:graphicFrame>
      <p:sp>
        <p:nvSpPr>
          <p:cNvPr id="98" name="TextBox 97"/>
          <p:cNvSpPr txBox="1"/>
          <p:nvPr/>
        </p:nvSpPr>
        <p:spPr>
          <a:xfrm>
            <a:off x="5105400" y="5253335"/>
            <a:ext cx="1752600" cy="461665"/>
          </a:xfrm>
          <a:prstGeom prst="rect">
            <a:avLst/>
          </a:prstGeom>
          <a:noFill/>
        </p:spPr>
        <p:txBody>
          <a:bodyPr wrap="square" rtlCol="0">
            <a:spAutoFit/>
          </a:bodyPr>
          <a:lstStyle/>
          <a:p>
            <a:r>
              <a:rPr lang="hu-HU" sz="1200" dirty="0" smtClean="0"/>
              <a:t>Több irányított kör is van benne!</a:t>
            </a:r>
            <a:endParaRPr lang="en-US" sz="1200" dirty="0"/>
          </a:p>
        </p:txBody>
      </p:sp>
      <p:sp>
        <p:nvSpPr>
          <p:cNvPr id="75" name="Action Button: Back or Previous 74">
            <a:hlinkClick r:id="rId9" action="ppaction://hlinksldjump" highlightClick="1"/>
          </p:cNvPr>
          <p:cNvSpPr/>
          <p:nvPr/>
        </p:nvSpPr>
        <p:spPr>
          <a:xfrm>
            <a:off x="76200" y="8763000"/>
            <a:ext cx="533400" cy="3048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4"/>
                                        </p:tgtEl>
                                        <p:attrNameLst>
                                          <p:attrName>style.visibility</p:attrName>
                                        </p:attrNameLst>
                                      </p:cBhvr>
                                      <p:to>
                                        <p:strVal val="visible"/>
                                      </p:to>
                                    </p:set>
                                  </p:childTnLst>
                                </p:cTn>
                              </p:par>
                            </p:childTnLst>
                          </p:cTn>
                        </p:par>
                        <p:par>
                          <p:cTn id="10" fill="hold">
                            <p:stCondLst>
                              <p:cond delay="1000"/>
                            </p:stCondLst>
                            <p:childTnLst>
                              <p:par>
                                <p:cTn id="11" presetID="10" presetClass="exit" presetSubtype="0" fill="hold" grpId="1" nodeType="afterEffect">
                                  <p:stCondLst>
                                    <p:cond delay="0"/>
                                  </p:stCondLst>
                                  <p:childTnLst>
                                    <p:animEffect transition="out" filter="fade">
                                      <p:cBhvr>
                                        <p:cTn id="12" dur="2000"/>
                                        <p:tgtEl>
                                          <p:spTgt spid="14"/>
                                        </p:tgtEl>
                                      </p:cBhvr>
                                    </p:animEffect>
                                    <p:set>
                                      <p:cBhvr>
                                        <p:cTn id="13" dur="1" fill="hold">
                                          <p:stCondLst>
                                            <p:cond delay="1999"/>
                                          </p:stCondLst>
                                        </p:cTn>
                                        <p:tgtEl>
                                          <p:spTgt spid="14"/>
                                        </p:tgtEl>
                                        <p:attrNameLst>
                                          <p:attrName>style.visibility</p:attrName>
                                        </p:attrNameLst>
                                      </p:cBhvr>
                                      <p:to>
                                        <p:strVal val="hidden"/>
                                      </p:to>
                                    </p:set>
                                  </p:childTnLst>
                                </p:cTn>
                              </p:par>
                            </p:childTnLst>
                          </p:cTn>
                        </p:par>
                        <p:par>
                          <p:cTn id="14" fill="hold">
                            <p:stCondLst>
                              <p:cond delay="3000"/>
                            </p:stCondLst>
                            <p:childTnLst>
                              <p:par>
                                <p:cTn id="15" presetID="9" presetClass="emph" presetSubtype="0" grpId="1" nodeType="afterEffect">
                                  <p:stCondLst>
                                    <p:cond delay="0"/>
                                  </p:stCondLst>
                                  <p:childTnLst>
                                    <p:set>
                                      <p:cBhvr rctx="PPT">
                                        <p:cTn id="16" dur="indefinite"/>
                                        <p:tgtEl>
                                          <p:spTgt spid="10"/>
                                        </p:tgtEl>
                                        <p:attrNameLst>
                                          <p:attrName>style.opacity</p:attrName>
                                        </p:attrNameLst>
                                      </p:cBhvr>
                                      <p:to>
                                        <p:strVal val="0.5"/>
                                      </p:to>
                                    </p:set>
                                    <p:animEffect filter="image" prLst="opacity: 0.5">
                                      <p:cBhvr rctx="IE">
                                        <p:cTn id="17" dur="indefinite"/>
                                        <p:tgtEl>
                                          <p:spTgt spid="10"/>
                                        </p:tgtEl>
                                      </p:cBhvr>
                                    </p:animEffect>
                                  </p:childTnLst>
                                </p:cTn>
                              </p:par>
                            </p:childTnLst>
                          </p:cTn>
                        </p:par>
                        <p:par>
                          <p:cTn id="18" fill="hold">
                            <p:stCondLst>
                              <p:cond delay="3000"/>
                            </p:stCondLst>
                            <p:childTnLst>
                              <p:par>
                                <p:cTn id="19" presetID="53" presetClass="exit" presetSubtype="0" fill="hold" grpId="2" nodeType="afterEffect">
                                  <p:stCondLst>
                                    <p:cond delay="0"/>
                                  </p:stCondLst>
                                  <p:childTnLst>
                                    <p:anim calcmode="lin" valueType="num">
                                      <p:cBhvr>
                                        <p:cTn id="20" dur="500"/>
                                        <p:tgtEl>
                                          <p:spTgt spid="10"/>
                                        </p:tgtEl>
                                        <p:attrNameLst>
                                          <p:attrName>ppt_w</p:attrName>
                                        </p:attrNameLst>
                                      </p:cBhvr>
                                      <p:tavLst>
                                        <p:tav tm="0">
                                          <p:val>
                                            <p:strVal val="ppt_w"/>
                                          </p:val>
                                        </p:tav>
                                        <p:tav tm="100000">
                                          <p:val>
                                            <p:fltVal val="0"/>
                                          </p:val>
                                        </p:tav>
                                      </p:tavLst>
                                    </p:anim>
                                    <p:anim calcmode="lin" valueType="num">
                                      <p:cBhvr>
                                        <p:cTn id="21" dur="500"/>
                                        <p:tgtEl>
                                          <p:spTgt spid="10"/>
                                        </p:tgtEl>
                                        <p:attrNameLst>
                                          <p:attrName>ppt_h</p:attrName>
                                        </p:attrNameLst>
                                      </p:cBhvr>
                                      <p:tavLst>
                                        <p:tav tm="0">
                                          <p:val>
                                            <p:strVal val="ppt_h"/>
                                          </p:val>
                                        </p:tav>
                                        <p:tav tm="100000">
                                          <p:val>
                                            <p:fltVal val="0"/>
                                          </p:val>
                                        </p:tav>
                                      </p:tavLst>
                                    </p:anim>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childTnLst>
                          </p:cTn>
                        </p:par>
                        <p:par>
                          <p:cTn id="24" fill="hold">
                            <p:stCondLst>
                              <p:cond delay="3500"/>
                            </p:stCondLst>
                            <p:childTnLst>
                              <p:par>
                                <p:cTn id="25" presetID="1" presetClass="entr" presetSubtype="0" fill="hold" grpId="0" nodeType="afterEffect">
                                  <p:stCondLst>
                                    <p:cond delay="0"/>
                                  </p:stCondLst>
                                  <p:childTnLst>
                                    <p:set>
                                      <p:cBhvr>
                                        <p:cTn id="26" dur="1" fill="hold">
                                          <p:stCondLst>
                                            <p:cond delay="499"/>
                                          </p:stCondLst>
                                        </p:cTn>
                                        <p:tgtEl>
                                          <p:spTgt spid="23"/>
                                        </p:tgtEl>
                                        <p:attrNameLst>
                                          <p:attrName>style.visibility</p:attrName>
                                        </p:attrNameLst>
                                      </p:cBhvr>
                                      <p:to>
                                        <p:strVal val="visible"/>
                                      </p:to>
                                    </p:set>
                                  </p:childTnLst>
                                </p:cTn>
                              </p:par>
                            </p:childTnLst>
                          </p:cTn>
                        </p:par>
                        <p:par>
                          <p:cTn id="27" fill="hold">
                            <p:stCondLst>
                              <p:cond delay="6000"/>
                            </p:stCondLst>
                            <p:childTnLst>
                              <p:par>
                                <p:cTn id="28" presetID="18" presetClass="entr" presetSubtype="12"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strips(downLeft)">
                                      <p:cBhvr>
                                        <p:cTn id="30" dur="500"/>
                                        <p:tgtEl>
                                          <p:spTgt spid="16"/>
                                        </p:tgtEl>
                                      </p:cBhvr>
                                    </p:animEffect>
                                  </p:childTnLst>
                                </p:cTn>
                              </p:par>
                            </p:childTnLst>
                          </p:cTn>
                        </p:par>
                        <p:par>
                          <p:cTn id="31" fill="hold">
                            <p:stCondLst>
                              <p:cond delay="6500"/>
                            </p:stCondLst>
                            <p:childTnLst>
                              <p:par>
                                <p:cTn id="32" presetID="1" presetClass="entr" presetSubtype="0" fill="hold" grpId="0" nodeType="afterEffect">
                                  <p:stCondLst>
                                    <p:cond delay="0"/>
                                  </p:stCondLst>
                                  <p:childTnLst>
                                    <p:set>
                                      <p:cBhvr>
                                        <p:cTn id="33" dur="1" fill="hold">
                                          <p:stCondLst>
                                            <p:cond delay="499"/>
                                          </p:stCondLst>
                                        </p:cTn>
                                        <p:tgtEl>
                                          <p:spTgt spid="15"/>
                                        </p:tgtEl>
                                        <p:attrNameLst>
                                          <p:attrName>style.visibility</p:attrName>
                                        </p:attrNameLst>
                                      </p:cBhvr>
                                      <p:to>
                                        <p:strVal val="visible"/>
                                      </p:to>
                                    </p:set>
                                  </p:childTnLst>
                                </p:cTn>
                              </p:par>
                            </p:childTnLst>
                          </p:cTn>
                        </p:par>
                        <p:par>
                          <p:cTn id="34" fill="hold">
                            <p:stCondLst>
                              <p:cond delay="7000"/>
                            </p:stCondLst>
                            <p:childTnLst>
                              <p:par>
                                <p:cTn id="35" presetID="42" presetClass="path" presetSubtype="0" accel="50000" decel="50000" fill="hold" grpId="1" nodeType="afterEffect">
                                  <p:stCondLst>
                                    <p:cond delay="0"/>
                                  </p:stCondLst>
                                  <p:childTnLst>
                                    <p:animMotion origin="layout" path="M 0 5.55112E-17 L -0.28333 0.2875 " pathEditMode="relative" rAng="0" ptsTypes="AA">
                                      <p:cBhvr>
                                        <p:cTn id="36" dur="2000" fill="hold"/>
                                        <p:tgtEl>
                                          <p:spTgt spid="15"/>
                                        </p:tgtEl>
                                        <p:attrNameLst>
                                          <p:attrName>ppt_x</p:attrName>
                                          <p:attrName>ppt_y</p:attrName>
                                        </p:attrNameLst>
                                      </p:cBhvr>
                                      <p:rCtr x="-142" y="144"/>
                                    </p:animMotion>
                                  </p:childTnLst>
                                </p:cTn>
                              </p:par>
                            </p:childTnLst>
                          </p:cTn>
                        </p:par>
                        <p:par>
                          <p:cTn id="37" fill="hold">
                            <p:stCondLst>
                              <p:cond delay="9000"/>
                            </p:stCondLst>
                            <p:childTnLst>
                              <p:par>
                                <p:cTn id="38" presetID="18" presetClass="entr" presetSubtype="6" fill="hold"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strips(downRight)">
                                      <p:cBhvr>
                                        <p:cTn id="40" dur="500"/>
                                        <p:tgtEl>
                                          <p:spTgt spid="39"/>
                                        </p:tgtEl>
                                      </p:cBhvr>
                                    </p:animEffect>
                                  </p:childTnLst>
                                </p:cTn>
                              </p:par>
                            </p:childTnLst>
                          </p:cTn>
                        </p:par>
                        <p:par>
                          <p:cTn id="41" fill="hold">
                            <p:stCondLst>
                              <p:cond delay="9500"/>
                            </p:stCondLst>
                            <p:childTnLst>
                              <p:par>
                                <p:cTn id="42" presetID="18" presetClass="entr" presetSubtype="12"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strips(downLeft)">
                                      <p:cBhvr>
                                        <p:cTn id="44" dur="500"/>
                                        <p:tgtEl>
                                          <p:spTgt spid="17"/>
                                        </p:tgtEl>
                                      </p:cBhvr>
                                    </p:animEffect>
                                  </p:childTnLst>
                                </p:cTn>
                              </p:par>
                            </p:childTnLst>
                          </p:cTn>
                        </p:par>
                        <p:par>
                          <p:cTn id="45" fill="hold">
                            <p:stCondLst>
                              <p:cond delay="10000"/>
                            </p:stCondLst>
                            <p:childTnLst>
                              <p:par>
                                <p:cTn id="46" presetID="1" presetClass="entr" presetSubtype="0" fill="hold" grpId="0" nodeType="afterEffect">
                                  <p:stCondLst>
                                    <p:cond delay="0"/>
                                  </p:stCondLst>
                                  <p:childTnLst>
                                    <p:set>
                                      <p:cBhvr>
                                        <p:cTn id="47" dur="1" fill="hold">
                                          <p:stCondLst>
                                            <p:cond delay="499"/>
                                          </p:stCondLst>
                                        </p:cTn>
                                        <p:tgtEl>
                                          <p:spTgt spid="18"/>
                                        </p:tgtEl>
                                        <p:attrNameLst>
                                          <p:attrName>style.visibility</p:attrName>
                                        </p:attrNameLst>
                                      </p:cBhvr>
                                      <p:to>
                                        <p:strVal val="visible"/>
                                      </p:to>
                                    </p:set>
                                  </p:childTnLst>
                                </p:cTn>
                              </p:par>
                            </p:childTnLst>
                          </p:cTn>
                        </p:par>
                        <p:par>
                          <p:cTn id="48" fill="hold">
                            <p:stCondLst>
                              <p:cond delay="10500"/>
                            </p:stCondLst>
                            <p:childTnLst>
                              <p:par>
                                <p:cTn id="49" presetID="42" presetClass="path" presetSubtype="0" accel="50000" decel="50000" fill="hold" grpId="1" nodeType="afterEffect">
                                  <p:stCondLst>
                                    <p:cond delay="0"/>
                                  </p:stCondLst>
                                  <p:childTnLst>
                                    <p:animMotion origin="layout" path="M 0 3.33333E-6 L -0.27222 0.32916 " pathEditMode="relative" rAng="0" ptsTypes="AA">
                                      <p:cBhvr>
                                        <p:cTn id="50" dur="2000" fill="hold"/>
                                        <p:tgtEl>
                                          <p:spTgt spid="18"/>
                                        </p:tgtEl>
                                        <p:attrNameLst>
                                          <p:attrName>ppt_x</p:attrName>
                                          <p:attrName>ppt_y</p:attrName>
                                        </p:attrNameLst>
                                      </p:cBhvr>
                                      <p:rCtr x="-136" y="165"/>
                                    </p:animMotion>
                                  </p:childTnLst>
                                </p:cTn>
                              </p:par>
                            </p:childTnLst>
                          </p:cTn>
                        </p:par>
                        <p:par>
                          <p:cTn id="51" fill="hold">
                            <p:stCondLst>
                              <p:cond delay="12500"/>
                            </p:stCondLst>
                            <p:childTnLst>
                              <p:par>
                                <p:cTn id="52" presetID="18" presetClass="entr" presetSubtype="6" fill="hold"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strips(downRight)">
                                      <p:cBhvr>
                                        <p:cTn id="54" dur="500"/>
                                        <p:tgtEl>
                                          <p:spTgt spid="40"/>
                                        </p:tgtEl>
                                      </p:cBhvr>
                                    </p:animEffect>
                                  </p:childTnLst>
                                </p:cTn>
                              </p:par>
                            </p:childTnLst>
                          </p:cTn>
                        </p:par>
                        <p:par>
                          <p:cTn id="55" fill="hold">
                            <p:stCondLst>
                              <p:cond delay="13000"/>
                            </p:stCondLst>
                            <p:childTnLst>
                              <p:par>
                                <p:cTn id="56" presetID="18" presetClass="entr" presetSubtype="12"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strips(downLeft)">
                                      <p:cBhvr>
                                        <p:cTn id="58" dur="500"/>
                                        <p:tgtEl>
                                          <p:spTgt spid="19"/>
                                        </p:tgtEl>
                                      </p:cBhvr>
                                    </p:animEffect>
                                  </p:childTnLst>
                                </p:cTn>
                              </p:par>
                            </p:childTnLst>
                          </p:cTn>
                        </p:par>
                        <p:par>
                          <p:cTn id="59" fill="hold">
                            <p:stCondLst>
                              <p:cond delay="13500"/>
                            </p:stCondLst>
                            <p:childTnLst>
                              <p:par>
                                <p:cTn id="60" presetID="1" presetClass="entr" presetSubtype="0" fill="hold" grpId="0" nodeType="afterEffect">
                                  <p:stCondLst>
                                    <p:cond delay="0"/>
                                  </p:stCondLst>
                                  <p:childTnLst>
                                    <p:set>
                                      <p:cBhvr>
                                        <p:cTn id="61" dur="1" fill="hold">
                                          <p:stCondLst>
                                            <p:cond delay="499"/>
                                          </p:stCondLst>
                                        </p:cTn>
                                        <p:tgtEl>
                                          <p:spTgt spid="20"/>
                                        </p:tgtEl>
                                        <p:attrNameLst>
                                          <p:attrName>style.visibility</p:attrName>
                                        </p:attrNameLst>
                                      </p:cBhvr>
                                      <p:to>
                                        <p:strVal val="visible"/>
                                      </p:to>
                                    </p:set>
                                  </p:childTnLst>
                                </p:cTn>
                              </p:par>
                            </p:childTnLst>
                          </p:cTn>
                        </p:par>
                        <p:par>
                          <p:cTn id="62" fill="hold">
                            <p:stCondLst>
                              <p:cond delay="14000"/>
                            </p:stCondLst>
                            <p:childTnLst>
                              <p:par>
                                <p:cTn id="63" presetID="42" presetClass="path" presetSubtype="0" accel="50000" decel="50000" fill="hold" grpId="1" nodeType="afterEffect">
                                  <p:stCondLst>
                                    <p:cond delay="0"/>
                                  </p:stCondLst>
                                  <p:childTnLst>
                                    <p:animMotion origin="layout" path="M 0 0 L -0.26111 0.32917 " pathEditMode="relative" rAng="0" ptsTypes="AA">
                                      <p:cBhvr>
                                        <p:cTn id="64" dur="2000" fill="hold"/>
                                        <p:tgtEl>
                                          <p:spTgt spid="20"/>
                                        </p:tgtEl>
                                        <p:attrNameLst>
                                          <p:attrName>ppt_x</p:attrName>
                                          <p:attrName>ppt_y</p:attrName>
                                        </p:attrNameLst>
                                      </p:cBhvr>
                                      <p:rCtr x="-131" y="165"/>
                                    </p:animMotion>
                                  </p:childTnLst>
                                </p:cTn>
                              </p:par>
                            </p:childTnLst>
                          </p:cTn>
                        </p:par>
                        <p:par>
                          <p:cTn id="65" fill="hold">
                            <p:stCondLst>
                              <p:cond delay="16000"/>
                            </p:stCondLst>
                            <p:childTnLst>
                              <p:par>
                                <p:cTn id="66" presetID="18" presetClass="entr" presetSubtype="6"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strips(downRight)">
                                      <p:cBhvr>
                                        <p:cTn id="68" dur="500"/>
                                        <p:tgtEl>
                                          <p:spTgt spid="41"/>
                                        </p:tgtEl>
                                      </p:cBhvr>
                                    </p:animEffect>
                                  </p:childTnLst>
                                </p:cTn>
                              </p:par>
                            </p:childTnLst>
                          </p:cTn>
                        </p:par>
                        <p:par>
                          <p:cTn id="69" fill="hold">
                            <p:stCondLst>
                              <p:cond delay="16500"/>
                            </p:stCondLst>
                            <p:childTnLst>
                              <p:par>
                                <p:cTn id="70" presetID="18" presetClass="entr" presetSubtype="12"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strips(downLeft)">
                                      <p:cBhvr>
                                        <p:cTn id="72" dur="500"/>
                                        <p:tgtEl>
                                          <p:spTgt spid="21"/>
                                        </p:tgtEl>
                                      </p:cBhvr>
                                    </p:animEffect>
                                  </p:childTnLst>
                                </p:cTn>
                              </p:par>
                            </p:childTnLst>
                          </p:cTn>
                        </p:par>
                        <p:par>
                          <p:cTn id="73" fill="hold">
                            <p:stCondLst>
                              <p:cond delay="17000"/>
                            </p:stCondLst>
                            <p:childTnLst>
                              <p:par>
                                <p:cTn id="74" presetID="1" presetClass="entr" presetSubtype="0" fill="hold" grpId="0" nodeType="afterEffect">
                                  <p:stCondLst>
                                    <p:cond delay="0"/>
                                  </p:stCondLst>
                                  <p:childTnLst>
                                    <p:set>
                                      <p:cBhvr>
                                        <p:cTn id="75" dur="1" fill="hold">
                                          <p:stCondLst>
                                            <p:cond delay="499"/>
                                          </p:stCondLst>
                                        </p:cTn>
                                        <p:tgtEl>
                                          <p:spTgt spid="22"/>
                                        </p:tgtEl>
                                        <p:attrNameLst>
                                          <p:attrName>style.visibility</p:attrName>
                                        </p:attrNameLst>
                                      </p:cBhvr>
                                      <p:to>
                                        <p:strVal val="visible"/>
                                      </p:to>
                                    </p:set>
                                  </p:childTnLst>
                                </p:cTn>
                              </p:par>
                            </p:childTnLst>
                          </p:cTn>
                        </p:par>
                        <p:par>
                          <p:cTn id="76" fill="hold">
                            <p:stCondLst>
                              <p:cond delay="17500"/>
                            </p:stCondLst>
                            <p:childTnLst>
                              <p:par>
                                <p:cTn id="77" presetID="42" presetClass="path" presetSubtype="0" accel="50000" decel="50000" fill="hold" grpId="1" nodeType="afterEffect">
                                  <p:stCondLst>
                                    <p:cond delay="0"/>
                                  </p:stCondLst>
                                  <p:childTnLst>
                                    <p:animMotion origin="layout" path="M 0 0 L -0.26111 0.32083 " pathEditMode="relative" rAng="0" ptsTypes="AA">
                                      <p:cBhvr>
                                        <p:cTn id="78" dur="2000" fill="hold"/>
                                        <p:tgtEl>
                                          <p:spTgt spid="22"/>
                                        </p:tgtEl>
                                        <p:attrNameLst>
                                          <p:attrName>ppt_x</p:attrName>
                                          <p:attrName>ppt_y</p:attrName>
                                        </p:attrNameLst>
                                      </p:cBhvr>
                                      <p:rCtr x="-131" y="160"/>
                                    </p:animMotion>
                                  </p:childTnLst>
                                </p:cTn>
                              </p:par>
                            </p:childTnLst>
                          </p:cTn>
                        </p:par>
                        <p:par>
                          <p:cTn id="79" fill="hold">
                            <p:stCondLst>
                              <p:cond delay="19500"/>
                            </p:stCondLst>
                            <p:childTnLst>
                              <p:par>
                                <p:cTn id="80" presetID="18" presetClass="entr" presetSubtype="6" fill="hold" nodeType="after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strips(downRight)">
                                      <p:cBhvr>
                                        <p:cTn id="82" dur="500"/>
                                        <p:tgtEl>
                                          <p:spTgt spid="42"/>
                                        </p:tgtEl>
                                      </p:cBhvr>
                                    </p:animEffect>
                                  </p:childTnLst>
                                </p:cTn>
                              </p:par>
                            </p:childTnLst>
                          </p:cTn>
                        </p:par>
                        <p:par>
                          <p:cTn id="83" fill="hold">
                            <p:stCondLst>
                              <p:cond delay="20000"/>
                            </p:stCondLst>
                            <p:childTnLst>
                              <p:par>
                                <p:cTn id="84" presetID="1" presetClass="entr" presetSubtype="0" fill="hold" nodeType="afterEffect">
                                  <p:stCondLst>
                                    <p:cond delay="0"/>
                                  </p:stCondLst>
                                  <p:childTnLst>
                                    <p:set>
                                      <p:cBhvr>
                                        <p:cTn id="85" dur="1" fill="hold">
                                          <p:stCondLst>
                                            <p:cond delay="499"/>
                                          </p:stCondLst>
                                        </p:cTn>
                                        <p:tgtEl>
                                          <p:spTgt spid="81925">
                                            <p:subSp spid="_x0000_s81925"/>
                                          </p:spTgt>
                                        </p:tgtEl>
                                        <p:attrNameLst>
                                          <p:attrName>style.visibility</p:attrName>
                                        </p:attrNameLst>
                                      </p:cBhvr>
                                      <p:to>
                                        <p:strVal val="visible"/>
                                      </p:to>
                                    </p:set>
                                  </p:childTnLst>
                                </p:cTn>
                              </p:par>
                            </p:childTnLst>
                          </p:cTn>
                        </p:par>
                        <p:par>
                          <p:cTn id="86" fill="hold">
                            <p:stCondLst>
                              <p:cond delay="20500"/>
                            </p:stCondLst>
                            <p:childTnLst>
                              <p:par>
                                <p:cTn id="87" presetID="1" presetClass="entr" presetSubtype="0" fill="hold" nodeType="afterEffect">
                                  <p:stCondLst>
                                    <p:cond delay="0"/>
                                  </p:stCondLst>
                                  <p:childTnLst>
                                    <p:set>
                                      <p:cBhvr>
                                        <p:cTn id="88" dur="1" fill="hold">
                                          <p:stCondLst>
                                            <p:cond delay="499"/>
                                          </p:stCondLst>
                                        </p:cTn>
                                        <p:tgtEl>
                                          <p:spTgt spid="81926">
                                            <p:subSp spid="_x0000_s81926"/>
                                          </p:spTgt>
                                        </p:tgtEl>
                                        <p:attrNameLst>
                                          <p:attrName>style.visibility</p:attrName>
                                        </p:attrNameLst>
                                      </p:cBhvr>
                                      <p:to>
                                        <p:strVal val="visible"/>
                                      </p:to>
                                    </p:set>
                                  </p:childTnLst>
                                </p:cTn>
                              </p:par>
                            </p:childTnLst>
                          </p:cTn>
                        </p:par>
                        <p:par>
                          <p:cTn id="89" fill="hold">
                            <p:stCondLst>
                              <p:cond delay="21000"/>
                            </p:stCondLst>
                            <p:childTnLst>
                              <p:par>
                                <p:cTn id="90" presetID="10" presetClass="entr" presetSubtype="0" fill="hold" nodeType="after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2000"/>
                                        <p:tgtEl>
                                          <p:spTgt spid="44"/>
                                        </p:tgtEl>
                                      </p:cBhvr>
                                    </p:animEffect>
                                  </p:childTnLst>
                                </p:cTn>
                              </p:par>
                            </p:childTnLst>
                          </p:cTn>
                        </p:par>
                        <p:par>
                          <p:cTn id="93" fill="hold">
                            <p:stCondLst>
                              <p:cond delay="23000"/>
                            </p:stCondLst>
                            <p:childTnLst>
                              <p:par>
                                <p:cTn id="94" presetID="26" presetClass="emph" presetSubtype="0" repeatCount="4000" fill="hold" nodeType="afterEffect">
                                  <p:stCondLst>
                                    <p:cond delay="0"/>
                                  </p:stCondLst>
                                  <p:childTnLst>
                                    <p:animEffect transition="out" filter="fade">
                                      <p:cBhvr>
                                        <p:cTn id="95" dur="500" tmFilter="0, 0; .2, .5; .8, .5; 1, 0"/>
                                        <p:tgtEl>
                                          <p:spTgt spid="44"/>
                                        </p:tgtEl>
                                      </p:cBhvr>
                                    </p:animEffect>
                                    <p:animScale>
                                      <p:cBhvr>
                                        <p:cTn id="96" dur="250" autoRev="1" fill="hold"/>
                                        <p:tgtEl>
                                          <p:spTgt spid="44"/>
                                        </p:tgtEl>
                                      </p:cBhvr>
                                      <p:by x="105000" y="105000"/>
                                    </p:animScale>
                                  </p:childTnLst>
                                </p:cTn>
                              </p:par>
                            </p:childTnLst>
                          </p:cTn>
                        </p:par>
                        <p:par>
                          <p:cTn id="97" fill="hold">
                            <p:stCondLst>
                              <p:cond delay="25000"/>
                            </p:stCondLst>
                            <p:childTnLst>
                              <p:par>
                                <p:cTn id="98" presetID="26" presetClass="emph" presetSubtype="0" fill="hold" nodeType="afterEffect">
                                  <p:stCondLst>
                                    <p:cond delay="0"/>
                                  </p:stCondLst>
                                  <p:childTnLst>
                                    <p:animEffect transition="out" filter="fade">
                                      <p:cBhvr>
                                        <p:cTn id="99" dur="500" tmFilter="0, 0; .2, .5; .8, .5; 1, 0"/>
                                        <p:tgtEl>
                                          <p:spTgt spid="39"/>
                                        </p:tgtEl>
                                      </p:cBhvr>
                                    </p:animEffect>
                                    <p:animScale>
                                      <p:cBhvr>
                                        <p:cTn id="100" dur="250" autoRev="1" fill="hold"/>
                                        <p:tgtEl>
                                          <p:spTgt spid="39"/>
                                        </p:tgtEl>
                                      </p:cBhvr>
                                      <p:by x="105000" y="105000"/>
                                    </p:animScale>
                                  </p:childTnLst>
                                </p:cTn>
                              </p:par>
                              <p:par>
                                <p:cTn id="101" presetID="26" presetClass="emph" presetSubtype="0" repeatCount="indefinite" fill="hold" nodeType="withEffect">
                                  <p:stCondLst>
                                    <p:cond delay="0"/>
                                  </p:stCondLst>
                                  <p:endCondLst>
                                    <p:cond evt="onNext" delay="0">
                                      <p:tgtEl>
                                        <p:sldTgt/>
                                      </p:tgtEl>
                                    </p:cond>
                                  </p:endCondLst>
                                  <p:childTnLst>
                                    <p:animEffect transition="out" filter="fade">
                                      <p:cBhvr>
                                        <p:cTn id="102" dur="500" tmFilter="0, 0; .2, .5; .8, .5; 1, 0"/>
                                        <p:tgtEl>
                                          <p:spTgt spid="59"/>
                                        </p:tgtEl>
                                      </p:cBhvr>
                                    </p:animEffect>
                                    <p:animScale>
                                      <p:cBhvr>
                                        <p:cTn id="103" dur="250" autoRev="1" fill="hold"/>
                                        <p:tgtEl>
                                          <p:spTgt spid="59"/>
                                        </p:tgtEl>
                                      </p:cBhvr>
                                      <p:by x="105000" y="105000"/>
                                    </p:animScale>
                                  </p:childTnLst>
                                </p:cTn>
                              </p:par>
                            </p:childTnLst>
                          </p:cTn>
                        </p:par>
                        <p:par>
                          <p:cTn id="104" fill="hold">
                            <p:stCondLst>
                              <p:cond delay="25500"/>
                            </p:stCondLst>
                            <p:childTnLst>
                              <p:par>
                                <p:cTn id="105" presetID="26" presetClass="emph" presetSubtype="0" repeatCount="indefinite" fill="hold" nodeType="afterEffect">
                                  <p:stCondLst>
                                    <p:cond delay="0"/>
                                  </p:stCondLst>
                                  <p:endCondLst>
                                    <p:cond evt="onNext" delay="0">
                                      <p:tgtEl>
                                        <p:sldTgt/>
                                      </p:tgtEl>
                                    </p:cond>
                                  </p:endCondLst>
                                  <p:childTnLst>
                                    <p:animEffect transition="out" filter="fade">
                                      <p:cBhvr>
                                        <p:cTn id="106" dur="500" tmFilter="0, 0; .2, .5; .8, .5; 1, 0"/>
                                        <p:tgtEl>
                                          <p:spTgt spid="74"/>
                                        </p:tgtEl>
                                      </p:cBhvr>
                                    </p:animEffect>
                                    <p:animScale>
                                      <p:cBhvr>
                                        <p:cTn id="107" dur="250" autoRev="1" fill="hold"/>
                                        <p:tgtEl>
                                          <p:spTgt spid="74"/>
                                        </p:tgtEl>
                                      </p:cBhvr>
                                      <p:by x="105000" y="105000"/>
                                    </p:animScale>
                                  </p:childTnLst>
                                </p:cTn>
                              </p:par>
                              <p:par>
                                <p:cTn id="108" presetID="26" presetClass="emph" presetSubtype="0" repeatCount="indefinite" fill="hold" grpId="0" nodeType="withEffect">
                                  <p:stCondLst>
                                    <p:cond delay="0"/>
                                  </p:stCondLst>
                                  <p:endCondLst>
                                    <p:cond evt="onNext" delay="0">
                                      <p:tgtEl>
                                        <p:sldTgt/>
                                      </p:tgtEl>
                                    </p:cond>
                                  </p:endCondLst>
                                  <p:childTnLst>
                                    <p:animEffect transition="out" filter="fade">
                                      <p:cBhvr>
                                        <p:cTn id="109" dur="500" tmFilter="0, 0; .2, .5; .8, .5; 1, 0"/>
                                        <p:tgtEl>
                                          <p:spTgt spid="52"/>
                                        </p:tgtEl>
                                      </p:cBhvr>
                                    </p:animEffect>
                                    <p:animScale>
                                      <p:cBhvr>
                                        <p:cTn id="110" dur="250" autoRev="1" fill="hold"/>
                                        <p:tgtEl>
                                          <p:spTgt spid="52"/>
                                        </p:tgtEl>
                                      </p:cBhvr>
                                      <p:by x="105000" y="105000"/>
                                    </p:animScale>
                                  </p:childTnLst>
                                </p:cTn>
                              </p:par>
                              <p:par>
                                <p:cTn id="111" presetID="26" presetClass="emph" presetSubtype="0" repeatCount="indefinite" fill="hold" nodeType="withEffect">
                                  <p:stCondLst>
                                    <p:cond delay="0"/>
                                  </p:stCondLst>
                                  <p:endCondLst>
                                    <p:cond evt="onNext" delay="0">
                                      <p:tgtEl>
                                        <p:sldTgt/>
                                      </p:tgtEl>
                                    </p:cond>
                                  </p:endCondLst>
                                  <p:childTnLst>
                                    <p:animEffect transition="out" filter="fade">
                                      <p:cBhvr>
                                        <p:cTn id="112" dur="500" tmFilter="0, 0; .2, .5; .8, .5; 1, 0"/>
                                        <p:tgtEl>
                                          <p:spTgt spid="59"/>
                                        </p:tgtEl>
                                      </p:cBhvr>
                                    </p:animEffect>
                                    <p:animScale>
                                      <p:cBhvr>
                                        <p:cTn id="113" dur="250" autoRev="1" fill="hold"/>
                                        <p:tgtEl>
                                          <p:spTgt spid="59"/>
                                        </p:tgtEl>
                                      </p:cBhvr>
                                      <p:by x="105000" y="105000"/>
                                    </p:animScale>
                                  </p:childTnLst>
                                </p:cTn>
                              </p:par>
                              <p:par>
                                <p:cTn id="114" presetID="10" presetClass="entr" presetSubtype="0" repeatCount="indefinite" fill="hold" grpId="0" nodeType="withEffect">
                                  <p:stCondLst>
                                    <p:cond delay="0"/>
                                  </p:stCondLst>
                                  <p:endCondLst>
                                    <p:cond evt="onNext" delay="0">
                                      <p:tgtEl>
                                        <p:sldTgt/>
                                      </p:tgtEl>
                                    </p:cond>
                                  </p:endCondLst>
                                  <p:childTnLst>
                                    <p:set>
                                      <p:cBhvr>
                                        <p:cTn id="115" dur="1" fill="hold">
                                          <p:stCondLst>
                                            <p:cond delay="0"/>
                                          </p:stCondLst>
                                        </p:cTn>
                                        <p:tgtEl>
                                          <p:spTgt spid="98"/>
                                        </p:tgtEl>
                                        <p:attrNameLst>
                                          <p:attrName>style.visibility</p:attrName>
                                        </p:attrNameLst>
                                      </p:cBhvr>
                                      <p:to>
                                        <p:strVal val="visible"/>
                                      </p:to>
                                    </p:set>
                                    <p:animEffect transition="in" filter="fade">
                                      <p:cBhvr>
                                        <p:cTn id="116" dur="2000"/>
                                        <p:tgtEl>
                                          <p:spTgt spid="98"/>
                                        </p:tgtEl>
                                      </p:cBhvr>
                                    </p:animEffect>
                                  </p:childTnLst>
                                </p:cTn>
                              </p:par>
                            </p:childTnLst>
                          </p:cTn>
                        </p:par>
                        <p:par>
                          <p:cTn id="117" fill="hold">
                            <p:stCondLst>
                              <p:cond delay="27500"/>
                            </p:stCondLst>
                            <p:childTnLst>
                              <p:par>
                                <p:cTn id="118" presetID="10" presetClass="entr" presetSubtype="0" fill="hold" nodeType="afterEffect">
                                  <p:stCondLst>
                                    <p:cond delay="0"/>
                                  </p:stCondLst>
                                  <p:childTnLst>
                                    <p:set>
                                      <p:cBhvr>
                                        <p:cTn id="119" dur="1" fill="hold">
                                          <p:stCondLst>
                                            <p:cond delay="0"/>
                                          </p:stCondLst>
                                        </p:cTn>
                                        <p:tgtEl>
                                          <p:spTgt spid="81925"/>
                                        </p:tgtEl>
                                        <p:attrNameLst>
                                          <p:attrName>style.visibility</p:attrName>
                                        </p:attrNameLst>
                                      </p:cBhvr>
                                      <p:to>
                                        <p:strVal val="visible"/>
                                      </p:to>
                                    </p:set>
                                    <p:animEffect transition="in" filter="fade">
                                      <p:cBhvr>
                                        <p:cTn id="120" dur="2000"/>
                                        <p:tgtEl>
                                          <p:spTgt spid="81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P spid="10" grpId="1" animBg="1"/>
      <p:bldP spid="10" grpId="2" animBg="1"/>
      <p:bldP spid="14" grpId="0" animBg="1" autoUpdateAnimBg="0"/>
      <p:bldP spid="14" grpId="1" animBg="1"/>
      <p:bldP spid="15" grpId="0" animBg="1" autoUpdateAnimBg="0"/>
      <p:bldP spid="15" grpId="1" animBg="1"/>
      <p:bldP spid="16" grpId="0" animBg="1" autoUpdateAnimBg="0"/>
      <p:bldP spid="17" grpId="0" animBg="1" autoUpdateAnimBg="0"/>
      <p:bldP spid="18" grpId="0" animBg="1" autoUpdateAnimBg="0"/>
      <p:bldP spid="18" grpId="1" animBg="1"/>
      <p:bldP spid="19" grpId="0" animBg="1" autoUpdateAnimBg="0"/>
      <p:bldP spid="20" grpId="0" animBg="1" autoUpdateAnimBg="0"/>
      <p:bldP spid="20" grpId="1" animBg="1"/>
      <p:bldP spid="21" grpId="0" animBg="1" autoUpdateAnimBg="0"/>
      <p:bldP spid="22" grpId="0" animBg="1" autoUpdateAnimBg="0"/>
      <p:bldP spid="22" grpId="1" animBg="1"/>
      <p:bldP spid="23" grpId="0" animBg="1" autoUpdateAnimBg="0"/>
      <p:bldP spid="52" grpId="0" animBg="1"/>
      <p:bldP spid="9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u-HU" dirty="0" smtClean="0"/>
              <a:t>I.2.3.2. Bellman-Kalaba algoritmusa</a:t>
            </a:r>
            <a:endParaRPr lang="en-US" dirty="0"/>
          </a:p>
        </p:txBody>
      </p:sp>
      <p:sp>
        <p:nvSpPr>
          <p:cNvPr id="3" name="Content Placeholder 2"/>
          <p:cNvSpPr>
            <a:spLocks noGrp="1"/>
          </p:cNvSpPr>
          <p:nvPr>
            <p:ph idx="1"/>
          </p:nvPr>
        </p:nvSpPr>
        <p:spPr>
          <a:xfrm>
            <a:off x="342900" y="1905000"/>
            <a:ext cx="6172200" cy="6034617"/>
          </a:xfrm>
        </p:spPr>
        <p:txBody>
          <a:bodyPr>
            <a:normAutofit/>
          </a:bodyPr>
          <a:lstStyle/>
          <a:p>
            <a:pPr>
              <a:lnSpc>
                <a:spcPct val="150000"/>
              </a:lnSpc>
              <a:buClr>
                <a:srgbClr val="C00000"/>
              </a:buClr>
              <a:buSzPct val="110000"/>
              <a:buFont typeface="Webdings" pitchFamily="18" charset="2"/>
              <a:buChar char=""/>
            </a:pPr>
            <a:r>
              <a:rPr lang="hu-HU" sz="1800" dirty="0" smtClean="0"/>
              <a:t>Legrövidebb utak minden csúcsból egy csúcsba</a:t>
            </a:r>
            <a:endParaRPr lang="en-US" sz="1800" dirty="0" smtClean="0"/>
          </a:p>
          <a:p>
            <a:pPr>
              <a:lnSpc>
                <a:spcPct val="150000"/>
              </a:lnSpc>
              <a:buClr>
                <a:srgbClr val="C00000"/>
              </a:buClr>
              <a:buSzPct val="110000"/>
              <a:buNone/>
            </a:pPr>
            <a:r>
              <a:rPr lang="hu-HU" sz="1800" dirty="0" smtClean="0"/>
              <a:t> </a:t>
            </a:r>
          </a:p>
          <a:p>
            <a:pPr>
              <a:lnSpc>
                <a:spcPct val="150000"/>
              </a:lnSpc>
              <a:buClr>
                <a:srgbClr val="C00000"/>
              </a:buClr>
              <a:buSzPct val="110000"/>
              <a:buNone/>
            </a:pPr>
            <a:endParaRPr lang="hu-HU" sz="1800" dirty="0" smtClean="0"/>
          </a:p>
          <a:p>
            <a:pPr>
              <a:lnSpc>
                <a:spcPct val="150000"/>
              </a:lnSpc>
              <a:buClr>
                <a:srgbClr val="C00000"/>
              </a:buClr>
              <a:buSzPct val="110000"/>
              <a:buNone/>
            </a:pPr>
            <a:endParaRPr lang="hu-HU" sz="1800" dirty="0" smtClean="0"/>
          </a:p>
          <a:p>
            <a:pPr>
              <a:lnSpc>
                <a:spcPct val="150000"/>
              </a:lnSpc>
              <a:buClr>
                <a:srgbClr val="C00000"/>
              </a:buClr>
              <a:buSzPct val="110000"/>
              <a:buNone/>
            </a:pPr>
            <a:endParaRPr lang="hu-HU" sz="1800" dirty="0" smtClean="0"/>
          </a:p>
          <a:p>
            <a:pPr>
              <a:lnSpc>
                <a:spcPct val="150000"/>
              </a:lnSpc>
              <a:buClr>
                <a:srgbClr val="C00000"/>
              </a:buClr>
              <a:buSzPct val="110000"/>
              <a:buNone/>
            </a:pPr>
            <a:endParaRPr lang="hu-HU" sz="1800" dirty="0" smtClean="0"/>
          </a:p>
          <a:p>
            <a:pPr>
              <a:lnSpc>
                <a:spcPct val="150000"/>
              </a:lnSpc>
              <a:buClr>
                <a:srgbClr val="C00000"/>
              </a:buClr>
              <a:buSzPct val="110000"/>
              <a:buNone/>
            </a:pPr>
            <a:endParaRPr lang="hu-HU" sz="1800" dirty="0" smtClean="0"/>
          </a:p>
        </p:txBody>
      </p:sp>
      <p:sp>
        <p:nvSpPr>
          <p:cNvPr id="79874" name="Rectangle 2"/>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9879" name="Rectangle 7"/>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1928" name="Rectangle 8"/>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75" name="Picture 74" descr="jel3.PNG"/>
          <p:cNvPicPr>
            <a:picLocks noChangeAspect="1"/>
          </p:cNvPicPr>
          <p:nvPr/>
        </p:nvPicPr>
        <p:blipFill>
          <a:blip r:embed="rId2" cstate="print"/>
          <a:srcRect r="10000" b="81093"/>
          <a:stretch>
            <a:fillRect/>
          </a:stretch>
        </p:blipFill>
        <p:spPr>
          <a:xfrm>
            <a:off x="533400" y="2362200"/>
            <a:ext cx="6172200" cy="1219200"/>
          </a:xfrm>
          <a:prstGeom prst="rect">
            <a:avLst/>
          </a:prstGeom>
        </p:spPr>
      </p:pic>
      <p:pic>
        <p:nvPicPr>
          <p:cNvPr id="90" name="Picture 89" descr="jel3.PNG"/>
          <p:cNvPicPr>
            <a:picLocks noChangeAspect="1"/>
          </p:cNvPicPr>
          <p:nvPr/>
        </p:nvPicPr>
        <p:blipFill>
          <a:blip r:embed="rId2" cstate="print"/>
          <a:srcRect t="20089" r="10000" b="17282"/>
          <a:stretch>
            <a:fillRect/>
          </a:stretch>
        </p:blipFill>
        <p:spPr>
          <a:xfrm>
            <a:off x="457200" y="3505200"/>
            <a:ext cx="6172200" cy="4038600"/>
          </a:xfrm>
          <a:prstGeom prst="rect">
            <a:avLst/>
          </a:prstGeom>
        </p:spPr>
      </p:pic>
      <p:pic>
        <p:nvPicPr>
          <p:cNvPr id="95" name="Picture 94" descr="jel3.PNG"/>
          <p:cNvPicPr>
            <a:picLocks noChangeAspect="1"/>
          </p:cNvPicPr>
          <p:nvPr/>
        </p:nvPicPr>
        <p:blipFill>
          <a:blip r:embed="rId2" cstate="print"/>
          <a:srcRect t="92171" r="10000"/>
          <a:stretch>
            <a:fillRect/>
          </a:stretch>
        </p:blipFill>
        <p:spPr>
          <a:xfrm>
            <a:off x="533400" y="7543800"/>
            <a:ext cx="6172200" cy="504825"/>
          </a:xfrm>
          <a:prstGeom prst="rect">
            <a:avLst/>
          </a:prstGeom>
        </p:spPr>
      </p:pic>
      <p:pic>
        <p:nvPicPr>
          <p:cNvPr id="96" name="Picture 95" descr="jel4.PNG"/>
          <p:cNvPicPr>
            <a:picLocks noChangeAspect="1"/>
          </p:cNvPicPr>
          <p:nvPr/>
        </p:nvPicPr>
        <p:blipFill>
          <a:blip r:embed="rId3" cstate="print"/>
          <a:stretch>
            <a:fillRect/>
          </a:stretch>
        </p:blipFill>
        <p:spPr>
          <a:xfrm>
            <a:off x="0" y="8153400"/>
            <a:ext cx="6858000" cy="822590"/>
          </a:xfrm>
          <a:prstGeom prst="rect">
            <a:avLst/>
          </a:prstGeom>
        </p:spPr>
      </p:pic>
      <p:sp>
        <p:nvSpPr>
          <p:cNvPr id="11" name="Action Button: Back or Previous 10">
            <a:hlinkClick r:id="rId4" action="ppaction://hlinksldjump" highlightClick="1"/>
          </p:cNvPr>
          <p:cNvSpPr/>
          <p:nvPr/>
        </p:nvSpPr>
        <p:spPr>
          <a:xfrm>
            <a:off x="5791200" y="8686800"/>
            <a:ext cx="9144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u-HU" dirty="0" smtClean="0"/>
              <a:t>I.2.3.2. Bellman-Kalaba algoritmusa</a:t>
            </a:r>
            <a:endParaRPr lang="en-US" dirty="0"/>
          </a:p>
        </p:txBody>
      </p:sp>
      <p:sp>
        <p:nvSpPr>
          <p:cNvPr id="3" name="Content Placeholder 2"/>
          <p:cNvSpPr>
            <a:spLocks noGrp="1"/>
          </p:cNvSpPr>
          <p:nvPr>
            <p:ph idx="1"/>
          </p:nvPr>
        </p:nvSpPr>
        <p:spPr>
          <a:xfrm>
            <a:off x="342900" y="1752600"/>
            <a:ext cx="6172200" cy="6034617"/>
          </a:xfrm>
        </p:spPr>
        <p:txBody>
          <a:bodyPr>
            <a:normAutofit/>
          </a:bodyPr>
          <a:lstStyle/>
          <a:p>
            <a:pPr>
              <a:lnSpc>
                <a:spcPct val="150000"/>
              </a:lnSpc>
              <a:buClr>
                <a:srgbClr val="C00000"/>
              </a:buClr>
              <a:buSzPct val="110000"/>
              <a:buFont typeface="Webdings" pitchFamily="18" charset="2"/>
              <a:buChar char=""/>
            </a:pPr>
            <a:r>
              <a:rPr lang="hu-HU" sz="1800" dirty="0" smtClean="0"/>
              <a:t>Legrövidebb utak minden csúcsból egy csúcsba</a:t>
            </a:r>
          </a:p>
          <a:p>
            <a:pPr>
              <a:lnSpc>
                <a:spcPct val="150000"/>
              </a:lnSpc>
              <a:buClr>
                <a:srgbClr val="C00000"/>
              </a:buClr>
              <a:buSzPct val="110000"/>
              <a:buFont typeface="Webdings" pitchFamily="18" charset="2"/>
              <a:buChar char=""/>
            </a:pPr>
            <a:r>
              <a:rPr lang="hu-HU" sz="1800" dirty="0" smtClean="0"/>
              <a:t>A dolgozatban leírt algoritmus, meghatározza egy tetszőleges gráfban az 1 –es csúcsból bármelyik másik csúcsba haladó irányított utak minimumát </a:t>
            </a:r>
            <a:r>
              <a:rPr lang="hu-HU" sz="1800" dirty="0" smtClean="0">
                <a:solidFill>
                  <a:srgbClr val="FF0000"/>
                </a:solidFill>
              </a:rPr>
              <a:t>illetve egy negatív értékű irányított kör létezését jelzi. </a:t>
            </a:r>
            <a:endParaRPr lang="en-US" sz="1800" dirty="0">
              <a:solidFill>
                <a:srgbClr val="FF0000"/>
              </a:solidFill>
            </a:endParaRPr>
          </a:p>
        </p:txBody>
      </p:sp>
      <p:sp>
        <p:nvSpPr>
          <p:cNvPr id="79874" name="Rectangle 2"/>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9879" name="Rectangle 7"/>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 name="Picture 9" descr="jel5.PNG"/>
          <p:cNvPicPr>
            <a:picLocks noChangeAspect="1"/>
          </p:cNvPicPr>
          <p:nvPr/>
        </p:nvPicPr>
        <p:blipFill>
          <a:blip r:embed="rId3" cstate="print"/>
          <a:stretch>
            <a:fillRect/>
          </a:stretch>
        </p:blipFill>
        <p:spPr>
          <a:xfrm>
            <a:off x="0" y="3952129"/>
            <a:ext cx="6081906" cy="5191871"/>
          </a:xfrm>
          <a:prstGeom prst="rect">
            <a:avLst/>
          </a:prstGeom>
        </p:spPr>
      </p:pic>
      <p:sp>
        <p:nvSpPr>
          <p:cNvPr id="12" name="Oval 11"/>
          <p:cNvSpPr/>
          <p:nvPr/>
        </p:nvSpPr>
        <p:spPr>
          <a:xfrm>
            <a:off x="1295400" y="7924800"/>
            <a:ext cx="5334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1371600" y="8153400"/>
            <a:ext cx="4572000"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ular Callout 13"/>
          <p:cNvSpPr/>
          <p:nvPr/>
        </p:nvSpPr>
        <p:spPr>
          <a:xfrm>
            <a:off x="457200" y="1828800"/>
            <a:ext cx="6400800" cy="5791200"/>
          </a:xfrm>
          <a:prstGeom prst="wedgeRectCallout">
            <a:avLst/>
          </a:prstGeom>
          <a:solidFill>
            <a:srgbClr val="F0AD00">
              <a:alpha val="2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33400" y="1905000"/>
            <a:ext cx="6248400" cy="1981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i="1" u="sng" dirty="0" smtClean="0"/>
              <a:t>Észrevételek</a:t>
            </a:r>
            <a:r>
              <a:rPr lang="hu-HU" i="1" dirty="0" smtClean="0"/>
              <a:t>:</a:t>
            </a:r>
            <a:endParaRPr lang="en-US" dirty="0" smtClean="0"/>
          </a:p>
          <a:p>
            <a:r>
              <a:rPr lang="hu-HU" i="1" dirty="0" smtClean="0"/>
              <a:t>-      </a:t>
            </a:r>
            <a:r>
              <a:rPr lang="hu-HU" dirty="0" smtClean="0"/>
              <a:t>ha </a:t>
            </a:r>
            <a:r>
              <a:rPr lang="hu-HU" i="1" dirty="0" smtClean="0">
                <a:solidFill>
                  <a:srgbClr val="FF0000"/>
                </a:solidFill>
              </a:rPr>
              <a:t>nem léteznek negatív hosszúságú irányított körök</a:t>
            </a:r>
            <a:r>
              <a:rPr lang="hu-HU" dirty="0" smtClean="0"/>
              <a:t>, akkor az, hogy a minimális érétkű irányított utak elemiek azt jelenti, hogy legtöbb </a:t>
            </a:r>
            <a:r>
              <a:rPr lang="hu-HU" i="1" dirty="0" smtClean="0"/>
              <a:t>n</a:t>
            </a:r>
            <a:r>
              <a:rPr lang="hu-HU" dirty="0" smtClean="0"/>
              <a:t> csúcson mennek át  és így a minimális érték n iterációval megkapható;</a:t>
            </a:r>
            <a:endParaRPr lang="en-US" dirty="0"/>
          </a:p>
        </p:txBody>
      </p:sp>
      <p:sp>
        <p:nvSpPr>
          <p:cNvPr id="16" name="Rounded Rectangle 15"/>
          <p:cNvSpPr/>
          <p:nvPr/>
        </p:nvSpPr>
        <p:spPr>
          <a:xfrm>
            <a:off x="533400" y="3962400"/>
            <a:ext cx="6172200" cy="2209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hu-HU" dirty="0" smtClean="0"/>
              <a:t>- ha biztosak vagyunk, hogy a </a:t>
            </a:r>
            <a:r>
              <a:rPr lang="hu-HU" i="1" dirty="0" smtClean="0">
                <a:solidFill>
                  <a:srgbClr val="FF0000"/>
                </a:solidFill>
              </a:rPr>
              <a:t>gráfban nincsenek negatív hosszúságú körök</a:t>
            </a:r>
            <a:r>
              <a:rPr lang="hu-HU" dirty="0" smtClean="0"/>
              <a:t>, akkor a Bellman-Kalaba algoritmus javított változatát kapjuk, ha a </a:t>
            </a:r>
            <a:r>
              <a:rPr lang="hu-HU" i="1" dirty="0" smtClean="0"/>
              <a:t>(b) </a:t>
            </a:r>
            <a:r>
              <a:rPr lang="hu-HU" dirty="0" smtClean="0"/>
              <a:t>részben a</a:t>
            </a:r>
            <a:r>
              <a:rPr lang="hu-HU" i="1" dirty="0" smtClean="0"/>
              <a:t>  j</a:t>
            </a:r>
            <a:r>
              <a:rPr lang="hu-HU" dirty="0" smtClean="0"/>
              <a:t> egymásutánt követően bejárja a 2</a:t>
            </a:r>
            <a:r>
              <a:rPr lang="hu-HU" i="1" dirty="0" smtClean="0"/>
              <a:t>, 3, …, n</a:t>
            </a:r>
            <a:r>
              <a:rPr lang="hu-HU" dirty="0" smtClean="0"/>
              <a:t>  értékeket, ebben a sorrendben és a számításokat a következő kifejezéssel végezzük:</a:t>
            </a:r>
            <a:endParaRPr lang="en-US" dirty="0" smtClean="0"/>
          </a:p>
        </p:txBody>
      </p:sp>
      <p:pic>
        <p:nvPicPr>
          <p:cNvPr id="83972" name="Picture 4"/>
          <p:cNvPicPr>
            <a:picLocks noChangeAspect="1" noChangeArrowheads="1"/>
          </p:cNvPicPr>
          <p:nvPr/>
        </p:nvPicPr>
        <p:blipFill>
          <a:blip r:embed="rId4" cstate="print"/>
          <a:srcRect/>
          <a:stretch>
            <a:fillRect/>
          </a:stretch>
        </p:blipFill>
        <p:spPr bwMode="auto">
          <a:xfrm>
            <a:off x="1066800" y="6210300"/>
            <a:ext cx="4953000" cy="495300"/>
          </a:xfrm>
          <a:prstGeom prst="rect">
            <a:avLst/>
          </a:prstGeom>
          <a:noFill/>
          <a:ln w="9525">
            <a:noFill/>
            <a:miter lim="800000"/>
            <a:headEnd/>
            <a:tailEnd/>
          </a:ln>
        </p:spPr>
      </p:pic>
      <p:sp>
        <p:nvSpPr>
          <p:cNvPr id="17" name="Rectangle 16"/>
          <p:cNvSpPr/>
          <p:nvPr/>
        </p:nvSpPr>
        <p:spPr>
          <a:xfrm>
            <a:off x="0" y="1828800"/>
            <a:ext cx="6858000" cy="2362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hu-HU" dirty="0" smtClean="0"/>
              <a:t>ha ezeket a számításokat egy </a:t>
            </a:r>
            <a:r>
              <a:rPr lang="hu-HU" i="1" dirty="0" smtClean="0"/>
              <a:t>λ , i=1, n</a:t>
            </a:r>
            <a:r>
              <a:rPr lang="hu-HU" dirty="0" smtClean="0"/>
              <a:t>  egydimenziós tömbben végezzük egy </a:t>
            </a:r>
            <a:r>
              <a:rPr lang="hu-HU" i="1" dirty="0" smtClean="0"/>
              <a:t>λ   i=1, n</a:t>
            </a:r>
            <a:r>
              <a:rPr lang="hu-HU" dirty="0" smtClean="0"/>
              <a:t> és </a:t>
            </a:r>
            <a:r>
              <a:rPr lang="hu-HU" i="1" dirty="0" smtClean="0"/>
              <a:t>k=1, n-1</a:t>
            </a:r>
            <a:r>
              <a:rPr lang="hu-HU" dirty="0" smtClean="0"/>
              <a:t>  kétdimenziós tömb helyett, akkor a kapott algoritmust </a:t>
            </a:r>
            <a:r>
              <a:rPr lang="hu-HU" b="1" i="1" dirty="0" smtClean="0">
                <a:solidFill>
                  <a:srgbClr val="FF0000"/>
                </a:solidFill>
              </a:rPr>
              <a:t>Ford algoritmus</a:t>
            </a:r>
            <a:r>
              <a:rPr lang="hu-HU" i="1" dirty="0" smtClean="0"/>
              <a:t>ának nevezzük.</a:t>
            </a:r>
          </a:p>
          <a:p>
            <a:pPr lvl="0" algn="ctr"/>
            <a:r>
              <a:rPr lang="hu-HU" i="1" dirty="0" smtClean="0"/>
              <a:t>Ez az algoritmus olyan gráfban müködik, melyben nincs negatív hosszúságú irányított kör.</a:t>
            </a:r>
            <a:endParaRPr lang="en-US" dirty="0" smtClean="0"/>
          </a:p>
        </p:txBody>
      </p:sp>
      <p:sp>
        <p:nvSpPr>
          <p:cNvPr id="18" name="Rectangle 17"/>
          <p:cNvSpPr/>
          <p:nvPr/>
        </p:nvSpPr>
        <p:spPr>
          <a:xfrm>
            <a:off x="6400800" y="1981200"/>
            <a:ext cx="3048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sp>
        <p:nvSpPr>
          <p:cNvPr id="19" name="Action Button: Forward or Next 18">
            <a:hlinkClick r:id="" action="ppaction://hlinkshowjump?jump=nextslide" highlightClick="1"/>
          </p:cNvPr>
          <p:cNvSpPr/>
          <p:nvPr/>
        </p:nvSpPr>
        <p:spPr>
          <a:xfrm>
            <a:off x="6019800" y="8610600"/>
            <a:ext cx="762000" cy="4572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ction Button: Back or Previous 19">
            <a:hlinkClick r:id="rId5" action="ppaction://hlinksldjump" highlightClick="1"/>
          </p:cNvPr>
          <p:cNvSpPr/>
          <p:nvPr/>
        </p:nvSpPr>
        <p:spPr>
          <a:xfrm>
            <a:off x="76200" y="8686800"/>
            <a:ext cx="762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20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20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20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20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3972"/>
                                        </p:tgtEl>
                                        <p:attrNameLst>
                                          <p:attrName>style.visibility</p:attrName>
                                        </p:attrNameLst>
                                      </p:cBhvr>
                                      <p:to>
                                        <p:strVal val="visible"/>
                                      </p:to>
                                    </p:set>
                                    <p:animEffect transition="in" filter="fade">
                                      <p:cBhvr>
                                        <p:cTn id="29" dur="2000"/>
                                        <p:tgtEl>
                                          <p:spTgt spid="83972"/>
                                        </p:tgtEl>
                                      </p:cBhvr>
                                    </p:animEffect>
                                  </p:childTnLst>
                                </p:cTn>
                              </p:par>
                            </p:childTnLst>
                          </p:cTn>
                        </p:par>
                      </p:childTnLst>
                    </p:cTn>
                  </p:par>
                </p:childTnLst>
              </p:cTn>
              <p:nextCondLst>
                <p:cond evt="onClick" delay="0">
                  <p:tgtEl>
                    <p:spTgt spid="13"/>
                  </p:tgtEl>
                </p:cond>
              </p:nextCondLst>
            </p:seq>
            <p:seq concurrent="1" nextAc="seek">
              <p:cTn id="30" restart="whenNotActive" fill="hold" evtFilter="cancelBubble" nodeType="interactiveSeq">
                <p:stCondLst>
                  <p:cond evt="onClick" delay="0">
                    <p:tgtEl>
                      <p:spTgt spid="18"/>
                    </p:tgtEl>
                  </p:cond>
                </p:stCondLst>
                <p:endSync evt="end" delay="0">
                  <p:rtn val="all"/>
                </p:endSync>
                <p:childTnLst>
                  <p:par>
                    <p:cTn id="31" fill="hold">
                      <p:stCondLst>
                        <p:cond delay="0"/>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2000"/>
                                        <p:tgtEl>
                                          <p:spTgt spid="18"/>
                                        </p:tgtEl>
                                      </p:cBhvr>
                                    </p:animEffect>
                                    <p:set>
                                      <p:cBhvr>
                                        <p:cTn id="35" dur="1" fill="hold">
                                          <p:stCondLst>
                                            <p:cond delay="1999"/>
                                          </p:stCondLst>
                                        </p:cTn>
                                        <p:tgtEl>
                                          <p:spTgt spid="18"/>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2000"/>
                                        <p:tgtEl>
                                          <p:spTgt spid="14"/>
                                        </p:tgtEl>
                                      </p:cBhvr>
                                    </p:animEffect>
                                    <p:set>
                                      <p:cBhvr>
                                        <p:cTn id="38" dur="1" fill="hold">
                                          <p:stCondLst>
                                            <p:cond delay="1999"/>
                                          </p:stCondLst>
                                        </p:cTn>
                                        <p:tgtEl>
                                          <p:spTgt spid="14"/>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2000"/>
                                        <p:tgtEl>
                                          <p:spTgt spid="15"/>
                                        </p:tgtEl>
                                      </p:cBhvr>
                                    </p:animEffect>
                                    <p:set>
                                      <p:cBhvr>
                                        <p:cTn id="41" dur="1" fill="hold">
                                          <p:stCondLst>
                                            <p:cond delay="1999"/>
                                          </p:stCondLst>
                                        </p:cTn>
                                        <p:tgtEl>
                                          <p:spTgt spid="1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2000"/>
                                        <p:tgtEl>
                                          <p:spTgt spid="16"/>
                                        </p:tgtEl>
                                      </p:cBhvr>
                                    </p:animEffect>
                                    <p:set>
                                      <p:cBhvr>
                                        <p:cTn id="44" dur="1" fill="hold">
                                          <p:stCondLst>
                                            <p:cond delay="1999"/>
                                          </p:stCondLst>
                                        </p:cTn>
                                        <p:tgtEl>
                                          <p:spTgt spid="16"/>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2000"/>
                                        <p:tgtEl>
                                          <p:spTgt spid="83972"/>
                                        </p:tgtEl>
                                      </p:cBhvr>
                                    </p:animEffect>
                                    <p:set>
                                      <p:cBhvr>
                                        <p:cTn id="47" dur="1" fill="hold">
                                          <p:stCondLst>
                                            <p:cond delay="1999"/>
                                          </p:stCondLst>
                                        </p:cTn>
                                        <p:tgtEl>
                                          <p:spTgt spid="83972"/>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14" grpId="0" animBg="1"/>
      <p:bldP spid="14" grpId="1" animBg="1"/>
      <p:bldP spid="15" grpId="0" animBg="1"/>
      <p:bldP spid="15" grpId="1" animBg="1"/>
      <p:bldP spid="16" grpId="0" animBg="1"/>
      <p:bldP spid="16" grpId="1" animBg="1"/>
      <p:bldP spid="17" grpId="0" animBg="1"/>
      <p:bldP spid="18" grpId="0" animBg="1"/>
      <p:bldP spid="18"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u-HU" dirty="0" smtClean="0"/>
              <a:t>I.2.3.2. Bellman-Kalaba algoritmusa</a:t>
            </a:r>
            <a:endParaRPr lang="en-US" dirty="0"/>
          </a:p>
        </p:txBody>
      </p:sp>
      <p:sp>
        <p:nvSpPr>
          <p:cNvPr id="3" name="Content Placeholder 2"/>
          <p:cNvSpPr>
            <a:spLocks noGrp="1"/>
          </p:cNvSpPr>
          <p:nvPr>
            <p:ph idx="1"/>
          </p:nvPr>
        </p:nvSpPr>
        <p:spPr>
          <a:xfrm>
            <a:off x="342900" y="1752600"/>
            <a:ext cx="6172200" cy="6034617"/>
          </a:xfrm>
        </p:spPr>
        <p:txBody>
          <a:bodyPr>
            <a:normAutofit/>
          </a:bodyPr>
          <a:lstStyle/>
          <a:p>
            <a:pPr>
              <a:lnSpc>
                <a:spcPct val="150000"/>
              </a:lnSpc>
              <a:buClr>
                <a:srgbClr val="C00000"/>
              </a:buClr>
              <a:buSzPct val="110000"/>
              <a:buFont typeface="Webdings" pitchFamily="18" charset="2"/>
              <a:buChar char=""/>
            </a:pPr>
            <a:r>
              <a:rPr lang="hu-HU" sz="1800" dirty="0" smtClean="0"/>
              <a:t>Legrövidebb utak minden csúcsból egy csúcsba</a:t>
            </a:r>
          </a:p>
          <a:p>
            <a:pPr>
              <a:lnSpc>
                <a:spcPct val="150000"/>
              </a:lnSpc>
              <a:buClr>
                <a:srgbClr val="C00000"/>
              </a:buClr>
              <a:buSzPct val="110000"/>
              <a:buFont typeface="Webdings" pitchFamily="18" charset="2"/>
              <a:buChar char=""/>
            </a:pPr>
            <a:r>
              <a:rPr lang="hu-HU" sz="1800" dirty="0" smtClean="0"/>
              <a:t>A dolgozatban leírt algoritmus, meghatározza egy tetszőleges gráfban az 1 –es csúcsból bármelyik másik csúcsba haladó irányított utak minimumát </a:t>
            </a:r>
            <a:r>
              <a:rPr lang="hu-HU" sz="1800" dirty="0" smtClean="0">
                <a:solidFill>
                  <a:srgbClr val="FF0000"/>
                </a:solidFill>
              </a:rPr>
              <a:t>illetve egy negatív értékű irányított kör létezését jelzi. </a:t>
            </a:r>
            <a:endParaRPr lang="en-US" sz="1800" dirty="0">
              <a:solidFill>
                <a:srgbClr val="FF0000"/>
              </a:solidFill>
            </a:endParaRPr>
          </a:p>
        </p:txBody>
      </p:sp>
      <p:sp>
        <p:nvSpPr>
          <p:cNvPr id="79874" name="Rectangle 2"/>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9879" name="Rectangle 7"/>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 name="Picture 9" descr="jel5.PNG"/>
          <p:cNvPicPr>
            <a:picLocks noChangeAspect="1"/>
          </p:cNvPicPr>
          <p:nvPr/>
        </p:nvPicPr>
        <p:blipFill>
          <a:blip r:embed="rId3" cstate="print"/>
          <a:stretch>
            <a:fillRect/>
          </a:stretch>
        </p:blipFill>
        <p:spPr>
          <a:xfrm>
            <a:off x="0" y="3886200"/>
            <a:ext cx="6081906" cy="5191871"/>
          </a:xfrm>
          <a:prstGeom prst="rect">
            <a:avLst/>
          </a:prstGeom>
        </p:spPr>
      </p:pic>
      <p:sp>
        <p:nvSpPr>
          <p:cNvPr id="12" name="Oval 11"/>
          <p:cNvSpPr/>
          <p:nvPr/>
        </p:nvSpPr>
        <p:spPr>
          <a:xfrm>
            <a:off x="1295400" y="7848600"/>
            <a:ext cx="5334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1371600" y="8153400"/>
            <a:ext cx="4572000"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0" y="1828800"/>
            <a:ext cx="6858000"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hu-HU" dirty="0" smtClean="0"/>
              <a:t>ha ezeket a számításokat egy </a:t>
            </a:r>
            <a:r>
              <a:rPr lang="hu-HU" i="1" dirty="0" smtClean="0"/>
              <a:t>λ , i=1, n</a:t>
            </a:r>
            <a:r>
              <a:rPr lang="hu-HU" dirty="0" smtClean="0"/>
              <a:t>  egydimenziós tömbben végezzük egy </a:t>
            </a:r>
            <a:r>
              <a:rPr lang="hu-HU" i="1" dirty="0" smtClean="0"/>
              <a:t>λ   i=1, n</a:t>
            </a:r>
            <a:r>
              <a:rPr lang="hu-HU" dirty="0" smtClean="0"/>
              <a:t> és </a:t>
            </a:r>
            <a:r>
              <a:rPr lang="hu-HU" i="1" dirty="0" smtClean="0"/>
              <a:t>k=1, n-1</a:t>
            </a:r>
            <a:r>
              <a:rPr lang="hu-HU" dirty="0" smtClean="0"/>
              <a:t>  kétdimenziós tömb helyett, akkor a kapott algoritmust </a:t>
            </a:r>
            <a:r>
              <a:rPr lang="hu-HU" b="1" i="1" dirty="0" smtClean="0">
                <a:solidFill>
                  <a:srgbClr val="FF0000"/>
                </a:solidFill>
              </a:rPr>
              <a:t>Ford algoritmus</a:t>
            </a:r>
            <a:r>
              <a:rPr lang="hu-HU" i="1" dirty="0" smtClean="0"/>
              <a:t>ának nevezzük.</a:t>
            </a:r>
          </a:p>
          <a:p>
            <a:pPr lvl="0" algn="ctr"/>
            <a:r>
              <a:rPr lang="hu-HU" i="1" dirty="0" smtClean="0"/>
              <a:t>Ez az algoritmus olyan gráfban müködik, melyben nincs negatív hosszúságú irányított kör.</a:t>
            </a:r>
            <a:endParaRPr lang="en-US" dirty="0" smtClean="0"/>
          </a:p>
        </p:txBody>
      </p:sp>
      <p:sp>
        <p:nvSpPr>
          <p:cNvPr id="21" name="Rectangle 20"/>
          <p:cNvSpPr/>
          <p:nvPr/>
        </p:nvSpPr>
        <p:spPr>
          <a:xfrm>
            <a:off x="3962400" y="5638800"/>
            <a:ext cx="289560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f2.PNG"/>
          <p:cNvPicPr>
            <a:picLocks noChangeAspect="1"/>
          </p:cNvPicPr>
          <p:nvPr/>
        </p:nvPicPr>
        <p:blipFill>
          <a:blip r:embed="rId4" cstate="print"/>
          <a:srcRect l="17260" r="18232" b="-3434"/>
          <a:stretch>
            <a:fillRect/>
          </a:stretch>
        </p:blipFill>
        <p:spPr>
          <a:xfrm>
            <a:off x="4267200" y="5791200"/>
            <a:ext cx="2286000" cy="1143000"/>
          </a:xfrm>
          <a:prstGeom prst="rect">
            <a:avLst/>
          </a:prstGeom>
        </p:spPr>
      </p:pic>
      <p:sp>
        <p:nvSpPr>
          <p:cNvPr id="23" name="Rectangle 22"/>
          <p:cNvSpPr/>
          <p:nvPr/>
        </p:nvSpPr>
        <p:spPr>
          <a:xfrm>
            <a:off x="2590800" y="7391400"/>
            <a:ext cx="42672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descr="f3.PNG"/>
          <p:cNvPicPr>
            <a:picLocks noChangeAspect="1"/>
          </p:cNvPicPr>
          <p:nvPr/>
        </p:nvPicPr>
        <p:blipFill>
          <a:blip r:embed="rId5" cstate="print"/>
          <a:srcRect l="9740" r="6225" b="5603"/>
          <a:stretch>
            <a:fillRect/>
          </a:stretch>
        </p:blipFill>
        <p:spPr>
          <a:xfrm>
            <a:off x="2667000" y="7467600"/>
            <a:ext cx="4114800" cy="1447800"/>
          </a:xfrm>
          <a:prstGeom prst="rect">
            <a:avLst/>
          </a:prstGeom>
        </p:spPr>
      </p:pic>
      <p:sp>
        <p:nvSpPr>
          <p:cNvPr id="27" name="Oval 26"/>
          <p:cNvSpPr/>
          <p:nvPr/>
        </p:nvSpPr>
        <p:spPr>
          <a:xfrm>
            <a:off x="3429000" y="4343400"/>
            <a:ext cx="2895600" cy="685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solidFill>
                  <a:schemeClr val="tx1"/>
                </a:solidFill>
              </a:rPr>
              <a:t>Lásd a Ford algoritmust</a:t>
            </a:r>
            <a:endParaRPr lang="en-US" dirty="0">
              <a:solidFill>
                <a:schemeClr val="tx1"/>
              </a:solidFill>
            </a:endParaRPr>
          </a:p>
        </p:txBody>
      </p:sp>
      <p:sp>
        <p:nvSpPr>
          <p:cNvPr id="25" name="Rectangle 24"/>
          <p:cNvSpPr/>
          <p:nvPr/>
        </p:nvSpPr>
        <p:spPr>
          <a:xfrm>
            <a:off x="6400800" y="3429000"/>
            <a:ext cx="3048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sp>
        <p:nvSpPr>
          <p:cNvPr id="26" name="Rectangle 25"/>
          <p:cNvSpPr/>
          <p:nvPr/>
        </p:nvSpPr>
        <p:spPr>
          <a:xfrm>
            <a:off x="6553200" y="6705600"/>
            <a:ext cx="3048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sp>
        <p:nvSpPr>
          <p:cNvPr id="19" name="Rectangle 18"/>
          <p:cNvSpPr/>
          <p:nvPr/>
        </p:nvSpPr>
        <p:spPr>
          <a:xfrm>
            <a:off x="2971800" y="3962400"/>
            <a:ext cx="38862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f1.PNG"/>
          <p:cNvPicPr>
            <a:picLocks noChangeAspect="1"/>
          </p:cNvPicPr>
          <p:nvPr/>
        </p:nvPicPr>
        <p:blipFill>
          <a:blip r:embed="rId6" cstate="print"/>
          <a:stretch>
            <a:fillRect/>
          </a:stretch>
        </p:blipFill>
        <p:spPr>
          <a:xfrm>
            <a:off x="3344825" y="4191000"/>
            <a:ext cx="3284575" cy="838200"/>
          </a:xfrm>
          <a:prstGeom prst="rect">
            <a:avLst/>
          </a:prstGeom>
        </p:spPr>
      </p:pic>
      <p:sp>
        <p:nvSpPr>
          <p:cNvPr id="28" name="Action Button: Back or Previous 27">
            <a:hlinkClick r:id="rId7" action="ppaction://hlinksldjump" highlightClick="1"/>
          </p:cNvPr>
          <p:cNvSpPr/>
          <p:nvPr/>
        </p:nvSpPr>
        <p:spPr>
          <a:xfrm>
            <a:off x="76200" y="8686800"/>
            <a:ext cx="762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Action Button: Forward or Next 28">
            <a:hlinkClick r:id="rId8" action="ppaction://hlinksldjump" highlightClick="1"/>
          </p:cNvPr>
          <p:cNvSpPr/>
          <p:nvPr/>
        </p:nvSpPr>
        <p:spPr>
          <a:xfrm>
            <a:off x="6019800" y="8610600"/>
            <a:ext cx="762000" cy="4572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20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20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2000"/>
                                        <p:tgtEl>
                                          <p:spTgt spid="21"/>
                                        </p:tgtEl>
                                      </p:cBhvr>
                                    </p:animEffect>
                                  </p:childTnLst>
                                </p:cTn>
                              </p:par>
                              <p:par>
                                <p:cTn id="14" presetID="10" presetClass="entr" presetSubtype="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20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20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3"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2000"/>
                                        <p:tgtEl>
                                          <p:spTgt spid="23"/>
                                        </p:tgtEl>
                                      </p:cBhvr>
                                    </p:animEffect>
                                  </p:childTnLst>
                                </p:cTn>
                              </p:par>
                              <p:par>
                                <p:cTn id="25" presetID="10"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2000"/>
                                        <p:tgtEl>
                                          <p:spTgt spid="24"/>
                                        </p:tgtEl>
                                      </p:cBhvr>
                                    </p:animEffect>
                                  </p:childTnLst>
                                </p:cTn>
                              </p:par>
                            </p:childTnLst>
                          </p:cTn>
                        </p:par>
                      </p:childTnLst>
                    </p:cTn>
                  </p:par>
                </p:childTnLst>
              </p:cTn>
              <p:nextCondLst>
                <p:cond evt="onClick" delay="0">
                  <p:tgtEl>
                    <p:spTgt spid="17"/>
                  </p:tgtEl>
                </p:cond>
              </p:nextCondLst>
            </p:seq>
            <p:seq concurrent="1" nextAc="seek">
              <p:cTn id="28" restart="whenNotActive" fill="hold" evtFilter="cancelBubble" nodeType="interactiveSeq">
                <p:stCondLst>
                  <p:cond evt="onClick" delay="0">
                    <p:tgtEl>
                      <p:spTgt spid="26"/>
                    </p:tgtEl>
                  </p:cond>
                </p:stCondLst>
                <p:endSync evt="end" delay="0">
                  <p:rtn val="all"/>
                </p:endSync>
                <p:childTnLst>
                  <p:par>
                    <p:cTn id="29" fill="hold">
                      <p:stCondLst>
                        <p:cond delay="0"/>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2000"/>
                                        <p:tgtEl>
                                          <p:spTgt spid="23"/>
                                        </p:tgtEl>
                                      </p:cBhvr>
                                    </p:animEffect>
                                    <p:set>
                                      <p:cBhvr>
                                        <p:cTn id="33" dur="1" fill="hold">
                                          <p:stCondLst>
                                            <p:cond delay="1999"/>
                                          </p:stCondLst>
                                        </p:cTn>
                                        <p:tgtEl>
                                          <p:spTgt spid="23"/>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2000"/>
                                        <p:tgtEl>
                                          <p:spTgt spid="24"/>
                                        </p:tgtEl>
                                      </p:cBhvr>
                                    </p:animEffect>
                                    <p:set>
                                      <p:cBhvr>
                                        <p:cTn id="36" dur="1" fill="hold">
                                          <p:stCondLst>
                                            <p:cond delay="1999"/>
                                          </p:stCondLst>
                                        </p:cTn>
                                        <p:tgtEl>
                                          <p:spTgt spid="24"/>
                                        </p:tgtEl>
                                        <p:attrNameLst>
                                          <p:attrName>style.visibility</p:attrName>
                                        </p:attrNameLst>
                                      </p:cBhvr>
                                      <p:to>
                                        <p:strVal val="hidden"/>
                                      </p:to>
                                    </p:se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2000"/>
                                        <p:tgtEl>
                                          <p:spTgt spid="23"/>
                                        </p:tgtEl>
                                      </p:cBhvr>
                                    </p:animEffect>
                                  </p:childTnLst>
                                </p:cTn>
                              </p:par>
                            </p:childTnLst>
                          </p:cTn>
                        </p:par>
                      </p:childTnLst>
                    </p:cTn>
                  </p:par>
                </p:childTnLst>
              </p:cTn>
              <p:nextCondLst>
                <p:cond evt="onClick" delay="0">
                  <p:tgtEl>
                    <p:spTgt spid="26"/>
                  </p:tgtEl>
                </p:cond>
              </p:nextCondLst>
            </p:seq>
            <p:seq concurrent="1" nextAc="seek">
              <p:cTn id="40" restart="whenNotActive" fill="hold" evtFilter="cancelBubble" nodeType="interactiveSeq">
                <p:stCondLst>
                  <p:cond evt="onClick" delay="0">
                    <p:tgtEl>
                      <p:spTgt spid="25"/>
                    </p:tgtEl>
                  </p:cond>
                </p:stCondLst>
                <p:endSync evt="end" delay="0">
                  <p:rtn val="all"/>
                </p:endSync>
                <p:childTnLst>
                  <p:par>
                    <p:cTn id="41" fill="hold">
                      <p:stCondLst>
                        <p:cond delay="0"/>
                      </p:stCondLst>
                      <p:childTnLst>
                        <p:par>
                          <p:cTn id="42" fill="hold">
                            <p:stCondLst>
                              <p:cond delay="0"/>
                            </p:stCondLst>
                            <p:childTnLst>
                              <p:par>
                                <p:cTn id="43" presetID="10" presetClass="exit" presetSubtype="0" fill="hold" grpId="0" nodeType="clickEffect">
                                  <p:stCondLst>
                                    <p:cond delay="0"/>
                                  </p:stCondLst>
                                  <p:childTnLst>
                                    <p:animEffect transition="out" filter="fade">
                                      <p:cBhvr>
                                        <p:cTn id="44" dur="2000"/>
                                        <p:tgtEl>
                                          <p:spTgt spid="17"/>
                                        </p:tgtEl>
                                      </p:cBhvr>
                                    </p:animEffect>
                                    <p:set>
                                      <p:cBhvr>
                                        <p:cTn id="45" dur="1" fill="hold">
                                          <p:stCondLst>
                                            <p:cond delay="1999"/>
                                          </p:stCondLst>
                                        </p:cTn>
                                        <p:tgtEl>
                                          <p:spTgt spid="17"/>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2000"/>
                                        <p:tgtEl>
                                          <p:spTgt spid="25"/>
                                        </p:tgtEl>
                                      </p:cBhvr>
                                    </p:animEffect>
                                    <p:set>
                                      <p:cBhvr>
                                        <p:cTn id="48" dur="1" fill="hold">
                                          <p:stCondLst>
                                            <p:cond delay="1999"/>
                                          </p:stCondLst>
                                        </p:cTn>
                                        <p:tgtEl>
                                          <p:spTgt spid="25"/>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2000"/>
                                        <p:tgtEl>
                                          <p:spTgt spid="20"/>
                                        </p:tgtEl>
                                      </p:cBhvr>
                                    </p:animEffect>
                                    <p:set>
                                      <p:cBhvr>
                                        <p:cTn id="51" dur="1" fill="hold">
                                          <p:stCondLst>
                                            <p:cond delay="1999"/>
                                          </p:stCondLst>
                                        </p:cTn>
                                        <p:tgtEl>
                                          <p:spTgt spid="20"/>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2000"/>
                                        <p:tgtEl>
                                          <p:spTgt spid="19"/>
                                        </p:tgtEl>
                                      </p:cBhvr>
                                    </p:animEffect>
                                    <p:set>
                                      <p:cBhvr>
                                        <p:cTn id="54" dur="1" fill="hold">
                                          <p:stCondLst>
                                            <p:cond delay="1999"/>
                                          </p:stCondLst>
                                        </p:cTn>
                                        <p:tgtEl>
                                          <p:spTgt spid="19"/>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000"/>
                                        <p:tgtEl>
                                          <p:spTgt spid="21"/>
                                        </p:tgtEl>
                                      </p:cBhvr>
                                    </p:animEffect>
                                    <p:set>
                                      <p:cBhvr>
                                        <p:cTn id="57" dur="1" fill="hold">
                                          <p:stCondLst>
                                            <p:cond delay="1999"/>
                                          </p:stCondLst>
                                        </p:cTn>
                                        <p:tgtEl>
                                          <p:spTgt spid="21"/>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2000"/>
                                        <p:tgtEl>
                                          <p:spTgt spid="22"/>
                                        </p:tgtEl>
                                      </p:cBhvr>
                                    </p:animEffect>
                                    <p:set>
                                      <p:cBhvr>
                                        <p:cTn id="60" dur="1" fill="hold">
                                          <p:stCondLst>
                                            <p:cond delay="1999"/>
                                          </p:stCondLst>
                                        </p:cTn>
                                        <p:tgtEl>
                                          <p:spTgt spid="22"/>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000"/>
                                        <p:tgtEl>
                                          <p:spTgt spid="26"/>
                                        </p:tgtEl>
                                      </p:cBhvr>
                                    </p:animEffect>
                                    <p:set>
                                      <p:cBhvr>
                                        <p:cTn id="63" dur="1" fill="hold">
                                          <p:stCondLst>
                                            <p:cond delay="1999"/>
                                          </p:stCondLst>
                                        </p:cTn>
                                        <p:tgtEl>
                                          <p:spTgt spid="26"/>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2000"/>
                                        <p:tgtEl>
                                          <p:spTgt spid="24"/>
                                        </p:tgtEl>
                                      </p:cBhvr>
                                    </p:animEffect>
                                    <p:set>
                                      <p:cBhvr>
                                        <p:cTn id="66" dur="1" fill="hold">
                                          <p:stCondLst>
                                            <p:cond delay="1999"/>
                                          </p:stCondLst>
                                        </p:cTn>
                                        <p:tgtEl>
                                          <p:spTgt spid="24"/>
                                        </p:tgtEl>
                                        <p:attrNameLst>
                                          <p:attrName>style.visibility</p:attrName>
                                        </p:attrNameLst>
                                      </p:cBhvr>
                                      <p:to>
                                        <p:strVal val="hidden"/>
                                      </p:to>
                                    </p:set>
                                  </p:childTnLst>
                                </p:cTn>
                              </p:par>
                              <p:par>
                                <p:cTn id="67" presetID="10" presetClass="exit" presetSubtype="0" fill="hold" grpId="2" nodeType="withEffect">
                                  <p:stCondLst>
                                    <p:cond delay="0"/>
                                  </p:stCondLst>
                                  <p:childTnLst>
                                    <p:animEffect transition="out" filter="fade">
                                      <p:cBhvr>
                                        <p:cTn id="68" dur="2000"/>
                                        <p:tgtEl>
                                          <p:spTgt spid="23"/>
                                        </p:tgtEl>
                                      </p:cBhvr>
                                    </p:animEffect>
                                    <p:set>
                                      <p:cBhvr>
                                        <p:cTn id="69" dur="1" fill="hold">
                                          <p:stCondLst>
                                            <p:cond delay="1999"/>
                                          </p:stCondLst>
                                        </p:cTn>
                                        <p:tgtEl>
                                          <p:spTgt spid="23"/>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2000"/>
                                        <p:tgtEl>
                                          <p:spTgt spid="27"/>
                                        </p:tgtEl>
                                      </p:cBhvr>
                                    </p:animEffect>
                                  </p:childTnLst>
                                </p:cTn>
                              </p:par>
                            </p:childTnLst>
                          </p:cTn>
                        </p:par>
                        <p:par>
                          <p:cTn id="73" fill="hold">
                            <p:stCondLst>
                              <p:cond delay="2000"/>
                            </p:stCondLst>
                            <p:childTnLst>
                              <p:par>
                                <p:cTn id="74" presetID="26" presetClass="emph" presetSubtype="0" fill="hold" grpId="1" nodeType="afterEffect">
                                  <p:stCondLst>
                                    <p:cond delay="0"/>
                                  </p:stCondLst>
                                  <p:childTnLst>
                                    <p:animEffect transition="out" filter="fade">
                                      <p:cBhvr>
                                        <p:cTn id="75" dur="500" tmFilter="0, 0; .2, .5; .8, .5; 1, 0"/>
                                        <p:tgtEl>
                                          <p:spTgt spid="27"/>
                                        </p:tgtEl>
                                      </p:cBhvr>
                                    </p:animEffect>
                                    <p:animScale>
                                      <p:cBhvr>
                                        <p:cTn id="76" dur="250" autoRev="1" fill="hold"/>
                                        <p:tgtEl>
                                          <p:spTgt spid="27"/>
                                        </p:tgtEl>
                                      </p:cBhvr>
                                      <p:by x="105000" y="105000"/>
                                    </p:animScale>
                                  </p:childTnLst>
                                </p:cTn>
                              </p:par>
                            </p:childTnLst>
                          </p:cTn>
                        </p:par>
                      </p:childTnLst>
                    </p:cTn>
                  </p:par>
                </p:childTnLst>
              </p:cTn>
              <p:nextCondLst>
                <p:cond evt="onClick" delay="0">
                  <p:tgtEl>
                    <p:spTgt spid="25"/>
                  </p:tgtEl>
                </p:cond>
              </p:nextCondLst>
            </p:seq>
            <p:seq concurrent="1" nextAc="seek">
              <p:cTn id="77" restart="whenNotActive" fill="hold" evtFilter="cancelBubble" nodeType="interactiveSeq">
                <p:stCondLst>
                  <p:cond evt="onClick" delay="0">
                    <p:tgtEl>
                      <p:spTgt spid="27"/>
                    </p:tgtEl>
                  </p:cond>
                </p:stCondLst>
                <p:endSync evt="end" delay="0">
                  <p:rtn val="all"/>
                </p:endSync>
                <p:childTnLst>
                  <p:par>
                    <p:cTn id="78" fill="hold">
                      <p:stCondLst>
                        <p:cond delay="0"/>
                      </p:stCondLst>
                      <p:childTnLst>
                        <p:par>
                          <p:cTn id="79" fill="hold">
                            <p:stCondLst>
                              <p:cond delay="0"/>
                            </p:stCondLst>
                            <p:childTnLst>
                              <p:par>
                                <p:cTn id="80" presetID="10" presetClass="entr" presetSubtype="0" fill="hold" grpId="1"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2000"/>
                                        <p:tgtEl>
                                          <p:spTgt spid="17"/>
                                        </p:tgtEl>
                                      </p:cBhvr>
                                    </p:animEffect>
                                  </p:childTnLst>
                                </p:cTn>
                              </p:par>
                              <p:par>
                                <p:cTn id="83" presetID="10" presetClass="entr" presetSubtype="0" fill="hold" grpId="1" nodeType="with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2000"/>
                                        <p:tgtEl>
                                          <p:spTgt spid="25"/>
                                        </p:tgtEl>
                                      </p:cBhvr>
                                    </p:animEffect>
                                  </p:childTnLst>
                                </p:cTn>
                              </p:par>
                            </p:childTnLst>
                          </p:cTn>
                        </p:par>
                      </p:childTnLst>
                    </p:cTn>
                  </p:par>
                </p:childTnLst>
              </p:cTn>
              <p:nextCondLst>
                <p:cond evt="onClick" delay="0">
                  <p:tgtEl>
                    <p:spTgt spid="27"/>
                  </p:tgtEl>
                </p:cond>
              </p:nextCondLst>
            </p:seq>
          </p:childTnLst>
        </p:cTn>
      </p:par>
    </p:tnLst>
    <p:bldLst>
      <p:bldP spid="17" grpId="0" animBg="1"/>
      <p:bldP spid="17" grpId="1" animBg="1"/>
      <p:bldP spid="21" grpId="0" animBg="1"/>
      <p:bldP spid="21" grpId="1" animBg="1"/>
      <p:bldP spid="23" grpId="0" animBg="1"/>
      <p:bldP spid="23" grpId="1" animBg="1"/>
      <p:bldP spid="23" grpId="2" animBg="1"/>
      <p:bldP spid="23" grpId="3" animBg="1"/>
      <p:bldP spid="27" grpId="0" animBg="1"/>
      <p:bldP spid="27" grpId="1" animBg="1"/>
      <p:bldP spid="25" grpId="0" animBg="1"/>
      <p:bldP spid="25" grpId="1" animBg="1"/>
      <p:bldP spid="26" grpId="0"/>
      <p:bldP spid="26" grpId="1"/>
      <p:bldP spid="19" grpId="0" animBg="1"/>
      <p:bldP spid="19"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228600" y="4572000"/>
            <a:ext cx="6400800" cy="1524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28600" y="2590800"/>
            <a:ext cx="6400800" cy="15240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ction Button: Back or Previous 3">
            <a:hlinkClick r:id="rId2" action="ppaction://hlinksldjump" highlightClick="1"/>
          </p:cNvPr>
          <p:cNvSpPr/>
          <p:nvPr/>
        </p:nvSpPr>
        <p:spPr>
          <a:xfrm>
            <a:off x="152400" y="8458200"/>
            <a:ext cx="9144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57200" y="2667000"/>
            <a:ext cx="6172200" cy="369332"/>
          </a:xfrm>
          <a:prstGeom prst="rect">
            <a:avLst/>
          </a:prstGeom>
          <a:noFill/>
        </p:spPr>
        <p:txBody>
          <a:bodyPr wrap="square" rtlCol="0">
            <a:spAutoFit/>
          </a:bodyPr>
          <a:lstStyle/>
          <a:p>
            <a:r>
              <a:rPr lang="hu-HU" dirty="0" smtClean="0"/>
              <a:t>Legrövidebb utak egy csúcsból minden csúcsba</a:t>
            </a:r>
            <a:endParaRPr lang="en-US" dirty="0"/>
          </a:p>
        </p:txBody>
      </p:sp>
      <p:sp>
        <p:nvSpPr>
          <p:cNvPr id="8" name="TextBox 7"/>
          <p:cNvSpPr txBox="1"/>
          <p:nvPr/>
        </p:nvSpPr>
        <p:spPr>
          <a:xfrm>
            <a:off x="1676400" y="3048000"/>
            <a:ext cx="4114800" cy="369332"/>
          </a:xfrm>
          <a:prstGeom prst="rect">
            <a:avLst/>
          </a:prstGeom>
          <a:noFill/>
        </p:spPr>
        <p:txBody>
          <a:bodyPr wrap="square" rtlCol="0">
            <a:spAutoFit/>
          </a:bodyPr>
          <a:lstStyle/>
          <a:p>
            <a:r>
              <a:rPr lang="hu-HU" dirty="0" smtClean="0"/>
              <a:t>I.2.3.1. </a:t>
            </a:r>
            <a:r>
              <a:rPr lang="hu-HU" strike="sngStrike" baseline="30000" dirty="0" smtClean="0"/>
              <a:t>Moore - Dijkstra algoritmusa</a:t>
            </a:r>
            <a:endParaRPr lang="en-US" strike="sngStrike" baseline="30000" dirty="0"/>
          </a:p>
        </p:txBody>
      </p:sp>
      <p:sp>
        <p:nvSpPr>
          <p:cNvPr id="9" name="TextBox 8"/>
          <p:cNvSpPr txBox="1"/>
          <p:nvPr/>
        </p:nvSpPr>
        <p:spPr>
          <a:xfrm>
            <a:off x="1676400" y="3352800"/>
            <a:ext cx="3505200" cy="369332"/>
          </a:xfrm>
          <a:prstGeom prst="rect">
            <a:avLst/>
          </a:prstGeom>
          <a:noFill/>
        </p:spPr>
        <p:txBody>
          <a:bodyPr wrap="square" rtlCol="0">
            <a:spAutoFit/>
          </a:bodyPr>
          <a:lstStyle/>
          <a:p>
            <a:r>
              <a:rPr lang="hu-HU" dirty="0" smtClean="0"/>
              <a:t>I.2.3.3. </a:t>
            </a:r>
            <a:r>
              <a:rPr lang="hu-HU" strike="dblStrike" dirty="0" smtClean="0"/>
              <a:t>Ford algoritmusa</a:t>
            </a:r>
            <a:endParaRPr lang="en-US" strike="dblStrike" dirty="0"/>
          </a:p>
        </p:txBody>
      </p:sp>
      <p:sp>
        <p:nvSpPr>
          <p:cNvPr id="12" name="TextBox 11"/>
          <p:cNvSpPr txBox="1"/>
          <p:nvPr/>
        </p:nvSpPr>
        <p:spPr>
          <a:xfrm>
            <a:off x="457200" y="4724400"/>
            <a:ext cx="6172200" cy="369332"/>
          </a:xfrm>
          <a:prstGeom prst="rect">
            <a:avLst/>
          </a:prstGeom>
          <a:noFill/>
        </p:spPr>
        <p:txBody>
          <a:bodyPr wrap="square" rtlCol="0">
            <a:spAutoFit/>
          </a:bodyPr>
          <a:lstStyle/>
          <a:p>
            <a:r>
              <a:rPr lang="hu-HU" dirty="0" smtClean="0"/>
              <a:t>Legrövidebb utak minden csúcsból egy csúcsba</a:t>
            </a:r>
            <a:endParaRPr lang="en-US" dirty="0"/>
          </a:p>
        </p:txBody>
      </p:sp>
      <p:sp>
        <p:nvSpPr>
          <p:cNvPr id="13" name="TextBox 12"/>
          <p:cNvSpPr txBox="1"/>
          <p:nvPr/>
        </p:nvSpPr>
        <p:spPr>
          <a:xfrm>
            <a:off x="1676400" y="5334000"/>
            <a:ext cx="4267200" cy="369332"/>
          </a:xfrm>
          <a:prstGeom prst="rect">
            <a:avLst/>
          </a:prstGeom>
          <a:noFill/>
        </p:spPr>
        <p:txBody>
          <a:bodyPr wrap="square" rtlCol="0">
            <a:spAutoFit/>
          </a:bodyPr>
          <a:lstStyle/>
          <a:p>
            <a:r>
              <a:rPr lang="hu-HU" dirty="0" smtClean="0"/>
              <a:t>I.2.3.2. </a:t>
            </a:r>
            <a:r>
              <a:rPr lang="hu-HU" strike="dblStrike" dirty="0" smtClean="0"/>
              <a:t>A  Bellman - Kalaba algoritmus</a:t>
            </a:r>
            <a:endParaRPr lang="en-US" strike="dblStrike" dirty="0"/>
          </a:p>
        </p:txBody>
      </p:sp>
      <p:sp>
        <p:nvSpPr>
          <p:cNvPr id="18" name="Freeform 17"/>
          <p:cNvSpPr/>
          <p:nvPr/>
        </p:nvSpPr>
        <p:spPr>
          <a:xfrm>
            <a:off x="5955957" y="1474573"/>
            <a:ext cx="292443" cy="1075038"/>
          </a:xfrm>
          <a:custGeom>
            <a:avLst/>
            <a:gdLst>
              <a:gd name="connsiteX0" fmla="*/ 49427 w 149619"/>
              <a:gd name="connsiteY0" fmla="*/ 0 h 1075038"/>
              <a:gd name="connsiteX1" fmla="*/ 24713 w 149619"/>
              <a:gd name="connsiteY1" fmla="*/ 37070 h 1075038"/>
              <a:gd name="connsiteX2" fmla="*/ 37070 w 149619"/>
              <a:gd name="connsiteY2" fmla="*/ 172995 h 1075038"/>
              <a:gd name="connsiteX3" fmla="*/ 49427 w 149619"/>
              <a:gd name="connsiteY3" fmla="*/ 210065 h 1075038"/>
              <a:gd name="connsiteX4" fmla="*/ 111211 w 149619"/>
              <a:gd name="connsiteY4" fmla="*/ 296562 h 1075038"/>
              <a:gd name="connsiteX5" fmla="*/ 86497 w 149619"/>
              <a:gd name="connsiteY5" fmla="*/ 395416 h 1075038"/>
              <a:gd name="connsiteX6" fmla="*/ 24713 w 149619"/>
              <a:gd name="connsiteY6" fmla="*/ 494270 h 1075038"/>
              <a:gd name="connsiteX7" fmla="*/ 0 w 149619"/>
              <a:gd name="connsiteY7" fmla="*/ 580768 h 1075038"/>
              <a:gd name="connsiteX8" fmla="*/ 61784 w 149619"/>
              <a:gd name="connsiteY8" fmla="*/ 667265 h 1075038"/>
              <a:gd name="connsiteX9" fmla="*/ 86497 w 149619"/>
              <a:gd name="connsiteY9" fmla="*/ 704335 h 1075038"/>
              <a:gd name="connsiteX10" fmla="*/ 24713 w 149619"/>
              <a:gd name="connsiteY10" fmla="*/ 766119 h 1075038"/>
              <a:gd name="connsiteX11" fmla="*/ 12357 w 149619"/>
              <a:gd name="connsiteY11" fmla="*/ 803189 h 1075038"/>
              <a:gd name="connsiteX12" fmla="*/ 24713 w 149619"/>
              <a:gd name="connsiteY12" fmla="*/ 840259 h 1075038"/>
              <a:gd name="connsiteX13" fmla="*/ 86497 w 149619"/>
              <a:gd name="connsiteY13" fmla="*/ 914400 h 1075038"/>
              <a:gd name="connsiteX14" fmla="*/ 111211 w 149619"/>
              <a:gd name="connsiteY14" fmla="*/ 951470 h 1075038"/>
              <a:gd name="connsiteX15" fmla="*/ 61784 w 149619"/>
              <a:gd name="connsiteY15" fmla="*/ 1025611 h 1075038"/>
              <a:gd name="connsiteX16" fmla="*/ 86497 w 149619"/>
              <a:gd name="connsiteY16" fmla="*/ 1062681 h 1075038"/>
              <a:gd name="connsiteX17" fmla="*/ 86497 w 149619"/>
              <a:gd name="connsiteY17" fmla="*/ 1075038 h 107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9619" h="1075038">
                <a:moveTo>
                  <a:pt x="49427" y="0"/>
                </a:moveTo>
                <a:cubicBezTo>
                  <a:pt x="41189" y="12357"/>
                  <a:pt x="25771" y="22257"/>
                  <a:pt x="24713" y="37070"/>
                </a:cubicBezTo>
                <a:cubicBezTo>
                  <a:pt x="21472" y="82450"/>
                  <a:pt x="30636" y="127957"/>
                  <a:pt x="37070" y="172995"/>
                </a:cubicBezTo>
                <a:cubicBezTo>
                  <a:pt x="38912" y="185889"/>
                  <a:pt x="42202" y="199227"/>
                  <a:pt x="49427" y="210065"/>
                </a:cubicBezTo>
                <a:cubicBezTo>
                  <a:pt x="149619" y="360353"/>
                  <a:pt x="25874" y="125892"/>
                  <a:pt x="111211" y="296562"/>
                </a:cubicBezTo>
                <a:cubicBezTo>
                  <a:pt x="108082" y="312208"/>
                  <a:pt x="98189" y="374955"/>
                  <a:pt x="86497" y="395416"/>
                </a:cubicBezTo>
                <a:cubicBezTo>
                  <a:pt x="46773" y="464933"/>
                  <a:pt x="51126" y="421634"/>
                  <a:pt x="24713" y="494270"/>
                </a:cubicBezTo>
                <a:cubicBezTo>
                  <a:pt x="14465" y="522451"/>
                  <a:pt x="8238" y="551935"/>
                  <a:pt x="0" y="580768"/>
                </a:cubicBezTo>
                <a:cubicBezTo>
                  <a:pt x="28832" y="667265"/>
                  <a:pt x="0" y="646670"/>
                  <a:pt x="61784" y="667265"/>
                </a:cubicBezTo>
                <a:cubicBezTo>
                  <a:pt x="70022" y="679622"/>
                  <a:pt x="84056" y="689686"/>
                  <a:pt x="86497" y="704335"/>
                </a:cubicBezTo>
                <a:cubicBezTo>
                  <a:pt x="93490" y="746292"/>
                  <a:pt x="50187" y="753382"/>
                  <a:pt x="24713" y="766119"/>
                </a:cubicBezTo>
                <a:cubicBezTo>
                  <a:pt x="20594" y="778476"/>
                  <a:pt x="12357" y="790164"/>
                  <a:pt x="12357" y="803189"/>
                </a:cubicBezTo>
                <a:cubicBezTo>
                  <a:pt x="12357" y="816214"/>
                  <a:pt x="18888" y="828609"/>
                  <a:pt x="24713" y="840259"/>
                </a:cubicBezTo>
                <a:cubicBezTo>
                  <a:pt x="47722" y="886277"/>
                  <a:pt x="52338" y="873410"/>
                  <a:pt x="86497" y="914400"/>
                </a:cubicBezTo>
                <a:cubicBezTo>
                  <a:pt x="96004" y="925809"/>
                  <a:pt x="102973" y="939113"/>
                  <a:pt x="111211" y="951470"/>
                </a:cubicBezTo>
                <a:cubicBezTo>
                  <a:pt x="80033" y="972256"/>
                  <a:pt x="54845" y="977040"/>
                  <a:pt x="61784" y="1025611"/>
                </a:cubicBezTo>
                <a:cubicBezTo>
                  <a:pt x="63884" y="1040313"/>
                  <a:pt x="79856" y="1049398"/>
                  <a:pt x="86497" y="1062681"/>
                </a:cubicBezTo>
                <a:cubicBezTo>
                  <a:pt x="88339" y="1066365"/>
                  <a:pt x="86497" y="1070919"/>
                  <a:pt x="86497" y="1075038"/>
                </a:cubicBezTo>
              </a:path>
            </a:pathLst>
          </a:custGeom>
          <a:ln w="762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0" name="Straight Arrow Connector 19"/>
          <p:cNvCxnSpPr/>
          <p:nvPr/>
        </p:nvCxnSpPr>
        <p:spPr>
          <a:xfrm>
            <a:off x="6400800" y="1524000"/>
            <a:ext cx="0" cy="45720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grpSp>
        <p:nvGrpSpPr>
          <p:cNvPr id="3" name="Group 16"/>
          <p:cNvGrpSpPr/>
          <p:nvPr/>
        </p:nvGrpSpPr>
        <p:grpSpPr>
          <a:xfrm>
            <a:off x="457200" y="5791200"/>
            <a:ext cx="6172200" cy="1447800"/>
            <a:chOff x="457200" y="6553200"/>
            <a:chExt cx="6172200" cy="1447800"/>
          </a:xfrm>
        </p:grpSpPr>
        <p:sp>
          <p:nvSpPr>
            <p:cNvPr id="15" name="TextBox 14">
              <a:hlinkClick r:id="rId3" action="ppaction://hlinksldjump"/>
            </p:cNvPr>
            <p:cNvSpPr txBox="1"/>
            <p:nvPr/>
          </p:nvSpPr>
          <p:spPr>
            <a:xfrm>
              <a:off x="457200" y="7022068"/>
              <a:ext cx="6172200" cy="369332"/>
            </a:xfrm>
            <a:prstGeom prst="rect">
              <a:avLst/>
            </a:prstGeom>
            <a:solidFill>
              <a:schemeClr val="accent2">
                <a:lumMod val="60000"/>
                <a:lumOff val="40000"/>
              </a:schemeClr>
            </a:solidFill>
          </p:spPr>
          <p:txBody>
            <a:bodyPr wrap="square" rtlCol="0">
              <a:spAutoFit/>
            </a:bodyPr>
            <a:lstStyle/>
            <a:p>
              <a:r>
                <a:rPr lang="hu-HU" dirty="0" smtClean="0"/>
                <a:t>Legrövidebb utak </a:t>
              </a:r>
              <a:r>
                <a:rPr lang="hu-HU" u="sng" dirty="0" smtClean="0">
                  <a:solidFill>
                    <a:srgbClr val="FFFF00"/>
                  </a:solidFill>
                </a:rPr>
                <a:t>minden csúcsból </a:t>
              </a:r>
              <a:r>
                <a:rPr lang="hu-HU" dirty="0" smtClean="0"/>
                <a:t>minden csúcsba</a:t>
              </a:r>
              <a:endParaRPr lang="en-US" dirty="0"/>
            </a:p>
          </p:txBody>
        </p:sp>
        <p:sp>
          <p:nvSpPr>
            <p:cNvPr id="16" name="TextBox 15">
              <a:hlinkClick r:id="rId3" action="ppaction://hlinksldjump"/>
            </p:cNvPr>
            <p:cNvSpPr txBox="1"/>
            <p:nvPr/>
          </p:nvSpPr>
          <p:spPr>
            <a:xfrm>
              <a:off x="1676400" y="7631668"/>
              <a:ext cx="3505200" cy="369332"/>
            </a:xfrm>
            <a:prstGeom prst="rect">
              <a:avLst/>
            </a:prstGeom>
            <a:solidFill>
              <a:schemeClr val="accent2">
                <a:lumMod val="60000"/>
                <a:lumOff val="40000"/>
              </a:schemeClr>
            </a:solidFill>
          </p:spPr>
          <p:txBody>
            <a:bodyPr wrap="square" rtlCol="0">
              <a:spAutoFit/>
            </a:bodyPr>
            <a:lstStyle/>
            <a:p>
              <a:r>
                <a:rPr lang="hu-HU" dirty="0" smtClean="0"/>
                <a:t>A Floyd – Warshall algoritmus</a:t>
              </a:r>
              <a:endParaRPr lang="en-US" dirty="0"/>
            </a:p>
          </p:txBody>
        </p:sp>
        <p:sp>
          <p:nvSpPr>
            <p:cNvPr id="23" name="Down Arrow 22"/>
            <p:cNvSpPr/>
            <p:nvPr/>
          </p:nvSpPr>
          <p:spPr>
            <a:xfrm>
              <a:off x="3124200" y="6553200"/>
              <a:ext cx="381000" cy="533400"/>
            </a:xfrm>
            <a:prstGeom prst="downArrow">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Rectangle 23"/>
          <p:cNvSpPr/>
          <p:nvPr/>
        </p:nvSpPr>
        <p:spPr>
          <a:xfrm>
            <a:off x="5486400" y="2362200"/>
            <a:ext cx="304800" cy="2209800"/>
          </a:xfrm>
          <a:prstGeom prst="rect">
            <a:avLst/>
          </a:prstGeom>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vektoros</a:t>
            </a:r>
            <a:endParaRPr lang="en-US" dirty="0"/>
          </a:p>
        </p:txBody>
      </p:sp>
      <p:sp>
        <p:nvSpPr>
          <p:cNvPr id="25" name="Rectangle 24"/>
          <p:cNvSpPr/>
          <p:nvPr/>
        </p:nvSpPr>
        <p:spPr>
          <a:xfrm>
            <a:off x="6096000" y="4495800"/>
            <a:ext cx="304800" cy="2895600"/>
          </a:xfrm>
          <a:prstGeom prst="rect">
            <a:avLst/>
          </a:prstGeom>
          <a:solidFill>
            <a:schemeClr val="tx2">
              <a:lumMod val="20000"/>
              <a:lumOff val="80000"/>
            </a:schemeClr>
          </a:solid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ln>
                  <a:solidFill>
                    <a:schemeClr val="tx1"/>
                  </a:solidFill>
                </a:ln>
              </a:rPr>
              <a:t>mátrixos</a:t>
            </a:r>
            <a:endParaRPr lang="en-US" dirty="0">
              <a:ln>
                <a:solidFill>
                  <a:schemeClr val="tx1"/>
                </a:solidFill>
              </a:ln>
            </a:endParaRPr>
          </a:p>
        </p:txBody>
      </p:sp>
      <p:sp>
        <p:nvSpPr>
          <p:cNvPr id="26" name="Oval 25"/>
          <p:cNvSpPr/>
          <p:nvPr/>
        </p:nvSpPr>
        <p:spPr>
          <a:xfrm>
            <a:off x="2438400" y="3276600"/>
            <a:ext cx="2133600"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flipV="1">
            <a:off x="3429000" y="4419600"/>
            <a:ext cx="0" cy="914400"/>
          </a:xfrm>
          <a:prstGeom prst="straightConnector1">
            <a:avLst/>
          </a:prstGeom>
          <a:ln w="38100">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124200" y="4507468"/>
            <a:ext cx="381000" cy="369332"/>
          </a:xfrm>
          <a:prstGeom prst="rect">
            <a:avLst/>
          </a:prstGeom>
          <a:noFill/>
        </p:spPr>
        <p:txBody>
          <a:bodyPr wrap="square" rtlCol="0">
            <a:spAutoFit/>
          </a:bodyPr>
          <a:lstStyle/>
          <a:p>
            <a:r>
              <a:rPr lang="hu-HU" b="1" dirty="0" smtClean="0">
                <a:solidFill>
                  <a:srgbClr val="FFFF00"/>
                </a:solidFill>
              </a:rPr>
              <a:t>1</a:t>
            </a:r>
            <a:endParaRPr lang="en-US" b="1" dirty="0">
              <a:solidFill>
                <a:srgbClr val="FFFF00"/>
              </a:solidFill>
            </a:endParaRPr>
          </a:p>
        </p:txBody>
      </p:sp>
      <p:sp>
        <p:nvSpPr>
          <p:cNvPr id="33" name="TextBox 32"/>
          <p:cNvSpPr txBox="1"/>
          <p:nvPr/>
        </p:nvSpPr>
        <p:spPr>
          <a:xfrm>
            <a:off x="2819400" y="5726668"/>
            <a:ext cx="381000" cy="369332"/>
          </a:xfrm>
          <a:prstGeom prst="rect">
            <a:avLst/>
          </a:prstGeom>
          <a:noFill/>
        </p:spPr>
        <p:txBody>
          <a:bodyPr wrap="square" rtlCol="0">
            <a:spAutoFit/>
          </a:bodyPr>
          <a:lstStyle/>
          <a:p>
            <a:r>
              <a:rPr lang="hu-HU" b="1" dirty="0" smtClean="0">
                <a:solidFill>
                  <a:srgbClr val="FFFF00"/>
                </a:solidFill>
              </a:rPr>
              <a:t>2</a:t>
            </a:r>
            <a:endParaRPr lang="en-US" b="1" dirty="0">
              <a:solidFill>
                <a:srgbClr val="FFFF00"/>
              </a:solidFill>
            </a:endParaRPr>
          </a:p>
        </p:txBody>
      </p:sp>
      <p:sp>
        <p:nvSpPr>
          <p:cNvPr id="27" name="TextBox 26"/>
          <p:cNvSpPr txBox="1"/>
          <p:nvPr/>
        </p:nvSpPr>
        <p:spPr>
          <a:xfrm>
            <a:off x="685800" y="2057400"/>
            <a:ext cx="3581400" cy="369332"/>
          </a:xfrm>
          <a:prstGeom prst="rect">
            <a:avLst/>
          </a:prstGeom>
          <a:noFill/>
        </p:spPr>
        <p:txBody>
          <a:bodyPr wrap="square" rtlCol="0">
            <a:spAutoFit/>
          </a:bodyPr>
          <a:lstStyle/>
          <a:p>
            <a:r>
              <a:rPr lang="hu-HU" dirty="0" smtClean="0"/>
              <a:t>Tetszőleges gráfra is működik</a:t>
            </a:r>
            <a:endParaRPr lang="en-US" dirty="0"/>
          </a:p>
        </p:txBody>
      </p:sp>
      <p:cxnSp>
        <p:nvCxnSpPr>
          <p:cNvPr id="30" name="Straight Arrow Connector 29"/>
          <p:cNvCxnSpPr>
            <a:stCxn id="8" idx="0"/>
            <a:endCxn id="27" idx="2"/>
          </p:cNvCxnSpPr>
          <p:nvPr/>
        </p:nvCxnSpPr>
        <p:spPr>
          <a:xfrm flipH="1" flipV="1">
            <a:off x="2476500" y="2426732"/>
            <a:ext cx="1257300" cy="62126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905000" y="1600200"/>
            <a:ext cx="4419600" cy="369332"/>
          </a:xfrm>
          <a:prstGeom prst="rect">
            <a:avLst/>
          </a:prstGeom>
          <a:noFill/>
        </p:spPr>
        <p:txBody>
          <a:bodyPr wrap="square" rtlCol="0">
            <a:spAutoFit/>
          </a:bodyPr>
          <a:lstStyle/>
          <a:p>
            <a:r>
              <a:rPr lang="hu-HU" dirty="0" smtClean="0"/>
              <a:t>Nincs negatív hosszúságú irányított kör</a:t>
            </a:r>
            <a:endParaRPr lang="en-US" dirty="0"/>
          </a:p>
        </p:txBody>
      </p:sp>
      <p:cxnSp>
        <p:nvCxnSpPr>
          <p:cNvPr id="34" name="Straight Arrow Connector 33"/>
          <p:cNvCxnSpPr>
            <a:stCxn id="26" idx="7"/>
          </p:cNvCxnSpPr>
          <p:nvPr/>
        </p:nvCxnSpPr>
        <p:spPr>
          <a:xfrm flipV="1">
            <a:off x="4259541" y="1981200"/>
            <a:ext cx="769659" cy="1373515"/>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447800" y="7543800"/>
            <a:ext cx="5181600" cy="369332"/>
          </a:xfrm>
          <a:prstGeom prst="rect">
            <a:avLst/>
          </a:prstGeom>
          <a:noFill/>
        </p:spPr>
        <p:txBody>
          <a:bodyPr wrap="square" rtlCol="0">
            <a:spAutoFit/>
          </a:bodyPr>
          <a:lstStyle/>
          <a:p>
            <a:r>
              <a:rPr lang="hu-HU" dirty="0" smtClean="0"/>
              <a:t>Negatív értékü irányított kör létezését érzékeli</a:t>
            </a:r>
            <a:endParaRPr lang="en-US" dirty="0"/>
          </a:p>
        </p:txBody>
      </p:sp>
      <p:cxnSp>
        <p:nvCxnSpPr>
          <p:cNvPr id="39" name="Straight Arrow Connector 38"/>
          <p:cNvCxnSpPr>
            <a:stCxn id="13" idx="2"/>
            <a:endCxn id="38" idx="0"/>
          </p:cNvCxnSpPr>
          <p:nvPr/>
        </p:nvCxnSpPr>
        <p:spPr>
          <a:xfrm>
            <a:off x="3810000" y="5703332"/>
            <a:ext cx="228600" cy="184046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2438400" y="3810000"/>
            <a:ext cx="3886200" cy="276999"/>
          </a:xfrm>
          <a:prstGeom prst="rect">
            <a:avLst/>
          </a:prstGeom>
          <a:noFill/>
        </p:spPr>
        <p:txBody>
          <a:bodyPr wrap="square" rtlCol="0">
            <a:spAutoFit/>
          </a:bodyPr>
          <a:lstStyle/>
          <a:p>
            <a:r>
              <a:rPr lang="hu-HU" sz="1200" dirty="0" smtClean="0"/>
              <a:t>Ford algoritmus javított változata</a:t>
            </a:r>
            <a:endParaRPr lang="en-US" sz="1200" dirty="0"/>
          </a:p>
        </p:txBody>
      </p:sp>
      <p:sp>
        <p:nvSpPr>
          <p:cNvPr id="49" name="TextBox 48"/>
          <p:cNvSpPr txBox="1"/>
          <p:nvPr/>
        </p:nvSpPr>
        <p:spPr>
          <a:xfrm>
            <a:off x="609600" y="1143000"/>
            <a:ext cx="6096000" cy="369332"/>
          </a:xfrm>
          <a:prstGeom prst="rect">
            <a:avLst/>
          </a:prstGeom>
          <a:noFill/>
        </p:spPr>
        <p:txBody>
          <a:bodyPr wrap="square" rtlCol="0">
            <a:spAutoFit/>
          </a:bodyPr>
          <a:lstStyle/>
          <a:p>
            <a:r>
              <a:rPr lang="hu-HU" dirty="0" smtClean="0"/>
              <a:t>Csak olyan gráfra működik, melyben nincs irányított kör</a:t>
            </a:r>
            <a:endParaRPr lang="en-US" dirty="0"/>
          </a:p>
        </p:txBody>
      </p:sp>
      <p:sp>
        <p:nvSpPr>
          <p:cNvPr id="50" name="Title 49"/>
          <p:cNvSpPr>
            <a:spLocks noGrp="1"/>
          </p:cNvSpPr>
          <p:nvPr>
            <p:ph type="title"/>
          </p:nvPr>
        </p:nvSpPr>
        <p:spPr>
          <a:xfrm>
            <a:off x="342900" y="-228600"/>
            <a:ext cx="6172200" cy="1524000"/>
          </a:xfrm>
        </p:spPr>
        <p:txBody>
          <a:bodyPr/>
          <a:lstStyle/>
          <a:p>
            <a:r>
              <a:rPr lang="hu-HU" dirty="0" smtClean="0"/>
              <a:t>Összegzésként:</a:t>
            </a:r>
            <a:endParaRPr lang="en-US" dirty="0"/>
          </a:p>
        </p:txBody>
      </p:sp>
      <p:cxnSp>
        <p:nvCxnSpPr>
          <p:cNvPr id="51" name="Straight Arrow Connector 50"/>
          <p:cNvCxnSpPr>
            <a:stCxn id="48" idx="0"/>
            <a:endCxn id="49" idx="2"/>
          </p:cNvCxnSpPr>
          <p:nvPr/>
        </p:nvCxnSpPr>
        <p:spPr>
          <a:xfrm flipH="1" flipV="1">
            <a:off x="3657600" y="1512332"/>
            <a:ext cx="723900" cy="229766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4" name="Explosion 2 53"/>
          <p:cNvSpPr/>
          <p:nvPr/>
        </p:nvSpPr>
        <p:spPr>
          <a:xfrm>
            <a:off x="4953000" y="3733800"/>
            <a:ext cx="381000" cy="38100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Explosion 2 54"/>
          <p:cNvSpPr/>
          <p:nvPr/>
        </p:nvSpPr>
        <p:spPr>
          <a:xfrm>
            <a:off x="5257800" y="6858000"/>
            <a:ext cx="381000" cy="38100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repeatCount="200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2000"/>
                                        <p:tgtEl>
                                          <p:spTgt spid="30"/>
                                        </p:tgtEl>
                                      </p:cBhvr>
                                    </p:animEffect>
                                  </p:childTnLst>
                                </p:cTn>
                              </p:par>
                              <p:par>
                                <p:cTn id="8" presetID="10" presetClass="entr" presetSubtype="0" repeatCount="200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2000"/>
                                        <p:tgtEl>
                                          <p:spTgt spid="27"/>
                                        </p:tgtEl>
                                      </p:cBhvr>
                                    </p:animEffect>
                                  </p:childTnLst>
                                </p:cTn>
                              </p:par>
                            </p:childTnLst>
                          </p:cTn>
                        </p:par>
                        <p:par>
                          <p:cTn id="11" fill="hold">
                            <p:stCondLst>
                              <p:cond delay="4000"/>
                            </p:stCondLst>
                            <p:childTnLst>
                              <p:par>
                                <p:cTn id="12" presetID="7" presetClass="emph" presetSubtype="2" fill="hold" nodeType="afterEffect">
                                  <p:stCondLst>
                                    <p:cond delay="0"/>
                                  </p:stCondLst>
                                  <p:childTnLst>
                                    <p:animClr clrSpc="rgb">
                                      <p:cBhvr>
                                        <p:cTn id="13" dur="2000" fill="hold"/>
                                        <p:tgtEl>
                                          <p:spTgt spid="27"/>
                                        </p:tgtEl>
                                        <p:attrNameLst>
                                          <p:attrName>stroke.color</p:attrName>
                                        </p:attrNameLst>
                                      </p:cBhvr>
                                      <p:to>
                                        <a:schemeClr val="accent2"/>
                                      </p:to>
                                    </p:animClr>
                                    <p:set>
                                      <p:cBhvr>
                                        <p:cTn id="14" dur="2000" fill="hold"/>
                                        <p:tgtEl>
                                          <p:spTgt spid="27"/>
                                        </p:tgtEl>
                                        <p:attrNameLst>
                                          <p:attrName>stroke.on</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repeatCount="200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2000"/>
                                        <p:tgtEl>
                                          <p:spTgt spid="34"/>
                                        </p:tgtEl>
                                      </p:cBhvr>
                                    </p:animEffect>
                                  </p:childTnLst>
                                </p:cTn>
                              </p:par>
                              <p:par>
                                <p:cTn id="20" presetID="10" presetClass="entr" presetSubtype="0" repeatCount="200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2000"/>
                                        <p:tgtEl>
                                          <p:spTgt spid="31"/>
                                        </p:tgtEl>
                                      </p:cBhvr>
                                    </p:animEffect>
                                  </p:childTnLst>
                                </p:cTn>
                              </p:par>
                            </p:childTnLst>
                          </p:cTn>
                        </p:par>
                        <p:par>
                          <p:cTn id="23" fill="hold">
                            <p:stCondLst>
                              <p:cond delay="4000"/>
                            </p:stCondLst>
                            <p:childTnLst>
                              <p:par>
                                <p:cTn id="24" presetID="7" presetClass="emph" presetSubtype="2" fill="hold" nodeType="afterEffect">
                                  <p:stCondLst>
                                    <p:cond delay="0"/>
                                  </p:stCondLst>
                                  <p:childTnLst>
                                    <p:animClr clrSpc="rgb">
                                      <p:cBhvr>
                                        <p:cTn id="25" dur="2000" fill="hold"/>
                                        <p:tgtEl>
                                          <p:spTgt spid="31"/>
                                        </p:tgtEl>
                                        <p:attrNameLst>
                                          <p:attrName>stroke.color</p:attrName>
                                        </p:attrNameLst>
                                      </p:cBhvr>
                                      <p:to>
                                        <a:schemeClr val="accent2"/>
                                      </p:to>
                                    </p:animClr>
                                    <p:set>
                                      <p:cBhvr>
                                        <p:cTn id="26" dur="2000" fill="hold"/>
                                        <p:tgtEl>
                                          <p:spTgt spid="31"/>
                                        </p:tgtEl>
                                        <p:attrNameLst>
                                          <p:attrName>stroke.on</p:attrName>
                                        </p:attrNameLst>
                                      </p:cBhvr>
                                      <p:to>
                                        <p:strVal val="tru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repeatCount="2000" fill="hold" nodeType="click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2000"/>
                                        <p:tgtEl>
                                          <p:spTgt spid="51"/>
                                        </p:tgtEl>
                                      </p:cBhvr>
                                    </p:animEffect>
                                  </p:childTnLst>
                                </p:cTn>
                              </p:par>
                              <p:par>
                                <p:cTn id="32" presetID="10" presetClass="entr" presetSubtype="0" repeatCount="2000" fill="hold" grpId="0" nodeType="with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2000"/>
                                        <p:tgtEl>
                                          <p:spTgt spid="49"/>
                                        </p:tgtEl>
                                      </p:cBhvr>
                                    </p:animEffect>
                                  </p:childTnLst>
                                </p:cTn>
                              </p:par>
                            </p:childTnLst>
                          </p:cTn>
                        </p:par>
                      </p:childTnLst>
                    </p:cTn>
                  </p:par>
                  <p:par>
                    <p:cTn id="35" fill="hold">
                      <p:stCondLst>
                        <p:cond delay="indefinite"/>
                      </p:stCondLst>
                      <p:childTnLst>
                        <p:par>
                          <p:cTn id="36" fill="hold">
                            <p:stCondLst>
                              <p:cond delay="0"/>
                            </p:stCondLst>
                            <p:childTnLst>
                              <p:par>
                                <p:cTn id="37" presetID="7" presetClass="emph" presetSubtype="2" fill="hold" nodeType="clickEffect">
                                  <p:stCondLst>
                                    <p:cond delay="0"/>
                                  </p:stCondLst>
                                  <p:childTnLst>
                                    <p:animClr clrSpc="rgb">
                                      <p:cBhvr>
                                        <p:cTn id="38" dur="2000" fill="hold"/>
                                        <p:tgtEl>
                                          <p:spTgt spid="49"/>
                                        </p:tgtEl>
                                        <p:attrNameLst>
                                          <p:attrName>stroke.color</p:attrName>
                                        </p:attrNameLst>
                                      </p:cBhvr>
                                      <p:to>
                                        <a:schemeClr val="accent2"/>
                                      </p:to>
                                    </p:animClr>
                                    <p:set>
                                      <p:cBhvr>
                                        <p:cTn id="39" dur="2000" fill="hold"/>
                                        <p:tgtEl>
                                          <p:spTgt spid="49"/>
                                        </p:tgtEl>
                                        <p:attrNameLst>
                                          <p:attrName>stroke.on</p:attrName>
                                        </p:attrNameLst>
                                      </p:cBhvr>
                                      <p:to>
                                        <p:strVal val="tru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2000"/>
                                        <p:tgtEl>
                                          <p:spTgt spid="3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2000"/>
                                        <p:tgtEl>
                                          <p:spTgt spid="38"/>
                                        </p:tgtEl>
                                      </p:cBhvr>
                                    </p:animEffect>
                                  </p:childTnLst>
                                </p:cTn>
                              </p:par>
                            </p:childTnLst>
                          </p:cTn>
                        </p:par>
                        <p:par>
                          <p:cTn id="48" fill="hold">
                            <p:stCondLst>
                              <p:cond delay="2000"/>
                            </p:stCondLst>
                            <p:childTnLst>
                              <p:par>
                                <p:cTn id="49" presetID="7" presetClass="emph" presetSubtype="2" fill="hold" nodeType="afterEffect">
                                  <p:stCondLst>
                                    <p:cond delay="0"/>
                                  </p:stCondLst>
                                  <p:childTnLst>
                                    <p:animClr clrSpc="rgb">
                                      <p:cBhvr>
                                        <p:cTn id="50" dur="2000" fill="hold"/>
                                        <p:tgtEl>
                                          <p:spTgt spid="38"/>
                                        </p:tgtEl>
                                        <p:attrNameLst>
                                          <p:attrName>stroke.color</p:attrName>
                                        </p:attrNameLst>
                                      </p:cBhvr>
                                      <p:to>
                                        <a:schemeClr val="accent2"/>
                                      </p:to>
                                    </p:animClr>
                                    <p:set>
                                      <p:cBhvr>
                                        <p:cTn id="51" dur="2000" fill="hold"/>
                                        <p:tgtEl>
                                          <p:spTgt spid="38"/>
                                        </p:tgtEl>
                                        <p:attrNameLst>
                                          <p:attrName>stroke.on</p:attrName>
                                        </p:attrNameLst>
                                      </p:cBhvr>
                                      <p:to>
                                        <p:strVal val="true"/>
                                      </p:to>
                                    </p:set>
                                  </p:childTnLst>
                                </p:cTn>
                              </p:par>
                            </p:childTnLst>
                          </p:cTn>
                        </p:par>
                        <p:par>
                          <p:cTn id="52" fill="hold">
                            <p:stCondLst>
                              <p:cond delay="4000"/>
                            </p:stCondLst>
                            <p:childTnLst>
                              <p:par>
                                <p:cTn id="53" presetID="27" presetClass="entr" presetSubtype="0" repeatCount="indefinite" fill="hold" grpId="0" nodeType="afterEffect">
                                  <p:stCondLst>
                                    <p:cond delay="0"/>
                                  </p:stCondLst>
                                  <p:iterate type="lt">
                                    <p:tmPct val="50000"/>
                                  </p:iterate>
                                  <p:childTnLst>
                                    <p:set>
                                      <p:cBhvr>
                                        <p:cTn id="54" dur="1" fill="hold">
                                          <p:stCondLst>
                                            <p:cond delay="0"/>
                                          </p:stCondLst>
                                        </p:cTn>
                                        <p:tgtEl>
                                          <p:spTgt spid="48"/>
                                        </p:tgtEl>
                                        <p:attrNameLst>
                                          <p:attrName>style.visibility</p:attrName>
                                        </p:attrNameLst>
                                      </p:cBhvr>
                                      <p:to>
                                        <p:strVal val="visible"/>
                                      </p:to>
                                    </p:set>
                                    <p:anim calcmode="discrete" valueType="clr">
                                      <p:cBhvr override="childStyle">
                                        <p:cTn id="55" dur="80"/>
                                        <p:tgtEl>
                                          <p:spTgt spid="48"/>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48"/>
                                        </p:tgtEl>
                                        <p:attrNameLst>
                                          <p:attrName>fillcolor</p:attrName>
                                        </p:attrNameLst>
                                      </p:cBhvr>
                                      <p:tavLst>
                                        <p:tav tm="0">
                                          <p:val>
                                            <p:clrVal>
                                              <a:schemeClr val="accent2"/>
                                            </p:clrVal>
                                          </p:val>
                                        </p:tav>
                                        <p:tav tm="50000">
                                          <p:val>
                                            <p:clrVal>
                                              <a:schemeClr val="hlink"/>
                                            </p:clrVal>
                                          </p:val>
                                        </p:tav>
                                      </p:tavLst>
                                    </p:anim>
                                    <p:set>
                                      <p:cBhvr>
                                        <p:cTn id="57" dur="80"/>
                                        <p:tgtEl>
                                          <p:spTgt spid="48"/>
                                        </p:tgtEl>
                                        <p:attrNameLst>
                                          <p:attrName>fill.type</p:attrName>
                                        </p:attrNameLst>
                                      </p:cBhvr>
                                      <p:to>
                                        <p:strVal val="solid"/>
                                      </p:to>
                                    </p:set>
                                  </p:childTnLst>
                                </p:cTn>
                              </p:par>
                              <p:par>
                                <p:cTn id="58" presetID="26" presetClass="emph" presetSubtype="0" fill="hold" nodeType="withEffect">
                                  <p:stCondLst>
                                    <p:cond delay="0"/>
                                  </p:stCondLst>
                                  <p:childTnLst>
                                    <p:animEffect transition="out" filter="fade">
                                      <p:cBhvr>
                                        <p:cTn id="59" dur="500" tmFilter="0, 0; .2, .5; .8, .5; 1, 0"/>
                                        <p:tgtEl>
                                          <p:spTgt spid="3"/>
                                        </p:tgtEl>
                                      </p:cBhvr>
                                    </p:animEffect>
                                    <p:animScale>
                                      <p:cBhvr>
                                        <p:cTn id="60" dur="250" autoRev="1" fill="hold"/>
                                        <p:tgtEl>
                                          <p:spTgt spid="3"/>
                                        </p:tgtEl>
                                      </p:cBhvr>
                                      <p:by x="105000" y="105000"/>
                                    </p:animScale>
                                  </p:childTnLst>
                                </p:cTn>
                              </p:par>
                              <p:par>
                                <p:cTn id="61" presetID="10"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2000"/>
                                        <p:tgtEl>
                                          <p:spTgt spid="54"/>
                                        </p:tgtEl>
                                      </p:cBhvr>
                                    </p:animEffect>
                                  </p:childTnLst>
                                </p:cTn>
                              </p:par>
                            </p:childTnLst>
                          </p:cTn>
                        </p:par>
                        <p:par>
                          <p:cTn id="64" fill="hold">
                            <p:stCondLst>
                              <p:cond delay="6000"/>
                            </p:stCondLst>
                            <p:childTnLst>
                              <p:par>
                                <p:cTn id="65" presetID="30" presetClass="emph" presetSubtype="0" repeatCount="indefinite" fill="hold" grpId="1" nodeType="afterEffect">
                                  <p:stCondLst>
                                    <p:cond delay="0"/>
                                  </p:stCondLst>
                                  <p:childTnLst>
                                    <p:animClr clrSpc="hsl">
                                      <p:cBhvr override="childStyle">
                                        <p:cTn id="66" dur="500" fill="hold"/>
                                        <p:tgtEl>
                                          <p:spTgt spid="54"/>
                                        </p:tgtEl>
                                        <p:attrNameLst>
                                          <p:attrName>style.color</p:attrName>
                                        </p:attrNameLst>
                                      </p:cBhvr>
                                      <p:by>
                                        <p:hsl h="0" s="12549" l="25098"/>
                                      </p:by>
                                    </p:animClr>
                                    <p:animClr clrSpc="hsl">
                                      <p:cBhvr>
                                        <p:cTn id="67" dur="500" fill="hold"/>
                                        <p:tgtEl>
                                          <p:spTgt spid="54"/>
                                        </p:tgtEl>
                                        <p:attrNameLst>
                                          <p:attrName>fillcolor</p:attrName>
                                        </p:attrNameLst>
                                      </p:cBhvr>
                                      <p:by>
                                        <p:hsl h="0" s="12549" l="25098"/>
                                      </p:by>
                                    </p:animClr>
                                    <p:animClr clrSpc="hsl">
                                      <p:cBhvr>
                                        <p:cTn id="68" dur="500" fill="hold"/>
                                        <p:tgtEl>
                                          <p:spTgt spid="54"/>
                                        </p:tgtEl>
                                        <p:attrNameLst>
                                          <p:attrName>stroke.color</p:attrName>
                                        </p:attrNameLst>
                                      </p:cBhvr>
                                      <p:by>
                                        <p:hsl h="0" s="12549" l="25098"/>
                                      </p:by>
                                    </p:animClr>
                                    <p:set>
                                      <p:cBhvr>
                                        <p:cTn id="69" dur="500" fill="hold"/>
                                        <p:tgtEl>
                                          <p:spTgt spid="54"/>
                                        </p:tgtEl>
                                        <p:attrNameLst>
                                          <p:attrName>fill.type</p:attrName>
                                        </p:attrNameLst>
                                      </p:cBhvr>
                                      <p:to>
                                        <p:strVal val="solid"/>
                                      </p:to>
                                    </p:set>
                                  </p:childTnLst>
                                </p:cTn>
                              </p:par>
                              <p:par>
                                <p:cTn id="70" presetID="10" presetClass="entr" presetSubtype="0"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fade">
                                      <p:cBhvr>
                                        <p:cTn id="72" dur="2000"/>
                                        <p:tgtEl>
                                          <p:spTgt spid="55"/>
                                        </p:tgtEl>
                                      </p:cBhvr>
                                    </p:animEffect>
                                  </p:childTnLst>
                                </p:cTn>
                              </p:par>
                            </p:childTnLst>
                          </p:cTn>
                        </p:par>
                        <p:par>
                          <p:cTn id="73" fill="hold">
                            <p:stCondLst>
                              <p:cond delay="8000"/>
                            </p:stCondLst>
                            <p:childTnLst>
                              <p:par>
                                <p:cTn id="74" presetID="30" presetClass="emph" presetSubtype="0" repeatCount="indefinite" fill="hold" grpId="1" nodeType="afterEffect">
                                  <p:stCondLst>
                                    <p:cond delay="0"/>
                                  </p:stCondLst>
                                  <p:childTnLst>
                                    <p:animClr clrSpc="hsl">
                                      <p:cBhvr override="childStyle">
                                        <p:cTn id="75" dur="500" fill="hold"/>
                                        <p:tgtEl>
                                          <p:spTgt spid="55"/>
                                        </p:tgtEl>
                                        <p:attrNameLst>
                                          <p:attrName>style.color</p:attrName>
                                        </p:attrNameLst>
                                      </p:cBhvr>
                                      <p:by>
                                        <p:hsl h="0" s="12549" l="25098"/>
                                      </p:by>
                                    </p:animClr>
                                    <p:animClr clrSpc="hsl">
                                      <p:cBhvr>
                                        <p:cTn id="76" dur="500" fill="hold"/>
                                        <p:tgtEl>
                                          <p:spTgt spid="55"/>
                                        </p:tgtEl>
                                        <p:attrNameLst>
                                          <p:attrName>fillcolor</p:attrName>
                                        </p:attrNameLst>
                                      </p:cBhvr>
                                      <p:by>
                                        <p:hsl h="0" s="12549" l="25098"/>
                                      </p:by>
                                    </p:animClr>
                                    <p:animClr clrSpc="hsl">
                                      <p:cBhvr>
                                        <p:cTn id="77" dur="500" fill="hold"/>
                                        <p:tgtEl>
                                          <p:spTgt spid="55"/>
                                        </p:tgtEl>
                                        <p:attrNameLst>
                                          <p:attrName>stroke.color</p:attrName>
                                        </p:attrNameLst>
                                      </p:cBhvr>
                                      <p:by>
                                        <p:hsl h="0" s="12549" l="25098"/>
                                      </p:by>
                                    </p:animClr>
                                    <p:set>
                                      <p:cBhvr>
                                        <p:cTn id="78" dur="500" fill="hold"/>
                                        <p:tgtEl>
                                          <p:spTgt spid="5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8" grpId="0"/>
      <p:bldP spid="48" grpId="0"/>
      <p:bldP spid="49" grpId="0"/>
      <p:bldP spid="54" grpId="0" animBg="1"/>
      <p:bldP spid="54" grpId="1" animBg="1"/>
      <p:bldP spid="55" grpId="0" animBg="1"/>
      <p:bldP spid="5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assets1.epresso.hu/system/post_pictures/1810/display/urlap_kitoltes.jpg?1345552498"/>
          <p:cNvPicPr>
            <a:picLocks noChangeAspect="1" noChangeArrowheads="1"/>
          </p:cNvPicPr>
          <p:nvPr/>
        </p:nvPicPr>
        <p:blipFill>
          <a:blip r:embed="rId2" cstate="print"/>
          <a:srcRect/>
          <a:stretch>
            <a:fillRect/>
          </a:stretch>
        </p:blipFill>
        <p:spPr bwMode="auto">
          <a:xfrm>
            <a:off x="1" y="3962400"/>
            <a:ext cx="6858000" cy="5181599"/>
          </a:xfrm>
          <a:prstGeom prst="rect">
            <a:avLst/>
          </a:prstGeom>
          <a:noFill/>
        </p:spPr>
      </p:pic>
      <p:pic>
        <p:nvPicPr>
          <p:cNvPr id="4" name="Picture 3" descr="15303075_4_644x461_kave-automata-muszaki-cikk-elektronika.jpg"/>
          <p:cNvPicPr>
            <a:picLocks noChangeAspect="1"/>
          </p:cNvPicPr>
          <p:nvPr/>
        </p:nvPicPr>
        <p:blipFill>
          <a:blip r:embed="rId3" cstate="print"/>
          <a:srcRect t="10412"/>
          <a:stretch>
            <a:fillRect/>
          </a:stretch>
        </p:blipFill>
        <p:spPr>
          <a:xfrm>
            <a:off x="0" y="0"/>
            <a:ext cx="3295650" cy="3933825"/>
          </a:xfrm>
          <a:prstGeom prst="rect">
            <a:avLst/>
          </a:prstGeom>
        </p:spPr>
      </p:pic>
      <p:pic>
        <p:nvPicPr>
          <p:cNvPr id="1030" name="Picture 6"/>
          <p:cNvPicPr>
            <a:picLocks noChangeAspect="1" noChangeArrowheads="1"/>
          </p:cNvPicPr>
          <p:nvPr/>
        </p:nvPicPr>
        <p:blipFill>
          <a:blip r:embed="rId4" cstate="print"/>
          <a:srcRect r="72000" b="71667"/>
          <a:stretch>
            <a:fillRect/>
          </a:stretch>
        </p:blipFill>
        <p:spPr bwMode="auto">
          <a:xfrm>
            <a:off x="2667001" y="0"/>
            <a:ext cx="4191000" cy="3276600"/>
          </a:xfrm>
          <a:prstGeom prst="rect">
            <a:avLst/>
          </a:prstGeom>
          <a:noFill/>
          <a:ln w="9525">
            <a:noFill/>
            <a:miter lim="800000"/>
            <a:headEnd/>
            <a:tailEnd/>
          </a:ln>
        </p:spPr>
      </p:pic>
      <p:pic>
        <p:nvPicPr>
          <p:cNvPr id="5" name="Picture 4" descr="bem1.png"/>
          <p:cNvPicPr>
            <a:picLocks noChangeAspect="1"/>
          </p:cNvPicPr>
          <p:nvPr/>
        </p:nvPicPr>
        <p:blipFill>
          <a:blip r:embed="rId5" cstate="print"/>
          <a:stretch>
            <a:fillRect/>
          </a:stretch>
        </p:blipFill>
        <p:spPr>
          <a:xfrm>
            <a:off x="228600" y="7391400"/>
            <a:ext cx="6477000" cy="1634383"/>
          </a:xfrm>
          <a:prstGeom prst="rect">
            <a:avLst/>
          </a:prstGeom>
        </p:spPr>
      </p:pic>
      <p:pic>
        <p:nvPicPr>
          <p:cNvPr id="1028" name="Picture 4" descr="http://webpillango.org/wp-content/uploads/2010/08/teszt-urlap.gif"/>
          <p:cNvPicPr>
            <a:picLocks noChangeAspect="1" noChangeArrowheads="1"/>
          </p:cNvPicPr>
          <p:nvPr/>
        </p:nvPicPr>
        <p:blipFill>
          <a:blip r:embed="rId6" cstate="print"/>
          <a:srcRect/>
          <a:stretch>
            <a:fillRect/>
          </a:stretch>
        </p:blipFill>
        <p:spPr bwMode="auto">
          <a:xfrm>
            <a:off x="2667000" y="2819399"/>
            <a:ext cx="4191001" cy="3486857"/>
          </a:xfrm>
          <a:prstGeom prst="rect">
            <a:avLst/>
          </a:prstGeom>
          <a:noFill/>
        </p:spPr>
      </p:pic>
      <p:sp>
        <p:nvSpPr>
          <p:cNvPr id="10" name="Action Button: Back or Previous 9">
            <a:hlinkClick r:id="" action="ppaction://hlinkshowjump?jump=previousslide" highlightClick="1"/>
          </p:cNvPr>
          <p:cNvSpPr/>
          <p:nvPr/>
        </p:nvSpPr>
        <p:spPr>
          <a:xfrm>
            <a:off x="5867400" y="6858000"/>
            <a:ext cx="762000" cy="4572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0"/>
                                        <p:tgtEl>
                                          <p:spTgt spid="4"/>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030"/>
                                        </p:tgtEl>
                                        <p:attrNameLst>
                                          <p:attrName>style.visibility</p:attrName>
                                        </p:attrNameLst>
                                      </p:cBhvr>
                                      <p:to>
                                        <p:strVal val="visible"/>
                                      </p:to>
                                    </p:set>
                                    <p:animEffect transition="in" filter="fade">
                                      <p:cBhvr>
                                        <p:cTn id="15" dur="2000"/>
                                        <p:tgtEl>
                                          <p:spTgt spid="1030"/>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1028"/>
                                        </p:tgtEl>
                                        <p:attrNameLst>
                                          <p:attrName>style.visibility</p:attrName>
                                        </p:attrNameLst>
                                      </p:cBhvr>
                                      <p:to>
                                        <p:strVal val="visible"/>
                                      </p:to>
                                    </p:set>
                                    <p:animEffect transition="in" filter="fade">
                                      <p:cBhvr>
                                        <p:cTn id="19" dur="2000"/>
                                        <p:tgtEl>
                                          <p:spTgt spid="1028"/>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228600" y="3124200"/>
            <a:ext cx="6400800" cy="6019800"/>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04800" y="609600"/>
            <a:ext cx="6248400" cy="1219200"/>
          </a:xfrm>
          <a:solidFill>
            <a:schemeClr val="bg1">
              <a:lumMod val="95000"/>
            </a:schemeClr>
          </a:solidFill>
          <a:ln w="57150">
            <a:solidFill>
              <a:srgbClr val="FF0000"/>
            </a:solidFill>
          </a:ln>
        </p:spPr>
        <p:txBody>
          <a:bodyPr/>
          <a:lstStyle/>
          <a:p>
            <a:pPr lvl="0">
              <a:lnSpc>
                <a:spcPct val="150000"/>
              </a:lnSpc>
            </a:pPr>
            <a:r>
              <a:rPr lang="hu-HU" sz="1600" dirty="0" smtClean="0"/>
              <a:t>a Ford algoritmus </a:t>
            </a:r>
            <a:r>
              <a:rPr lang="hu-HU" sz="1600" i="1" dirty="0" smtClean="0"/>
              <a:t>(b)</a:t>
            </a:r>
            <a:r>
              <a:rPr lang="hu-HU" sz="1600" dirty="0" smtClean="0"/>
              <a:t> részében lévő csúcsok bejárásának módja befolyásolja a szükséges iterációk számát, más szóval mondva befolyásolja az algoritmus komplexitását;</a:t>
            </a:r>
          </a:p>
          <a:p>
            <a:pPr lvl="0">
              <a:lnSpc>
                <a:spcPct val="150000"/>
              </a:lnSpc>
            </a:pPr>
            <a:endParaRPr lang="hu-HU" sz="1600" dirty="0" smtClean="0"/>
          </a:p>
        </p:txBody>
      </p:sp>
      <p:pic>
        <p:nvPicPr>
          <p:cNvPr id="4" name="Picture 3" descr="k1.PNG"/>
          <p:cNvPicPr>
            <a:picLocks noChangeAspect="1"/>
          </p:cNvPicPr>
          <p:nvPr/>
        </p:nvPicPr>
        <p:blipFill>
          <a:blip r:embed="rId2" cstate="print"/>
          <a:stretch>
            <a:fillRect/>
          </a:stretch>
        </p:blipFill>
        <p:spPr>
          <a:xfrm>
            <a:off x="762000" y="3657600"/>
            <a:ext cx="5181600" cy="5114014"/>
          </a:xfrm>
          <a:prstGeom prst="rect">
            <a:avLst/>
          </a:prstGeom>
        </p:spPr>
      </p:pic>
      <p:grpSp>
        <p:nvGrpSpPr>
          <p:cNvPr id="8" name="Group 7"/>
          <p:cNvGrpSpPr/>
          <p:nvPr/>
        </p:nvGrpSpPr>
        <p:grpSpPr>
          <a:xfrm>
            <a:off x="533400" y="5029200"/>
            <a:ext cx="5867400" cy="2362200"/>
            <a:chOff x="533400" y="4191000"/>
            <a:chExt cx="5867400" cy="2362200"/>
          </a:xfrm>
        </p:grpSpPr>
        <p:sp>
          <p:nvSpPr>
            <p:cNvPr id="5" name="Rectangle 4"/>
            <p:cNvSpPr/>
            <p:nvPr/>
          </p:nvSpPr>
          <p:spPr>
            <a:xfrm>
              <a:off x="533400" y="4191000"/>
              <a:ext cx="5867400" cy="2362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k2.PNG"/>
            <p:cNvPicPr>
              <a:picLocks noChangeAspect="1"/>
            </p:cNvPicPr>
            <p:nvPr/>
          </p:nvPicPr>
          <p:blipFill>
            <a:blip r:embed="rId3" cstate="print"/>
            <a:stretch>
              <a:fillRect/>
            </a:stretch>
          </p:blipFill>
          <p:spPr>
            <a:xfrm>
              <a:off x="914400" y="4647987"/>
              <a:ext cx="5096587" cy="1524213"/>
            </a:xfrm>
            <a:prstGeom prst="rect">
              <a:avLst/>
            </a:prstGeom>
          </p:spPr>
        </p:pic>
      </p:grpSp>
      <p:sp>
        <p:nvSpPr>
          <p:cNvPr id="13" name="TextBox 12"/>
          <p:cNvSpPr txBox="1"/>
          <p:nvPr/>
        </p:nvSpPr>
        <p:spPr>
          <a:xfrm>
            <a:off x="685801" y="1929825"/>
            <a:ext cx="5562599" cy="584775"/>
          </a:xfrm>
          <a:prstGeom prst="rect">
            <a:avLst/>
          </a:prstGeom>
          <a:noFill/>
          <a:ln w="19050">
            <a:solidFill>
              <a:schemeClr val="tx1"/>
            </a:solidFill>
            <a:prstDash val="sysDot"/>
          </a:ln>
        </p:spPr>
        <p:txBody>
          <a:bodyPr wrap="square" rtlCol="0">
            <a:spAutoFit/>
          </a:bodyPr>
          <a:lstStyle/>
          <a:p>
            <a:pPr>
              <a:buFont typeface="Arial" pitchFamily="34" charset="0"/>
              <a:buChar char="•"/>
            </a:pPr>
            <a:r>
              <a:rPr lang="hu-HU" sz="1600" dirty="0" smtClean="0"/>
              <a:t>az összes élnek a végigjárása egy </a:t>
            </a:r>
            <a:r>
              <a:rPr lang="hu-HU" sz="1600" i="1" dirty="0" smtClean="0"/>
              <a:t>(b)</a:t>
            </a:r>
            <a:r>
              <a:rPr lang="hu-HU" sz="1600" dirty="0" smtClean="0"/>
              <a:t> típusú iterációval kötelező, ahhoz, hogy eldönthessük az algoritmus leállását;</a:t>
            </a:r>
            <a:endParaRPr lang="en-US" sz="1600" dirty="0" smtClean="0"/>
          </a:p>
        </p:txBody>
      </p:sp>
      <p:sp>
        <p:nvSpPr>
          <p:cNvPr id="9" name="Rectangle 8"/>
          <p:cNvSpPr/>
          <p:nvPr/>
        </p:nvSpPr>
        <p:spPr>
          <a:xfrm>
            <a:off x="228600" y="533400"/>
            <a:ext cx="6400800" cy="3733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buFont typeface="Wingdings" pitchFamily="2" charset="2"/>
              <a:buChar char="ü"/>
            </a:pPr>
            <a:r>
              <a:rPr lang="hu-HU" sz="1400" dirty="0" smtClean="0"/>
              <a:t>ha a csúcsok a </a:t>
            </a:r>
            <a:r>
              <a:rPr lang="hu-HU" sz="1400" i="1" dirty="0" smtClean="0"/>
              <a:t>λ  </a:t>
            </a:r>
            <a:r>
              <a:rPr lang="hu-HU" sz="1400" dirty="0" smtClean="0"/>
              <a:t>értékeinek növekvő sorrendjének megfelelően lennének bejárva</a:t>
            </a:r>
            <a:r>
              <a:rPr lang="hu-HU" sz="1400" i="1" dirty="0" smtClean="0"/>
              <a:t>, </a:t>
            </a:r>
            <a:r>
              <a:rPr lang="hu-HU" sz="1400" dirty="0" smtClean="0"/>
              <a:t>melyeket a</a:t>
            </a:r>
            <a:r>
              <a:rPr lang="hu-HU" sz="1400" i="1" dirty="0" smtClean="0"/>
              <a:t> </a:t>
            </a:r>
            <a:r>
              <a:rPr lang="hu-HU" sz="1400" dirty="0" smtClean="0"/>
              <a:t>Moore-Dijkstra algoritmusból kapunk, akkor elegendő lenne csak egy (b) típusú iteráció, ahhoz, hogy megkapjuk a minimumot;</a:t>
            </a:r>
          </a:p>
          <a:p>
            <a:pPr lvl="0">
              <a:lnSpc>
                <a:spcPct val="150000"/>
              </a:lnSpc>
              <a:buFont typeface="Wingdings" pitchFamily="2" charset="2"/>
              <a:buChar char="ü"/>
            </a:pPr>
            <a:endParaRPr lang="en-US" sz="1400" dirty="0" smtClean="0"/>
          </a:p>
          <a:p>
            <a:pPr lvl="0">
              <a:lnSpc>
                <a:spcPct val="150000"/>
              </a:lnSpc>
              <a:buFont typeface="Wingdings" pitchFamily="2" charset="2"/>
              <a:buChar char="ü"/>
            </a:pPr>
            <a:r>
              <a:rPr lang="hu-HU" sz="1500" i="1" u="sng" dirty="0" smtClean="0">
                <a:solidFill>
                  <a:schemeClr val="accent6">
                    <a:lumMod val="50000"/>
                  </a:schemeClr>
                </a:solidFill>
              </a:rPr>
              <a:t>az algoritmus komplexitásának javítását kapjuk, ha a</a:t>
            </a:r>
            <a:r>
              <a:rPr lang="hu-HU" sz="1500" dirty="0" smtClean="0">
                <a:solidFill>
                  <a:schemeClr val="accent6">
                    <a:lumMod val="50000"/>
                  </a:schemeClr>
                </a:solidFill>
              </a:rPr>
              <a:t> (b) részt helyettesítjük a (b’) és (b”) alrészekkel, melyekben a csúcsok bejárása a 2 –től az n –ig illetve az n-től a 2-ig történik. Ezt az ötletet </a:t>
            </a:r>
            <a:r>
              <a:rPr lang="hu-HU" sz="1500" b="1" dirty="0" smtClean="0">
                <a:solidFill>
                  <a:schemeClr val="accent6">
                    <a:lumMod val="50000"/>
                  </a:schemeClr>
                </a:solidFill>
              </a:rPr>
              <a:t>Yen</a:t>
            </a:r>
            <a:r>
              <a:rPr lang="hu-HU" sz="1500" dirty="0" smtClean="0">
                <a:solidFill>
                  <a:schemeClr val="accent6">
                    <a:lumMod val="50000"/>
                  </a:schemeClr>
                </a:solidFill>
              </a:rPr>
              <a:t> 1972-ben adta.</a:t>
            </a:r>
            <a:endParaRPr lang="en-US" sz="1500" dirty="0" smtClean="0">
              <a:solidFill>
                <a:schemeClr val="accent6">
                  <a:lumMod val="50000"/>
                </a:schemeClr>
              </a:solidFill>
            </a:endParaRPr>
          </a:p>
          <a:p>
            <a:pPr lvl="0">
              <a:lnSpc>
                <a:spcPct val="150000"/>
              </a:lnSpc>
              <a:buFont typeface="Wingdings" pitchFamily="2" charset="2"/>
              <a:buChar char="ü"/>
            </a:pPr>
            <a:r>
              <a:rPr lang="hu-HU" sz="1400" dirty="0" smtClean="0"/>
              <a:t>körmentes gráfokra a Ford algoritmus már egy iterációval is eredményhez vezethet, ha a gráf csúcsai egy bizonyos sorrendben vannak bejárva;</a:t>
            </a:r>
            <a:endParaRPr lang="en-US" sz="1400" dirty="0" smtClean="0"/>
          </a:p>
          <a:p>
            <a:pPr algn="ctr"/>
            <a:endParaRPr lang="en-US" dirty="0"/>
          </a:p>
        </p:txBody>
      </p:sp>
      <p:sp>
        <p:nvSpPr>
          <p:cNvPr id="10" name="Rectangle 9"/>
          <p:cNvSpPr/>
          <p:nvPr/>
        </p:nvSpPr>
        <p:spPr>
          <a:xfrm>
            <a:off x="5867400" y="3886200"/>
            <a:ext cx="381000"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grpSp>
        <p:nvGrpSpPr>
          <p:cNvPr id="21" name="Group 20"/>
          <p:cNvGrpSpPr/>
          <p:nvPr/>
        </p:nvGrpSpPr>
        <p:grpSpPr>
          <a:xfrm>
            <a:off x="228600" y="3048000"/>
            <a:ext cx="6400800" cy="6019800"/>
            <a:chOff x="228600" y="3048000"/>
            <a:chExt cx="6400800" cy="6019800"/>
          </a:xfrm>
        </p:grpSpPr>
        <p:grpSp>
          <p:nvGrpSpPr>
            <p:cNvPr id="20" name="Group 19"/>
            <p:cNvGrpSpPr/>
            <p:nvPr/>
          </p:nvGrpSpPr>
          <p:grpSpPr>
            <a:xfrm>
              <a:off x="228600" y="3048000"/>
              <a:ext cx="6400800" cy="6019800"/>
              <a:chOff x="228600" y="3048000"/>
              <a:chExt cx="6400800" cy="6019800"/>
            </a:xfrm>
          </p:grpSpPr>
          <p:grpSp>
            <p:nvGrpSpPr>
              <p:cNvPr id="19" name="Group 18"/>
              <p:cNvGrpSpPr/>
              <p:nvPr/>
            </p:nvGrpSpPr>
            <p:grpSpPr>
              <a:xfrm>
                <a:off x="228600" y="3048000"/>
                <a:ext cx="6400800" cy="1477328"/>
                <a:chOff x="228600" y="3048000"/>
                <a:chExt cx="6400800" cy="1477328"/>
              </a:xfrm>
            </p:grpSpPr>
            <p:sp>
              <p:nvSpPr>
                <p:cNvPr id="12" name="TextBox 11"/>
                <p:cNvSpPr txBox="1"/>
                <p:nvPr/>
              </p:nvSpPr>
              <p:spPr>
                <a:xfrm>
                  <a:off x="228600" y="3048000"/>
                  <a:ext cx="6400800" cy="1477328"/>
                </a:xfrm>
                <a:prstGeom prst="rect">
                  <a:avLst/>
                </a:prstGeom>
                <a:noFill/>
              </p:spPr>
              <p:txBody>
                <a:bodyPr wrap="square" rtlCol="0">
                  <a:spAutoFit/>
                </a:bodyPr>
                <a:lstStyle/>
                <a:p>
                  <a:pPr lvl="0">
                    <a:lnSpc>
                      <a:spcPct val="150000"/>
                    </a:lnSpc>
                  </a:pPr>
                  <a:r>
                    <a:rPr lang="hu-HU" sz="1600" dirty="0" smtClean="0"/>
                    <a:t>ha a gráf irányított körmentes és az egyetlen csúcs, melyre </a:t>
                  </a:r>
                </a:p>
                <a:p>
                  <a:pPr lvl="0">
                    <a:lnSpc>
                      <a:spcPct val="150000"/>
                    </a:lnSpc>
                    <a:buNone/>
                  </a:pPr>
                  <a:r>
                    <a:rPr lang="hu-HU" sz="1600" dirty="0" smtClean="0"/>
                    <a:t>                             ekkor egy algoritmus, mely egyetlen bejárással meghatározza a minimális értékét az utaknak a következő:</a:t>
                  </a:r>
                  <a:endParaRPr lang="en-US" sz="1600" dirty="0" smtClean="0"/>
                </a:p>
                <a:p>
                  <a:endParaRPr lang="en-US" dirty="0"/>
                </a:p>
              </p:txBody>
            </p:sp>
            <p:pic>
              <p:nvPicPr>
                <p:cNvPr id="7" name="Picture 6" descr="k3.PNG"/>
                <p:cNvPicPr>
                  <a:picLocks noChangeAspect="1"/>
                </p:cNvPicPr>
                <p:nvPr/>
              </p:nvPicPr>
              <p:blipFill>
                <a:blip r:embed="rId4" cstate="print"/>
                <a:srcRect l="63462" t="-6528"/>
                <a:stretch>
                  <a:fillRect/>
                </a:stretch>
              </p:blipFill>
              <p:spPr>
                <a:xfrm>
                  <a:off x="381000" y="3505200"/>
                  <a:ext cx="1291340" cy="314593"/>
                </a:xfrm>
                <a:prstGeom prst="rect">
                  <a:avLst/>
                </a:prstGeom>
              </p:spPr>
            </p:pic>
          </p:grpSp>
          <p:sp>
            <p:nvSpPr>
              <p:cNvPr id="15" name="Rectangle 14"/>
              <p:cNvSpPr/>
              <p:nvPr/>
            </p:nvSpPr>
            <p:spPr>
              <a:xfrm>
                <a:off x="228600" y="4267200"/>
                <a:ext cx="6400800" cy="480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Picture 15" descr="f9.PNG"/>
            <p:cNvPicPr>
              <a:picLocks noChangeAspect="1"/>
            </p:cNvPicPr>
            <p:nvPr/>
          </p:nvPicPr>
          <p:blipFill>
            <a:blip r:embed="rId5" cstate="print"/>
            <a:stretch>
              <a:fillRect/>
            </a:stretch>
          </p:blipFill>
          <p:spPr>
            <a:xfrm>
              <a:off x="647886" y="4191000"/>
              <a:ext cx="5676714" cy="4763946"/>
            </a:xfrm>
            <a:prstGeom prst="rect">
              <a:avLst/>
            </a:prstGeom>
          </p:spPr>
        </p:pic>
      </p:grpSp>
      <p:sp>
        <p:nvSpPr>
          <p:cNvPr id="22" name="TextBox 21"/>
          <p:cNvSpPr txBox="1"/>
          <p:nvPr/>
        </p:nvSpPr>
        <p:spPr>
          <a:xfrm>
            <a:off x="152400" y="2590800"/>
            <a:ext cx="3886200" cy="369332"/>
          </a:xfrm>
          <a:prstGeom prst="rect">
            <a:avLst/>
          </a:prstGeom>
          <a:noFill/>
        </p:spPr>
        <p:txBody>
          <a:bodyPr wrap="square" rtlCol="0">
            <a:spAutoFit/>
          </a:bodyPr>
          <a:lstStyle/>
          <a:p>
            <a:r>
              <a:rPr lang="hu-HU" dirty="0" smtClean="0"/>
              <a:t>Ford algoritmus javított változata</a:t>
            </a:r>
            <a:endParaRPr lang="en-US" dirty="0"/>
          </a:p>
        </p:txBody>
      </p:sp>
      <p:sp>
        <p:nvSpPr>
          <p:cNvPr id="23" name="Action Button: Forward or Next 22">
            <a:hlinkClick r:id="rId6" action="ppaction://hlinksldjump" highlightClick="1"/>
          </p:cNvPr>
          <p:cNvSpPr/>
          <p:nvPr/>
        </p:nvSpPr>
        <p:spPr>
          <a:xfrm>
            <a:off x="5867400" y="8458200"/>
            <a:ext cx="609600" cy="5334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ction Button: Back or Previous 23">
            <a:hlinkClick r:id="rId7" action="ppaction://hlinksldjump" highlightClick="1"/>
          </p:cNvPr>
          <p:cNvSpPr/>
          <p:nvPr/>
        </p:nvSpPr>
        <p:spPr>
          <a:xfrm>
            <a:off x="457200" y="8382000"/>
            <a:ext cx="6858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7" presetClass="emph" presetSubtype="2" fill="hold" nodeType="afterEffect">
                                  <p:stCondLst>
                                    <p:cond delay="0"/>
                                  </p:stCondLst>
                                  <p:childTnLst>
                                    <p:animClr clrSpc="rgb">
                                      <p:cBhvr>
                                        <p:cTn id="17" dur="2000" fill="hold"/>
                                        <p:tgtEl>
                                          <p:spTgt spid="3"/>
                                        </p:tgtEl>
                                        <p:attrNameLst>
                                          <p:attrName>stroke.color</p:attrName>
                                        </p:attrNameLst>
                                      </p:cBhvr>
                                      <p:to>
                                        <a:schemeClr val="accent2"/>
                                      </p:to>
                                    </p:animClr>
                                    <p:set>
                                      <p:cBhvr>
                                        <p:cTn id="18" dur="2000" fill="hold"/>
                                        <p:tgtEl>
                                          <p:spTgt spid="3"/>
                                        </p:tgtEl>
                                        <p:attrNameLst>
                                          <p:attrName>stroke.on</p:attrName>
                                        </p:attrNameLst>
                                      </p:cBhvr>
                                      <p:to>
                                        <p:strVal val="true"/>
                                      </p:to>
                                    </p:set>
                                  </p:childTnLst>
                                </p:cTn>
                              </p:par>
                            </p:childTnLst>
                          </p:cTn>
                        </p:par>
                        <p:par>
                          <p:cTn id="19" fill="hold">
                            <p:stCondLst>
                              <p:cond delay="2500"/>
                            </p:stCondLst>
                            <p:childTnLst>
                              <p:par>
                                <p:cTn id="20" presetID="53"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7" presetClass="entr" presetSubtype="0" repeatCount="indefinite" fill="hold" grpId="0" nodeType="clickEffect">
                                  <p:stCondLst>
                                    <p:cond delay="0"/>
                                  </p:stCondLst>
                                  <p:iterate type="lt">
                                    <p:tmPct val="50000"/>
                                  </p:iterate>
                                  <p:childTnLst>
                                    <p:set>
                                      <p:cBhvr>
                                        <p:cTn id="28" dur="1" fill="hold">
                                          <p:stCondLst>
                                            <p:cond delay="0"/>
                                          </p:stCondLst>
                                        </p:cTn>
                                        <p:tgtEl>
                                          <p:spTgt spid="22"/>
                                        </p:tgtEl>
                                        <p:attrNameLst>
                                          <p:attrName>style.visibility</p:attrName>
                                        </p:attrNameLst>
                                      </p:cBhvr>
                                      <p:to>
                                        <p:strVal val="visible"/>
                                      </p:to>
                                    </p:set>
                                    <p:anim calcmode="discrete" valueType="clr">
                                      <p:cBhvr override="childStyle">
                                        <p:cTn id="29" dur="80"/>
                                        <p:tgtEl>
                                          <p:spTgt spid="22"/>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22"/>
                                        </p:tgtEl>
                                        <p:attrNameLst>
                                          <p:attrName>fillcolor</p:attrName>
                                        </p:attrNameLst>
                                      </p:cBhvr>
                                      <p:tavLst>
                                        <p:tav tm="0">
                                          <p:val>
                                            <p:clrVal>
                                              <a:schemeClr val="accent2"/>
                                            </p:clrVal>
                                          </p:val>
                                        </p:tav>
                                        <p:tav tm="50000">
                                          <p:val>
                                            <p:clrVal>
                                              <a:schemeClr val="hlink"/>
                                            </p:clrVal>
                                          </p:val>
                                        </p:tav>
                                      </p:tavLst>
                                    </p:anim>
                                    <p:set>
                                      <p:cBhvr>
                                        <p:cTn id="31" dur="80"/>
                                        <p:tgtEl>
                                          <p:spTgt spid="22"/>
                                        </p:tgtEl>
                                        <p:attrNameLst>
                                          <p:attrName>fill.type</p:attrName>
                                        </p:attrNameLst>
                                      </p:cBhvr>
                                      <p:to>
                                        <p:strVal val="solid"/>
                                      </p:to>
                                    </p:set>
                                  </p:childTnLst>
                                </p:cTn>
                              </p:par>
                              <p:par>
                                <p:cTn id="32" presetID="10"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3"/>
                    </p:tgtEl>
                  </p:cond>
                </p:stCondLst>
                <p:endSync evt="end" delay="0">
                  <p:rtn val="all"/>
                </p:endSync>
                <p:childTnLst>
                  <p:par>
                    <p:cTn id="36" fill="hold">
                      <p:stCondLst>
                        <p:cond delay="0"/>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20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2000"/>
                                        <p:tgtEl>
                                          <p:spTgt spid="10"/>
                                        </p:tgtEl>
                                      </p:cBhvr>
                                    </p:animEffect>
                                  </p:childTnLst>
                                </p:cTn>
                              </p:par>
                            </p:childTnLst>
                          </p:cTn>
                        </p:par>
                      </p:childTnLst>
                    </p:cTn>
                  </p:par>
                </p:childTnLst>
              </p:cTn>
              <p:nextCondLst>
                <p:cond evt="onClick" delay="0">
                  <p:tgtEl>
                    <p:spTgt spid="3"/>
                  </p:tgtEl>
                </p:cond>
              </p:nextCondLst>
            </p:seq>
            <p:seq concurrent="1" nextAc="seek">
              <p:cTn id="44" restart="whenNotActive" fill="hold" evtFilter="cancelBubble" nodeType="interactiveSeq">
                <p:stCondLst>
                  <p:cond evt="onClick" delay="0">
                    <p:tgtEl>
                      <p:spTgt spid="10"/>
                    </p:tgtEl>
                  </p:cond>
                </p:stCondLst>
                <p:endSync evt="end" delay="0">
                  <p:rtn val="all"/>
                </p:endSync>
                <p:childTnLst>
                  <p:par>
                    <p:cTn id="45" fill="hold">
                      <p:stCondLst>
                        <p:cond delay="0"/>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2000"/>
                                        <p:tgtEl>
                                          <p:spTgt spid="10"/>
                                        </p:tgtEl>
                                      </p:cBhvr>
                                    </p:animEffect>
                                    <p:set>
                                      <p:cBhvr>
                                        <p:cTn id="49" dur="1" fill="hold">
                                          <p:stCondLst>
                                            <p:cond delay="1999"/>
                                          </p:stCondLst>
                                        </p:cTn>
                                        <p:tgtEl>
                                          <p:spTgt spid="10"/>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2000"/>
                                        <p:tgtEl>
                                          <p:spTgt spid="9"/>
                                        </p:tgtEl>
                                      </p:cBhvr>
                                    </p:animEffect>
                                    <p:set>
                                      <p:cBhvr>
                                        <p:cTn id="52" dur="1" fill="hold">
                                          <p:stCondLst>
                                            <p:cond delay="19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uiExpand="1" build="p"/>
      <p:bldP spid="13" grpId="0" animBg="1"/>
      <p:bldP spid="9" grpId="0" animBg="1"/>
      <p:bldP spid="9" grpId="1" animBg="1"/>
      <p:bldP spid="10" grpId="0"/>
      <p:bldP spid="10" grpId="1"/>
      <p:bldP spid="2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228600" y="4572000"/>
            <a:ext cx="6400800" cy="1524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28600" y="2590800"/>
            <a:ext cx="6400800" cy="15240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ction Button: Back or Previous 3">
            <a:hlinkClick r:id="rId2" action="ppaction://hlinksldjump" highlightClick="1"/>
          </p:cNvPr>
          <p:cNvSpPr/>
          <p:nvPr/>
        </p:nvSpPr>
        <p:spPr>
          <a:xfrm>
            <a:off x="152400" y="8458200"/>
            <a:ext cx="9144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57200" y="2667000"/>
            <a:ext cx="6172200" cy="369332"/>
          </a:xfrm>
          <a:prstGeom prst="rect">
            <a:avLst/>
          </a:prstGeom>
          <a:noFill/>
        </p:spPr>
        <p:txBody>
          <a:bodyPr wrap="square" rtlCol="0">
            <a:spAutoFit/>
          </a:bodyPr>
          <a:lstStyle/>
          <a:p>
            <a:r>
              <a:rPr lang="hu-HU" dirty="0" smtClean="0"/>
              <a:t>Legrövidebb utak egy csúcsból minden csúcsba</a:t>
            </a:r>
            <a:endParaRPr lang="en-US" dirty="0"/>
          </a:p>
        </p:txBody>
      </p:sp>
      <p:sp>
        <p:nvSpPr>
          <p:cNvPr id="8" name="TextBox 7"/>
          <p:cNvSpPr txBox="1"/>
          <p:nvPr/>
        </p:nvSpPr>
        <p:spPr>
          <a:xfrm>
            <a:off x="1676400" y="3048000"/>
            <a:ext cx="4114800" cy="369332"/>
          </a:xfrm>
          <a:prstGeom prst="rect">
            <a:avLst/>
          </a:prstGeom>
          <a:noFill/>
        </p:spPr>
        <p:txBody>
          <a:bodyPr wrap="square" rtlCol="0">
            <a:spAutoFit/>
          </a:bodyPr>
          <a:lstStyle/>
          <a:p>
            <a:r>
              <a:rPr lang="hu-HU" dirty="0" smtClean="0"/>
              <a:t>I.2.3.1. </a:t>
            </a:r>
            <a:r>
              <a:rPr lang="hu-HU" strike="sngStrike" baseline="30000" dirty="0" smtClean="0"/>
              <a:t>Moore - Dijkstra algoritmusa</a:t>
            </a:r>
            <a:endParaRPr lang="en-US" strike="sngStrike" baseline="30000" dirty="0"/>
          </a:p>
        </p:txBody>
      </p:sp>
      <p:sp>
        <p:nvSpPr>
          <p:cNvPr id="9" name="TextBox 8"/>
          <p:cNvSpPr txBox="1"/>
          <p:nvPr/>
        </p:nvSpPr>
        <p:spPr>
          <a:xfrm>
            <a:off x="1676400" y="3352800"/>
            <a:ext cx="3505200" cy="369332"/>
          </a:xfrm>
          <a:prstGeom prst="rect">
            <a:avLst/>
          </a:prstGeom>
          <a:noFill/>
        </p:spPr>
        <p:txBody>
          <a:bodyPr wrap="square" rtlCol="0">
            <a:spAutoFit/>
          </a:bodyPr>
          <a:lstStyle/>
          <a:p>
            <a:r>
              <a:rPr lang="hu-HU" dirty="0" smtClean="0"/>
              <a:t>I.2.3.3. </a:t>
            </a:r>
            <a:r>
              <a:rPr lang="hu-HU" strike="dblStrike" dirty="0" smtClean="0"/>
              <a:t>Ford algoritmusa</a:t>
            </a:r>
            <a:endParaRPr lang="en-US" strike="dblStrike" dirty="0"/>
          </a:p>
        </p:txBody>
      </p:sp>
      <p:sp>
        <p:nvSpPr>
          <p:cNvPr id="12" name="TextBox 11"/>
          <p:cNvSpPr txBox="1"/>
          <p:nvPr/>
        </p:nvSpPr>
        <p:spPr>
          <a:xfrm>
            <a:off x="457200" y="4724400"/>
            <a:ext cx="6172200" cy="369332"/>
          </a:xfrm>
          <a:prstGeom prst="rect">
            <a:avLst/>
          </a:prstGeom>
          <a:noFill/>
        </p:spPr>
        <p:txBody>
          <a:bodyPr wrap="square" rtlCol="0">
            <a:spAutoFit/>
          </a:bodyPr>
          <a:lstStyle/>
          <a:p>
            <a:r>
              <a:rPr lang="hu-HU" dirty="0" smtClean="0"/>
              <a:t>Legrövidebb utak minden csúcsból egy csúcsba</a:t>
            </a:r>
            <a:endParaRPr lang="en-US" dirty="0"/>
          </a:p>
        </p:txBody>
      </p:sp>
      <p:sp>
        <p:nvSpPr>
          <p:cNvPr id="13" name="TextBox 12"/>
          <p:cNvSpPr txBox="1"/>
          <p:nvPr/>
        </p:nvSpPr>
        <p:spPr>
          <a:xfrm>
            <a:off x="1676400" y="5334000"/>
            <a:ext cx="4267200" cy="369332"/>
          </a:xfrm>
          <a:prstGeom prst="rect">
            <a:avLst/>
          </a:prstGeom>
          <a:noFill/>
        </p:spPr>
        <p:txBody>
          <a:bodyPr wrap="square" rtlCol="0">
            <a:spAutoFit/>
          </a:bodyPr>
          <a:lstStyle/>
          <a:p>
            <a:r>
              <a:rPr lang="hu-HU" dirty="0" smtClean="0"/>
              <a:t>I.2.3.2. </a:t>
            </a:r>
            <a:r>
              <a:rPr lang="hu-HU" strike="dblStrike" dirty="0" smtClean="0"/>
              <a:t>A  Bellman - Kalaba algoritmus</a:t>
            </a:r>
            <a:endParaRPr lang="en-US" strike="dblStrike" dirty="0"/>
          </a:p>
        </p:txBody>
      </p:sp>
      <p:sp>
        <p:nvSpPr>
          <p:cNvPr id="18" name="Freeform 17"/>
          <p:cNvSpPr/>
          <p:nvPr/>
        </p:nvSpPr>
        <p:spPr>
          <a:xfrm>
            <a:off x="5955957" y="1474573"/>
            <a:ext cx="292443" cy="1075038"/>
          </a:xfrm>
          <a:custGeom>
            <a:avLst/>
            <a:gdLst>
              <a:gd name="connsiteX0" fmla="*/ 49427 w 149619"/>
              <a:gd name="connsiteY0" fmla="*/ 0 h 1075038"/>
              <a:gd name="connsiteX1" fmla="*/ 24713 w 149619"/>
              <a:gd name="connsiteY1" fmla="*/ 37070 h 1075038"/>
              <a:gd name="connsiteX2" fmla="*/ 37070 w 149619"/>
              <a:gd name="connsiteY2" fmla="*/ 172995 h 1075038"/>
              <a:gd name="connsiteX3" fmla="*/ 49427 w 149619"/>
              <a:gd name="connsiteY3" fmla="*/ 210065 h 1075038"/>
              <a:gd name="connsiteX4" fmla="*/ 111211 w 149619"/>
              <a:gd name="connsiteY4" fmla="*/ 296562 h 1075038"/>
              <a:gd name="connsiteX5" fmla="*/ 86497 w 149619"/>
              <a:gd name="connsiteY5" fmla="*/ 395416 h 1075038"/>
              <a:gd name="connsiteX6" fmla="*/ 24713 w 149619"/>
              <a:gd name="connsiteY6" fmla="*/ 494270 h 1075038"/>
              <a:gd name="connsiteX7" fmla="*/ 0 w 149619"/>
              <a:gd name="connsiteY7" fmla="*/ 580768 h 1075038"/>
              <a:gd name="connsiteX8" fmla="*/ 61784 w 149619"/>
              <a:gd name="connsiteY8" fmla="*/ 667265 h 1075038"/>
              <a:gd name="connsiteX9" fmla="*/ 86497 w 149619"/>
              <a:gd name="connsiteY9" fmla="*/ 704335 h 1075038"/>
              <a:gd name="connsiteX10" fmla="*/ 24713 w 149619"/>
              <a:gd name="connsiteY10" fmla="*/ 766119 h 1075038"/>
              <a:gd name="connsiteX11" fmla="*/ 12357 w 149619"/>
              <a:gd name="connsiteY11" fmla="*/ 803189 h 1075038"/>
              <a:gd name="connsiteX12" fmla="*/ 24713 w 149619"/>
              <a:gd name="connsiteY12" fmla="*/ 840259 h 1075038"/>
              <a:gd name="connsiteX13" fmla="*/ 86497 w 149619"/>
              <a:gd name="connsiteY13" fmla="*/ 914400 h 1075038"/>
              <a:gd name="connsiteX14" fmla="*/ 111211 w 149619"/>
              <a:gd name="connsiteY14" fmla="*/ 951470 h 1075038"/>
              <a:gd name="connsiteX15" fmla="*/ 61784 w 149619"/>
              <a:gd name="connsiteY15" fmla="*/ 1025611 h 1075038"/>
              <a:gd name="connsiteX16" fmla="*/ 86497 w 149619"/>
              <a:gd name="connsiteY16" fmla="*/ 1062681 h 1075038"/>
              <a:gd name="connsiteX17" fmla="*/ 86497 w 149619"/>
              <a:gd name="connsiteY17" fmla="*/ 1075038 h 107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9619" h="1075038">
                <a:moveTo>
                  <a:pt x="49427" y="0"/>
                </a:moveTo>
                <a:cubicBezTo>
                  <a:pt x="41189" y="12357"/>
                  <a:pt x="25771" y="22257"/>
                  <a:pt x="24713" y="37070"/>
                </a:cubicBezTo>
                <a:cubicBezTo>
                  <a:pt x="21472" y="82450"/>
                  <a:pt x="30636" y="127957"/>
                  <a:pt x="37070" y="172995"/>
                </a:cubicBezTo>
                <a:cubicBezTo>
                  <a:pt x="38912" y="185889"/>
                  <a:pt x="42202" y="199227"/>
                  <a:pt x="49427" y="210065"/>
                </a:cubicBezTo>
                <a:cubicBezTo>
                  <a:pt x="149619" y="360353"/>
                  <a:pt x="25874" y="125892"/>
                  <a:pt x="111211" y="296562"/>
                </a:cubicBezTo>
                <a:cubicBezTo>
                  <a:pt x="108082" y="312208"/>
                  <a:pt x="98189" y="374955"/>
                  <a:pt x="86497" y="395416"/>
                </a:cubicBezTo>
                <a:cubicBezTo>
                  <a:pt x="46773" y="464933"/>
                  <a:pt x="51126" y="421634"/>
                  <a:pt x="24713" y="494270"/>
                </a:cubicBezTo>
                <a:cubicBezTo>
                  <a:pt x="14465" y="522451"/>
                  <a:pt x="8238" y="551935"/>
                  <a:pt x="0" y="580768"/>
                </a:cubicBezTo>
                <a:cubicBezTo>
                  <a:pt x="28832" y="667265"/>
                  <a:pt x="0" y="646670"/>
                  <a:pt x="61784" y="667265"/>
                </a:cubicBezTo>
                <a:cubicBezTo>
                  <a:pt x="70022" y="679622"/>
                  <a:pt x="84056" y="689686"/>
                  <a:pt x="86497" y="704335"/>
                </a:cubicBezTo>
                <a:cubicBezTo>
                  <a:pt x="93490" y="746292"/>
                  <a:pt x="50187" y="753382"/>
                  <a:pt x="24713" y="766119"/>
                </a:cubicBezTo>
                <a:cubicBezTo>
                  <a:pt x="20594" y="778476"/>
                  <a:pt x="12357" y="790164"/>
                  <a:pt x="12357" y="803189"/>
                </a:cubicBezTo>
                <a:cubicBezTo>
                  <a:pt x="12357" y="816214"/>
                  <a:pt x="18888" y="828609"/>
                  <a:pt x="24713" y="840259"/>
                </a:cubicBezTo>
                <a:cubicBezTo>
                  <a:pt x="47722" y="886277"/>
                  <a:pt x="52338" y="873410"/>
                  <a:pt x="86497" y="914400"/>
                </a:cubicBezTo>
                <a:cubicBezTo>
                  <a:pt x="96004" y="925809"/>
                  <a:pt x="102973" y="939113"/>
                  <a:pt x="111211" y="951470"/>
                </a:cubicBezTo>
                <a:cubicBezTo>
                  <a:pt x="80033" y="972256"/>
                  <a:pt x="54845" y="977040"/>
                  <a:pt x="61784" y="1025611"/>
                </a:cubicBezTo>
                <a:cubicBezTo>
                  <a:pt x="63884" y="1040313"/>
                  <a:pt x="79856" y="1049398"/>
                  <a:pt x="86497" y="1062681"/>
                </a:cubicBezTo>
                <a:cubicBezTo>
                  <a:pt x="88339" y="1066365"/>
                  <a:pt x="86497" y="1070919"/>
                  <a:pt x="86497" y="1075038"/>
                </a:cubicBezTo>
              </a:path>
            </a:pathLst>
          </a:custGeom>
          <a:ln w="762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0" name="Straight Arrow Connector 19"/>
          <p:cNvCxnSpPr/>
          <p:nvPr/>
        </p:nvCxnSpPr>
        <p:spPr>
          <a:xfrm>
            <a:off x="6400800" y="1524000"/>
            <a:ext cx="0" cy="45720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grpSp>
        <p:nvGrpSpPr>
          <p:cNvPr id="2" name="Group 16"/>
          <p:cNvGrpSpPr/>
          <p:nvPr/>
        </p:nvGrpSpPr>
        <p:grpSpPr>
          <a:xfrm>
            <a:off x="457200" y="5791200"/>
            <a:ext cx="6172200" cy="1447800"/>
            <a:chOff x="457200" y="6553200"/>
            <a:chExt cx="6172200" cy="1447800"/>
          </a:xfrm>
        </p:grpSpPr>
        <p:sp>
          <p:nvSpPr>
            <p:cNvPr id="15" name="TextBox 14">
              <a:hlinkClick r:id="rId3" action="ppaction://hlinksldjump"/>
            </p:cNvPr>
            <p:cNvSpPr txBox="1"/>
            <p:nvPr/>
          </p:nvSpPr>
          <p:spPr>
            <a:xfrm>
              <a:off x="457200" y="7022068"/>
              <a:ext cx="6172200" cy="369332"/>
            </a:xfrm>
            <a:prstGeom prst="rect">
              <a:avLst/>
            </a:prstGeom>
            <a:solidFill>
              <a:schemeClr val="accent2">
                <a:lumMod val="60000"/>
                <a:lumOff val="40000"/>
              </a:schemeClr>
            </a:solidFill>
          </p:spPr>
          <p:txBody>
            <a:bodyPr wrap="square" rtlCol="0">
              <a:spAutoFit/>
            </a:bodyPr>
            <a:lstStyle/>
            <a:p>
              <a:r>
                <a:rPr lang="hu-HU" dirty="0" smtClean="0"/>
                <a:t>Legrövidebb utak </a:t>
              </a:r>
              <a:r>
                <a:rPr lang="hu-HU" u="sng" dirty="0" smtClean="0">
                  <a:solidFill>
                    <a:srgbClr val="FFFF00"/>
                  </a:solidFill>
                </a:rPr>
                <a:t>minden csúcsból </a:t>
              </a:r>
              <a:r>
                <a:rPr lang="hu-HU" dirty="0" smtClean="0"/>
                <a:t>minden csúcsba</a:t>
              </a:r>
              <a:endParaRPr lang="en-US" dirty="0"/>
            </a:p>
          </p:txBody>
        </p:sp>
        <p:sp>
          <p:nvSpPr>
            <p:cNvPr id="16" name="TextBox 15">
              <a:hlinkClick r:id="rId3" action="ppaction://hlinksldjump"/>
            </p:cNvPr>
            <p:cNvSpPr txBox="1"/>
            <p:nvPr/>
          </p:nvSpPr>
          <p:spPr>
            <a:xfrm>
              <a:off x="1676400" y="7631668"/>
              <a:ext cx="3505200" cy="369332"/>
            </a:xfrm>
            <a:prstGeom prst="rect">
              <a:avLst/>
            </a:prstGeom>
            <a:solidFill>
              <a:schemeClr val="accent2">
                <a:lumMod val="60000"/>
                <a:lumOff val="40000"/>
              </a:schemeClr>
            </a:solidFill>
          </p:spPr>
          <p:txBody>
            <a:bodyPr wrap="square" rtlCol="0">
              <a:spAutoFit/>
            </a:bodyPr>
            <a:lstStyle/>
            <a:p>
              <a:r>
                <a:rPr lang="hu-HU" dirty="0" smtClean="0"/>
                <a:t>A Floyd – Warshall algoritmus</a:t>
              </a:r>
              <a:endParaRPr lang="en-US" dirty="0"/>
            </a:p>
          </p:txBody>
        </p:sp>
        <p:sp>
          <p:nvSpPr>
            <p:cNvPr id="23" name="Down Arrow 22"/>
            <p:cNvSpPr/>
            <p:nvPr/>
          </p:nvSpPr>
          <p:spPr>
            <a:xfrm>
              <a:off x="3124200" y="6553200"/>
              <a:ext cx="381000" cy="533400"/>
            </a:xfrm>
            <a:prstGeom prst="downArrow">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Rectangle 23"/>
          <p:cNvSpPr/>
          <p:nvPr/>
        </p:nvSpPr>
        <p:spPr>
          <a:xfrm>
            <a:off x="5486400" y="2362200"/>
            <a:ext cx="304800" cy="2209800"/>
          </a:xfrm>
          <a:prstGeom prst="rect">
            <a:avLst/>
          </a:prstGeom>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vektoros</a:t>
            </a:r>
            <a:endParaRPr lang="en-US" dirty="0"/>
          </a:p>
        </p:txBody>
      </p:sp>
      <p:sp>
        <p:nvSpPr>
          <p:cNvPr id="25" name="Rectangle 24"/>
          <p:cNvSpPr/>
          <p:nvPr/>
        </p:nvSpPr>
        <p:spPr>
          <a:xfrm>
            <a:off x="6096000" y="4495800"/>
            <a:ext cx="304800" cy="2895600"/>
          </a:xfrm>
          <a:prstGeom prst="rect">
            <a:avLst/>
          </a:prstGeom>
          <a:solidFill>
            <a:schemeClr val="tx2">
              <a:lumMod val="20000"/>
              <a:lumOff val="80000"/>
            </a:schemeClr>
          </a:solid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ln>
                  <a:solidFill>
                    <a:schemeClr val="tx1"/>
                  </a:solidFill>
                </a:ln>
              </a:rPr>
              <a:t>mátrixos</a:t>
            </a:r>
            <a:endParaRPr lang="en-US" dirty="0">
              <a:ln>
                <a:solidFill>
                  <a:schemeClr val="tx1"/>
                </a:solidFill>
              </a:ln>
            </a:endParaRPr>
          </a:p>
        </p:txBody>
      </p:sp>
      <p:sp>
        <p:nvSpPr>
          <p:cNvPr id="26" name="Oval 25"/>
          <p:cNvSpPr/>
          <p:nvPr/>
        </p:nvSpPr>
        <p:spPr>
          <a:xfrm>
            <a:off x="2438400" y="3276600"/>
            <a:ext cx="2133600"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flipV="1">
            <a:off x="3429000" y="4419600"/>
            <a:ext cx="0" cy="914400"/>
          </a:xfrm>
          <a:prstGeom prst="straightConnector1">
            <a:avLst/>
          </a:prstGeom>
          <a:ln w="38100">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124200" y="4507468"/>
            <a:ext cx="381000" cy="369332"/>
          </a:xfrm>
          <a:prstGeom prst="rect">
            <a:avLst/>
          </a:prstGeom>
          <a:noFill/>
        </p:spPr>
        <p:txBody>
          <a:bodyPr wrap="square" rtlCol="0">
            <a:spAutoFit/>
          </a:bodyPr>
          <a:lstStyle/>
          <a:p>
            <a:r>
              <a:rPr lang="hu-HU" b="1" dirty="0" smtClean="0">
                <a:solidFill>
                  <a:srgbClr val="FFFF00"/>
                </a:solidFill>
              </a:rPr>
              <a:t>1</a:t>
            </a:r>
            <a:endParaRPr lang="en-US" b="1" dirty="0">
              <a:solidFill>
                <a:srgbClr val="FFFF00"/>
              </a:solidFill>
            </a:endParaRPr>
          </a:p>
        </p:txBody>
      </p:sp>
      <p:sp>
        <p:nvSpPr>
          <p:cNvPr id="33" name="TextBox 32"/>
          <p:cNvSpPr txBox="1"/>
          <p:nvPr/>
        </p:nvSpPr>
        <p:spPr>
          <a:xfrm>
            <a:off x="2819400" y="5726668"/>
            <a:ext cx="381000" cy="369332"/>
          </a:xfrm>
          <a:prstGeom prst="rect">
            <a:avLst/>
          </a:prstGeom>
          <a:noFill/>
        </p:spPr>
        <p:txBody>
          <a:bodyPr wrap="square" rtlCol="0">
            <a:spAutoFit/>
          </a:bodyPr>
          <a:lstStyle/>
          <a:p>
            <a:r>
              <a:rPr lang="hu-HU" b="1" dirty="0" smtClean="0">
                <a:solidFill>
                  <a:srgbClr val="FFFF00"/>
                </a:solidFill>
              </a:rPr>
              <a:t>2</a:t>
            </a:r>
            <a:endParaRPr lang="en-US" b="1" dirty="0">
              <a:solidFill>
                <a:srgbClr val="FFFF00"/>
              </a:solidFill>
            </a:endParaRPr>
          </a:p>
        </p:txBody>
      </p:sp>
      <p:sp>
        <p:nvSpPr>
          <p:cNvPr id="27" name="TextBox 26"/>
          <p:cNvSpPr txBox="1"/>
          <p:nvPr/>
        </p:nvSpPr>
        <p:spPr>
          <a:xfrm>
            <a:off x="685800" y="2057400"/>
            <a:ext cx="3581400" cy="369332"/>
          </a:xfrm>
          <a:prstGeom prst="rect">
            <a:avLst/>
          </a:prstGeom>
          <a:noFill/>
        </p:spPr>
        <p:txBody>
          <a:bodyPr wrap="square" rtlCol="0">
            <a:spAutoFit/>
          </a:bodyPr>
          <a:lstStyle/>
          <a:p>
            <a:r>
              <a:rPr lang="hu-HU" dirty="0" smtClean="0"/>
              <a:t>Tetszőleges gráfra is működik</a:t>
            </a:r>
            <a:endParaRPr lang="en-US" dirty="0"/>
          </a:p>
        </p:txBody>
      </p:sp>
      <p:cxnSp>
        <p:nvCxnSpPr>
          <p:cNvPr id="30" name="Straight Arrow Connector 29"/>
          <p:cNvCxnSpPr>
            <a:stCxn id="8" idx="0"/>
            <a:endCxn id="27" idx="2"/>
          </p:cNvCxnSpPr>
          <p:nvPr/>
        </p:nvCxnSpPr>
        <p:spPr>
          <a:xfrm flipH="1" flipV="1">
            <a:off x="2476500" y="2426732"/>
            <a:ext cx="1257300" cy="62126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905000" y="1600200"/>
            <a:ext cx="4419600" cy="369332"/>
          </a:xfrm>
          <a:prstGeom prst="rect">
            <a:avLst/>
          </a:prstGeom>
          <a:noFill/>
        </p:spPr>
        <p:txBody>
          <a:bodyPr wrap="square" rtlCol="0">
            <a:spAutoFit/>
          </a:bodyPr>
          <a:lstStyle/>
          <a:p>
            <a:r>
              <a:rPr lang="hu-HU" dirty="0" smtClean="0"/>
              <a:t>Nincs negatív hosszúságú irányított kör</a:t>
            </a:r>
            <a:endParaRPr lang="en-US" dirty="0"/>
          </a:p>
        </p:txBody>
      </p:sp>
      <p:cxnSp>
        <p:nvCxnSpPr>
          <p:cNvPr id="34" name="Straight Arrow Connector 33"/>
          <p:cNvCxnSpPr>
            <a:stCxn id="26" idx="7"/>
          </p:cNvCxnSpPr>
          <p:nvPr/>
        </p:nvCxnSpPr>
        <p:spPr>
          <a:xfrm flipV="1">
            <a:off x="4259541" y="1981200"/>
            <a:ext cx="769659" cy="1373515"/>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447800" y="7543800"/>
            <a:ext cx="5181600" cy="369332"/>
          </a:xfrm>
          <a:prstGeom prst="rect">
            <a:avLst/>
          </a:prstGeom>
          <a:noFill/>
        </p:spPr>
        <p:txBody>
          <a:bodyPr wrap="square" rtlCol="0">
            <a:spAutoFit/>
          </a:bodyPr>
          <a:lstStyle/>
          <a:p>
            <a:r>
              <a:rPr lang="hu-HU" dirty="0" smtClean="0"/>
              <a:t>Negatív értékü irányított kör létezését érzékeli</a:t>
            </a:r>
            <a:endParaRPr lang="en-US" dirty="0"/>
          </a:p>
        </p:txBody>
      </p:sp>
      <p:cxnSp>
        <p:nvCxnSpPr>
          <p:cNvPr id="39" name="Straight Arrow Connector 38"/>
          <p:cNvCxnSpPr>
            <a:stCxn id="13" idx="2"/>
            <a:endCxn id="38" idx="0"/>
          </p:cNvCxnSpPr>
          <p:nvPr/>
        </p:nvCxnSpPr>
        <p:spPr>
          <a:xfrm>
            <a:off x="3810000" y="5703332"/>
            <a:ext cx="228600" cy="184046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2438400" y="3810000"/>
            <a:ext cx="3886200" cy="276999"/>
          </a:xfrm>
          <a:prstGeom prst="rect">
            <a:avLst/>
          </a:prstGeom>
          <a:noFill/>
        </p:spPr>
        <p:txBody>
          <a:bodyPr wrap="square" rtlCol="0">
            <a:spAutoFit/>
          </a:bodyPr>
          <a:lstStyle/>
          <a:p>
            <a:r>
              <a:rPr lang="hu-HU" sz="1200" strike="sngStrike" dirty="0" smtClean="0"/>
              <a:t>Ford algoritmus javított változata</a:t>
            </a:r>
            <a:endParaRPr lang="en-US" sz="1200" strike="sngStrike" dirty="0"/>
          </a:p>
        </p:txBody>
      </p:sp>
      <p:sp>
        <p:nvSpPr>
          <p:cNvPr id="49" name="TextBox 48"/>
          <p:cNvSpPr txBox="1"/>
          <p:nvPr/>
        </p:nvSpPr>
        <p:spPr>
          <a:xfrm>
            <a:off x="609600" y="1143000"/>
            <a:ext cx="6096000" cy="369332"/>
          </a:xfrm>
          <a:prstGeom prst="rect">
            <a:avLst/>
          </a:prstGeom>
          <a:noFill/>
        </p:spPr>
        <p:txBody>
          <a:bodyPr wrap="square" rtlCol="0">
            <a:spAutoFit/>
          </a:bodyPr>
          <a:lstStyle/>
          <a:p>
            <a:r>
              <a:rPr lang="hu-HU" dirty="0" smtClean="0"/>
              <a:t>Csak olyan gráfra működik, melyben nincs irányított kör</a:t>
            </a:r>
            <a:endParaRPr lang="en-US" dirty="0"/>
          </a:p>
        </p:txBody>
      </p:sp>
      <p:sp>
        <p:nvSpPr>
          <p:cNvPr id="50" name="Title 49"/>
          <p:cNvSpPr>
            <a:spLocks noGrp="1"/>
          </p:cNvSpPr>
          <p:nvPr>
            <p:ph type="title"/>
          </p:nvPr>
        </p:nvSpPr>
        <p:spPr>
          <a:xfrm>
            <a:off x="342900" y="-228600"/>
            <a:ext cx="6172200" cy="1524000"/>
          </a:xfrm>
        </p:spPr>
        <p:txBody>
          <a:bodyPr/>
          <a:lstStyle/>
          <a:p>
            <a:r>
              <a:rPr lang="hu-HU" dirty="0" smtClean="0"/>
              <a:t>Összegzésként:</a:t>
            </a:r>
            <a:endParaRPr lang="en-US" dirty="0"/>
          </a:p>
        </p:txBody>
      </p:sp>
      <p:cxnSp>
        <p:nvCxnSpPr>
          <p:cNvPr id="51" name="Straight Arrow Connector 50"/>
          <p:cNvCxnSpPr>
            <a:stCxn id="48" idx="0"/>
            <a:endCxn id="49" idx="2"/>
          </p:cNvCxnSpPr>
          <p:nvPr/>
        </p:nvCxnSpPr>
        <p:spPr>
          <a:xfrm flipH="1" flipV="1">
            <a:off x="3657600" y="1512332"/>
            <a:ext cx="723900" cy="229766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5" name="Explosion 2 54">
            <a:hlinkClick r:id="rId4" action="ppaction://hlinksldjump"/>
          </p:cNvPr>
          <p:cNvSpPr/>
          <p:nvPr/>
        </p:nvSpPr>
        <p:spPr>
          <a:xfrm>
            <a:off x="5257800" y="6858000"/>
            <a:ext cx="381000" cy="38100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9200" y="8153400"/>
            <a:ext cx="5638800" cy="923330"/>
          </a:xfrm>
          <a:prstGeom prst="rect">
            <a:avLst/>
          </a:prstGeom>
          <a:noFill/>
        </p:spPr>
        <p:txBody>
          <a:bodyPr wrap="square" rtlCol="0">
            <a:spAutoFit/>
          </a:bodyPr>
          <a:lstStyle/>
          <a:p>
            <a:pPr algn="ctr"/>
            <a:r>
              <a:rPr lang="hu-HU" dirty="0" smtClean="0"/>
              <a:t>Ha nincs negatív hosszúságú irányított kör a gráfban, akkor a T mátrixból meghatározható az irányított útvonal is</a:t>
            </a:r>
            <a:endParaRPr lang="en-US" dirty="0"/>
          </a:p>
        </p:txBody>
      </p:sp>
      <p:cxnSp>
        <p:nvCxnSpPr>
          <p:cNvPr id="36" name="Straight Arrow Connector 35"/>
          <p:cNvCxnSpPr>
            <a:stCxn id="16" idx="2"/>
            <a:endCxn id="35" idx="0"/>
          </p:cNvCxnSpPr>
          <p:nvPr/>
        </p:nvCxnSpPr>
        <p:spPr>
          <a:xfrm>
            <a:off x="3429000" y="7239000"/>
            <a:ext cx="609600" cy="9144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2000"/>
                                        <p:tgtEl>
                                          <p:spTgt spid="55"/>
                                        </p:tgtEl>
                                      </p:cBhvr>
                                    </p:animEffect>
                                  </p:childTnLst>
                                </p:cTn>
                              </p:par>
                            </p:childTnLst>
                          </p:cTn>
                        </p:par>
                        <p:par>
                          <p:cTn id="8" fill="hold">
                            <p:stCondLst>
                              <p:cond delay="2000"/>
                            </p:stCondLst>
                            <p:childTnLst>
                              <p:par>
                                <p:cTn id="9" presetID="30" presetClass="emph" presetSubtype="0" repeatCount="indefinite" fill="hold" grpId="1" nodeType="afterEffect">
                                  <p:stCondLst>
                                    <p:cond delay="0"/>
                                  </p:stCondLst>
                                  <p:childTnLst>
                                    <p:animClr clrSpc="hsl">
                                      <p:cBhvr override="childStyle">
                                        <p:cTn id="10" dur="500" fill="hold"/>
                                        <p:tgtEl>
                                          <p:spTgt spid="55"/>
                                        </p:tgtEl>
                                        <p:attrNameLst>
                                          <p:attrName>style.color</p:attrName>
                                        </p:attrNameLst>
                                      </p:cBhvr>
                                      <p:by>
                                        <p:hsl h="0" s="12549" l="25098"/>
                                      </p:by>
                                    </p:animClr>
                                    <p:animClr clrSpc="hsl">
                                      <p:cBhvr>
                                        <p:cTn id="11" dur="500" fill="hold"/>
                                        <p:tgtEl>
                                          <p:spTgt spid="55"/>
                                        </p:tgtEl>
                                        <p:attrNameLst>
                                          <p:attrName>fillcolor</p:attrName>
                                        </p:attrNameLst>
                                      </p:cBhvr>
                                      <p:by>
                                        <p:hsl h="0" s="12549" l="25098"/>
                                      </p:by>
                                    </p:animClr>
                                    <p:animClr clrSpc="hsl">
                                      <p:cBhvr>
                                        <p:cTn id="12" dur="500" fill="hold"/>
                                        <p:tgtEl>
                                          <p:spTgt spid="55"/>
                                        </p:tgtEl>
                                        <p:attrNameLst>
                                          <p:attrName>stroke.color</p:attrName>
                                        </p:attrNameLst>
                                      </p:cBhvr>
                                      <p:by>
                                        <p:hsl h="0" s="12549" l="25098"/>
                                      </p:by>
                                    </p:animClr>
                                    <p:set>
                                      <p:cBhvr>
                                        <p:cTn id="13" dur="500" fill="hold"/>
                                        <p:tgtEl>
                                          <p:spTgt spid="55"/>
                                        </p:tgtEl>
                                        <p:attrNameLst>
                                          <p:attrName>fill.type</p:attrName>
                                        </p:attrNameLst>
                                      </p:cBhvr>
                                      <p:to>
                                        <p:strVal val="solid"/>
                                      </p:to>
                                    </p:set>
                                  </p:childTnLst>
                                </p:cTn>
                              </p:par>
                              <p:par>
                                <p:cTn id="14" presetID="26" presetClass="emph" presetSubtype="0" repeatCount="3000" fill="hold" grpId="0" nodeType="withEffect">
                                  <p:stCondLst>
                                    <p:cond delay="0"/>
                                  </p:stCondLst>
                                  <p:childTnLst>
                                    <p:animEffect transition="out" filter="fade">
                                      <p:cBhvr>
                                        <p:cTn id="15" dur="500" tmFilter="0, 0; .2, .5; .8, .5; 1, 0"/>
                                        <p:tgtEl>
                                          <p:spTgt spid="25"/>
                                        </p:tgtEl>
                                      </p:cBhvr>
                                    </p:animEffect>
                                    <p:animScale>
                                      <p:cBhvr>
                                        <p:cTn id="16" dur="250" autoRev="1" fill="hold"/>
                                        <p:tgtEl>
                                          <p:spTgt spid="25"/>
                                        </p:tgtEl>
                                      </p:cBhvr>
                                      <p:by x="105000" y="105000"/>
                                    </p:animScale>
                                  </p:childTnLst>
                                </p:cTn>
                              </p:par>
                              <p:par>
                                <p:cTn id="17" presetID="10"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2000"/>
                                        <p:tgtEl>
                                          <p:spTgt spid="3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2000"/>
                                        <p:tgtEl>
                                          <p:spTgt spid="35"/>
                                        </p:tgtEl>
                                      </p:cBhvr>
                                    </p:animEffect>
                                  </p:childTnLst>
                                </p:cTn>
                              </p:par>
                            </p:childTnLst>
                          </p:cTn>
                        </p:par>
                        <p:par>
                          <p:cTn id="23" fill="hold">
                            <p:stCondLst>
                              <p:cond delay="4000"/>
                            </p:stCondLst>
                            <p:childTnLst>
                              <p:par>
                                <p:cTn id="24" presetID="26" presetClass="emph" presetSubtype="0" fill="hold" nodeType="afterEffect">
                                  <p:stCondLst>
                                    <p:cond delay="0"/>
                                  </p:stCondLst>
                                  <p:childTnLst>
                                    <p:animEffect transition="out" filter="fade">
                                      <p:cBhvr>
                                        <p:cTn id="25" dur="500" tmFilter="0, 0; .2, .5; .8, .5; 1, 0"/>
                                        <p:tgtEl>
                                          <p:spTgt spid="2"/>
                                        </p:tgtEl>
                                      </p:cBhvr>
                                    </p:animEffect>
                                    <p:animScale>
                                      <p:cBhvr>
                                        <p:cTn id="26"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55" grpId="0" animBg="1"/>
      <p:bldP spid="55" grpId="1" animBg="1"/>
      <p:bldP spid="3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6172200" cy="1143000"/>
          </a:xfrm>
        </p:spPr>
        <p:txBody>
          <a:bodyPr>
            <a:noAutofit/>
          </a:bodyPr>
          <a:lstStyle/>
          <a:p>
            <a:r>
              <a:rPr lang="hu-HU" sz="3200" dirty="0" smtClean="0"/>
              <a:t>I.2.4. Mátrixos algoritmusok a minimális értékekre</a:t>
            </a:r>
            <a:r>
              <a:rPr lang="en-US" sz="4000" dirty="0" smtClean="0"/>
              <a:t/>
            </a:r>
            <a:br>
              <a:rPr lang="en-US" sz="4000" dirty="0" smtClean="0"/>
            </a:br>
            <a:endParaRPr lang="en-US" sz="4000" dirty="0"/>
          </a:p>
        </p:txBody>
      </p:sp>
      <p:sp>
        <p:nvSpPr>
          <p:cNvPr id="3" name="Content Placeholder 2"/>
          <p:cNvSpPr>
            <a:spLocks noGrp="1"/>
          </p:cNvSpPr>
          <p:nvPr>
            <p:ph idx="1"/>
          </p:nvPr>
        </p:nvSpPr>
        <p:spPr>
          <a:xfrm>
            <a:off x="0" y="1981200"/>
            <a:ext cx="3009900" cy="1066800"/>
          </a:xfrm>
          <a:solidFill>
            <a:srgbClr val="F6B000"/>
          </a:solidFill>
        </p:spPr>
        <p:txBody>
          <a:bodyPr>
            <a:normAutofit/>
          </a:bodyPr>
          <a:lstStyle/>
          <a:p>
            <a:pPr algn="ctr">
              <a:lnSpc>
                <a:spcPct val="150000"/>
              </a:lnSpc>
              <a:buNone/>
            </a:pPr>
            <a:r>
              <a:rPr lang="hu-HU" sz="1800" b="1" dirty="0" smtClean="0"/>
              <a:t>I.2.4.1. Floyd-Hu algoritmusa</a:t>
            </a:r>
            <a:r>
              <a:rPr lang="hu-HU" sz="1800" dirty="0" smtClean="0"/>
              <a:t>	</a:t>
            </a:r>
            <a:endParaRPr lang="en-US" sz="1600" dirty="0" smtClean="0"/>
          </a:p>
        </p:txBody>
      </p:sp>
      <p:sp>
        <p:nvSpPr>
          <p:cNvPr id="4" name="TextBox 3"/>
          <p:cNvSpPr txBox="1"/>
          <p:nvPr/>
        </p:nvSpPr>
        <p:spPr>
          <a:xfrm>
            <a:off x="3733800" y="1947714"/>
            <a:ext cx="3124200" cy="3462486"/>
          </a:xfrm>
          <a:prstGeom prst="rect">
            <a:avLst/>
          </a:prstGeom>
          <a:solidFill>
            <a:schemeClr val="accent1">
              <a:lumMod val="20000"/>
              <a:lumOff val="80000"/>
            </a:schemeClr>
          </a:solidFill>
        </p:spPr>
        <p:txBody>
          <a:bodyPr wrap="square" rtlCol="0">
            <a:spAutoFit/>
          </a:bodyPr>
          <a:lstStyle/>
          <a:p>
            <a:pPr>
              <a:lnSpc>
                <a:spcPct val="150000"/>
              </a:lnSpc>
            </a:pPr>
            <a:r>
              <a:rPr lang="hu-HU" b="1" dirty="0" smtClean="0"/>
              <a:t>I.2.4.2. Floyd-Warshall-Hu algoritmusa</a:t>
            </a:r>
            <a:endParaRPr lang="en-US" b="1" dirty="0" smtClean="0"/>
          </a:p>
          <a:p>
            <a:pPr>
              <a:lnSpc>
                <a:spcPct val="150000"/>
              </a:lnSpc>
            </a:pPr>
            <a:r>
              <a:rPr lang="hu-HU" sz="1400" dirty="0" smtClean="0"/>
              <a:t>Meghatározza bármelyik két csúcs között a minimális irányított út étékét egy olyan gráfban, mely nem tartalmaz negatív hosszúságú irányított kört és a T mátrixot, melyből kinyerhetők a minimális értékű irányított utak.</a:t>
            </a:r>
            <a:endParaRPr lang="en-US" sz="1400" dirty="0" smtClean="0"/>
          </a:p>
          <a:p>
            <a:endParaRPr lang="en-US" dirty="0"/>
          </a:p>
        </p:txBody>
      </p:sp>
      <p:pic>
        <p:nvPicPr>
          <p:cNvPr id="5" name="Picture 4" descr="g1.PNG"/>
          <p:cNvPicPr>
            <a:picLocks noChangeAspect="1"/>
          </p:cNvPicPr>
          <p:nvPr/>
        </p:nvPicPr>
        <p:blipFill>
          <a:blip r:embed="rId2" cstate="print"/>
          <a:srcRect l="6004" r="3686" b="93236"/>
          <a:stretch>
            <a:fillRect/>
          </a:stretch>
        </p:blipFill>
        <p:spPr>
          <a:xfrm>
            <a:off x="0" y="3124200"/>
            <a:ext cx="3733800" cy="304800"/>
          </a:xfrm>
          <a:prstGeom prst="rect">
            <a:avLst/>
          </a:prstGeom>
        </p:spPr>
      </p:pic>
      <p:sp>
        <p:nvSpPr>
          <p:cNvPr id="6" name="TextBox 5"/>
          <p:cNvSpPr txBox="1"/>
          <p:nvPr/>
        </p:nvSpPr>
        <p:spPr>
          <a:xfrm>
            <a:off x="304800" y="1066800"/>
            <a:ext cx="6248400" cy="830997"/>
          </a:xfrm>
          <a:prstGeom prst="rect">
            <a:avLst/>
          </a:prstGeom>
          <a:noFill/>
        </p:spPr>
        <p:txBody>
          <a:bodyPr wrap="square" rtlCol="0">
            <a:spAutoFit/>
          </a:bodyPr>
          <a:lstStyle/>
          <a:p>
            <a:pPr algn="ctr"/>
            <a:r>
              <a:rPr lang="hu-HU" sz="1600" dirty="0" smtClean="0"/>
              <a:t>Meghatározza a minimális irányított utak értékeinek a mátrixát bármelyik két csúcsot is tekintjük egy olyan gráfban, mely nem tartalmaz negatív hosszúságú irányított kört.</a:t>
            </a:r>
            <a:endParaRPr lang="en-US" sz="1600" dirty="0"/>
          </a:p>
        </p:txBody>
      </p:sp>
      <p:pic>
        <p:nvPicPr>
          <p:cNvPr id="7" name="Picture 6" descr="g1.PNG"/>
          <p:cNvPicPr>
            <a:picLocks noChangeAspect="1"/>
          </p:cNvPicPr>
          <p:nvPr/>
        </p:nvPicPr>
        <p:blipFill>
          <a:blip r:embed="rId2" cstate="print"/>
          <a:srcRect l="6004" t="32131" r="3686"/>
          <a:stretch>
            <a:fillRect/>
          </a:stretch>
        </p:blipFill>
        <p:spPr>
          <a:xfrm>
            <a:off x="0" y="4572000"/>
            <a:ext cx="3733800" cy="3058154"/>
          </a:xfrm>
          <a:prstGeom prst="rect">
            <a:avLst/>
          </a:prstGeom>
        </p:spPr>
      </p:pic>
      <p:pic>
        <p:nvPicPr>
          <p:cNvPr id="8" name="Picture 7" descr="g4.PNG"/>
          <p:cNvPicPr>
            <a:picLocks noChangeAspect="1"/>
          </p:cNvPicPr>
          <p:nvPr/>
        </p:nvPicPr>
        <p:blipFill>
          <a:blip r:embed="rId3" cstate="print"/>
          <a:srcRect l="7842" r="13738"/>
          <a:stretch>
            <a:fillRect/>
          </a:stretch>
        </p:blipFill>
        <p:spPr>
          <a:xfrm>
            <a:off x="2133600" y="3581400"/>
            <a:ext cx="1524000" cy="762106"/>
          </a:xfrm>
          <a:prstGeom prst="rect">
            <a:avLst/>
          </a:prstGeom>
          <a:ln>
            <a:solidFill>
              <a:srgbClr val="FF0000"/>
            </a:solidFill>
          </a:ln>
        </p:spPr>
      </p:pic>
      <p:pic>
        <p:nvPicPr>
          <p:cNvPr id="9" name="Picture 8" descr="g5.PNG"/>
          <p:cNvPicPr>
            <a:picLocks noChangeAspect="1"/>
          </p:cNvPicPr>
          <p:nvPr/>
        </p:nvPicPr>
        <p:blipFill>
          <a:blip r:embed="rId4" cstate="print"/>
          <a:srcRect l="25928" t="37433" b="27104"/>
          <a:stretch>
            <a:fillRect/>
          </a:stretch>
        </p:blipFill>
        <p:spPr>
          <a:xfrm>
            <a:off x="2438400" y="7467600"/>
            <a:ext cx="4353746" cy="1371600"/>
          </a:xfrm>
          <a:prstGeom prst="rect">
            <a:avLst/>
          </a:prstGeom>
          <a:ln>
            <a:solidFill>
              <a:srgbClr val="FF0000"/>
            </a:solidFill>
          </a:ln>
        </p:spPr>
      </p:pic>
      <p:sp>
        <p:nvSpPr>
          <p:cNvPr id="10" name="Right Arrow 9"/>
          <p:cNvSpPr/>
          <p:nvPr/>
        </p:nvSpPr>
        <p:spPr>
          <a:xfrm>
            <a:off x="2667000" y="2209800"/>
            <a:ext cx="9144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g1.PNG"/>
          <p:cNvPicPr>
            <a:picLocks noChangeAspect="1"/>
          </p:cNvPicPr>
          <p:nvPr/>
        </p:nvPicPr>
        <p:blipFill>
          <a:blip r:embed="rId2" cstate="print"/>
          <a:srcRect l="28121" t="8456" r="31332" b="66178"/>
          <a:stretch>
            <a:fillRect/>
          </a:stretch>
        </p:blipFill>
        <p:spPr>
          <a:xfrm>
            <a:off x="381000" y="3429000"/>
            <a:ext cx="1676400" cy="1143000"/>
          </a:xfrm>
          <a:prstGeom prst="rect">
            <a:avLst/>
          </a:prstGeom>
        </p:spPr>
      </p:pic>
      <p:sp>
        <p:nvSpPr>
          <p:cNvPr id="12" name="Oval 11"/>
          <p:cNvSpPr/>
          <p:nvPr/>
        </p:nvSpPr>
        <p:spPr>
          <a:xfrm>
            <a:off x="1219200" y="6019800"/>
            <a:ext cx="26670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p:cNvCxnSpPr>
            <a:stCxn id="9" idx="0"/>
            <a:endCxn id="12" idx="6"/>
          </p:cNvCxnSpPr>
          <p:nvPr/>
        </p:nvCxnSpPr>
        <p:spPr>
          <a:xfrm flipH="1" flipV="1">
            <a:off x="3886200" y="6324600"/>
            <a:ext cx="729073" cy="1143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0" y="3124200"/>
            <a:ext cx="3733800" cy="1447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ction Button: Back or Previous 16">
            <a:hlinkClick r:id="rId5" action="ppaction://hlinksldjump" highlightClick="1"/>
          </p:cNvPr>
          <p:cNvSpPr/>
          <p:nvPr/>
        </p:nvSpPr>
        <p:spPr>
          <a:xfrm>
            <a:off x="152400" y="8610600"/>
            <a:ext cx="6858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ccel="50000" decel="50000" fill="hold" grpId="0" nodeType="withEffect">
                                  <p:stCondLst>
                                    <p:cond delay="0"/>
                                  </p:stCondLst>
                                  <p:endCondLst>
                                    <p:cond evt="onNext" delay="0">
                                      <p:tgtEl>
                                        <p:sldTgt/>
                                      </p:tgtEl>
                                    </p:cond>
                                  </p:endCondLst>
                                  <p:childTnLst>
                                    <p:animMotion origin="layout" path="M -0.04444 0.00417 L 0 -3.33333E-6 " pathEditMode="relative" rAng="0" ptsTypes="AA">
                                      <p:cBhvr>
                                        <p:cTn id="6" dur="2000" fill="hold"/>
                                        <p:tgtEl>
                                          <p:spTgt spid="10"/>
                                        </p:tgtEl>
                                        <p:attrNameLst>
                                          <p:attrName>ppt_x</p:attrName>
                                          <p:attrName>ppt_y</p:attrName>
                                        </p:attrNameLst>
                                      </p:cBhvr>
                                      <p:rCtr x="22" y="-2"/>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2000"/>
                                        <p:tgtEl>
                                          <p:spTgt spid="5"/>
                                        </p:tgtEl>
                                      </p:cBhvr>
                                    </p:animEffect>
                                    <p:set>
                                      <p:cBhvr>
                                        <p:cTn id="23" dur="1" fill="hold">
                                          <p:stCondLst>
                                            <p:cond delay="1999"/>
                                          </p:stCondLst>
                                        </p:cTn>
                                        <p:tgtEl>
                                          <p:spTgt spid="5"/>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2000"/>
                                        <p:tgtEl>
                                          <p:spTgt spid="11"/>
                                        </p:tgtEl>
                                      </p:cBhvr>
                                    </p:animEffect>
                                    <p:set>
                                      <p:cBhvr>
                                        <p:cTn id="26" dur="1" fill="hold">
                                          <p:stCondLst>
                                            <p:cond delay="1999"/>
                                          </p:stCondLst>
                                        </p:cTn>
                                        <p:tgtEl>
                                          <p:spTgt spid="11"/>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2000"/>
                                        <p:tgtEl>
                                          <p:spTgt spid="7"/>
                                        </p:tgtEl>
                                      </p:cBhvr>
                                    </p:animEffect>
                                    <p:set>
                                      <p:cBhvr>
                                        <p:cTn id="29" dur="1" fill="hold">
                                          <p:stCondLst>
                                            <p:cond delay="1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30" restart="whenNotActive" fill="hold" evtFilter="cancelBubble" nodeType="interactiveSeq">
                <p:stCondLst>
                  <p:cond evt="onClick" delay="0">
                    <p:tgtEl>
                      <p:spTgt spid="4"/>
                    </p:tgtEl>
                  </p:cond>
                </p:stCondLst>
                <p:endSync evt="end" delay="0">
                  <p:rtn val="all"/>
                </p:endSync>
                <p:childTnLst>
                  <p:par>
                    <p:cTn id="31" fill="hold">
                      <p:stCondLst>
                        <p:cond delay="0"/>
                      </p:stCondLst>
                      <p:childTnLst>
                        <p:par>
                          <p:cTn id="32" fill="hold">
                            <p:stCondLst>
                              <p:cond delay="0"/>
                            </p:stCondLst>
                            <p:childTnLst>
                              <p:par>
                                <p:cTn id="33" presetID="10" presetClass="entr" presetSubtype="0" fill="hold" grpId="2"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2000"/>
                                        <p:tgtEl>
                                          <p:spTgt spid="16"/>
                                        </p:tgtEl>
                                      </p:cBhvr>
                                    </p:animEffect>
                                  </p:childTnLst>
                                </p:cTn>
                              </p:par>
                            </p:childTnLst>
                          </p:cTn>
                        </p:par>
                        <p:par>
                          <p:cTn id="36" fill="hold">
                            <p:stCondLst>
                              <p:cond delay="2000"/>
                            </p:stCondLst>
                            <p:childTnLst>
                              <p:par>
                                <p:cTn id="37" presetID="23" presetClass="emph" presetSubtype="0" repeatCount="4000" fill="hold" grpId="0" nodeType="afterEffect">
                                  <p:stCondLst>
                                    <p:cond delay="0"/>
                                  </p:stCondLst>
                                  <p:childTnLst>
                                    <p:animClr clrSpc="hsl">
                                      <p:cBhvr override="childStyle">
                                        <p:cTn id="38" dur="500" fill="hold"/>
                                        <p:tgtEl>
                                          <p:spTgt spid="16"/>
                                        </p:tgtEl>
                                        <p:attrNameLst>
                                          <p:attrName>style.color</p:attrName>
                                        </p:attrNameLst>
                                      </p:cBhvr>
                                      <p:by>
                                        <p:hsl h="10842353" s="0" l="0"/>
                                      </p:by>
                                    </p:animClr>
                                    <p:animClr clrSpc="hsl">
                                      <p:cBhvr>
                                        <p:cTn id="39" dur="500" fill="hold"/>
                                        <p:tgtEl>
                                          <p:spTgt spid="16"/>
                                        </p:tgtEl>
                                        <p:attrNameLst>
                                          <p:attrName>fillcolor</p:attrName>
                                        </p:attrNameLst>
                                      </p:cBhvr>
                                      <p:by>
                                        <p:hsl h="10842353" s="0" l="0"/>
                                      </p:by>
                                    </p:animClr>
                                    <p:animClr clrSpc="hsl">
                                      <p:cBhvr>
                                        <p:cTn id="40" dur="500" fill="hold"/>
                                        <p:tgtEl>
                                          <p:spTgt spid="16"/>
                                        </p:tgtEl>
                                        <p:attrNameLst>
                                          <p:attrName>stroke.color</p:attrName>
                                        </p:attrNameLst>
                                      </p:cBhvr>
                                      <p:by>
                                        <p:hsl h="10842353" s="0" l="0"/>
                                      </p:by>
                                    </p:animClr>
                                    <p:set>
                                      <p:cBhvr>
                                        <p:cTn id="41" dur="500" fill="hold"/>
                                        <p:tgtEl>
                                          <p:spTgt spid="16"/>
                                        </p:tgtEl>
                                        <p:attrNameLst>
                                          <p:attrName>fill.type</p:attrName>
                                        </p:attrNameLst>
                                      </p:cBhvr>
                                      <p:to>
                                        <p:strVal val="solid"/>
                                      </p:to>
                                    </p:se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2000"/>
                                        <p:tgtEl>
                                          <p:spTgt spid="8"/>
                                        </p:tgtEl>
                                      </p:cBhvr>
                                    </p:animEffect>
                                  </p:childTnLst>
                                </p:cTn>
                              </p:par>
                            </p:childTnLst>
                          </p:cTn>
                        </p:par>
                        <p:par>
                          <p:cTn id="46" fill="hold">
                            <p:stCondLst>
                              <p:cond delay="6000"/>
                            </p:stCondLst>
                            <p:childTnLst>
                              <p:par>
                                <p:cTn id="47" presetID="1" presetClass="entr" presetSubtype="0"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childTnLst>
                                </p:cTn>
                              </p:par>
                            </p:childTnLst>
                          </p:cTn>
                        </p:par>
                        <p:par>
                          <p:cTn id="49" fill="hold">
                            <p:stCondLst>
                              <p:cond delay="6000"/>
                            </p:stCondLst>
                            <p:childTnLst>
                              <p:par>
                                <p:cTn id="50" presetID="10" presetClass="entr" presetSubtype="0" fill="hold"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2000"/>
                                        <p:tgtEl>
                                          <p:spTgt spid="9"/>
                                        </p:tgtEl>
                                      </p:cBhvr>
                                    </p:animEffect>
                                  </p:childTnLst>
                                </p:cTn>
                              </p:par>
                            </p:childTnLst>
                          </p:cTn>
                        </p:par>
                        <p:par>
                          <p:cTn id="53" fill="hold">
                            <p:stCondLst>
                              <p:cond delay="8000"/>
                            </p:stCondLst>
                            <p:childTnLst>
                              <p:par>
                                <p:cTn id="54" presetID="18" presetClass="entr" presetSubtype="9" repeatCount="indefinite"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strips(upLeft)">
                                      <p:cBhvr>
                                        <p:cTn id="56" dur="500"/>
                                        <p:tgtEl>
                                          <p:spTgt spid="14"/>
                                        </p:tgtEl>
                                      </p:cBhvr>
                                    </p:animEffect>
                                  </p:childTnLst>
                                </p:cTn>
                              </p:par>
                            </p:childTnLst>
                          </p:cTn>
                        </p:par>
                        <p:par>
                          <p:cTn id="57" fill="hold">
                            <p:stCondLst>
                              <p:cond delay="8500"/>
                            </p:stCondLst>
                            <p:childTnLst>
                              <p:par>
                                <p:cTn id="58" presetID="18" presetClass="entr" presetSubtype="12" repeatCount="indefinite"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strips(downLeft)">
                                      <p:cBhvr>
                                        <p:cTn id="60" dur="500"/>
                                        <p:tgtEl>
                                          <p:spTgt spid="12"/>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nodeType="clickEffect">
                                  <p:stCondLst>
                                    <p:cond delay="0"/>
                                  </p:stCondLst>
                                  <p:childTnLst>
                                    <p:animEffect transition="out" filter="fade">
                                      <p:cBhvr>
                                        <p:cTn id="64" dur="2000"/>
                                        <p:tgtEl>
                                          <p:spTgt spid="8"/>
                                        </p:tgtEl>
                                      </p:cBhvr>
                                    </p:animEffect>
                                    <p:set>
                                      <p:cBhvr>
                                        <p:cTn id="65" dur="1" fill="hold">
                                          <p:stCondLst>
                                            <p:cond delay="1999"/>
                                          </p:stCondLst>
                                        </p:cTn>
                                        <p:tgtEl>
                                          <p:spTgt spid="8"/>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2000"/>
                                        <p:tgtEl>
                                          <p:spTgt spid="16"/>
                                        </p:tgtEl>
                                      </p:cBhvr>
                                    </p:animEffect>
                                    <p:set>
                                      <p:cBhvr>
                                        <p:cTn id="68" dur="1" fill="hold">
                                          <p:stCondLst>
                                            <p:cond delay="1999"/>
                                          </p:stCondLst>
                                        </p:cTn>
                                        <p:tgtEl>
                                          <p:spTgt spid="16"/>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2000"/>
                                        <p:tgtEl>
                                          <p:spTgt spid="5"/>
                                        </p:tgtEl>
                                      </p:cBhvr>
                                    </p:animEffect>
                                    <p:set>
                                      <p:cBhvr>
                                        <p:cTn id="71" dur="1" fill="hold">
                                          <p:stCondLst>
                                            <p:cond delay="1999"/>
                                          </p:stCondLst>
                                        </p:cTn>
                                        <p:tgtEl>
                                          <p:spTgt spid="5"/>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2000"/>
                                        <p:tgtEl>
                                          <p:spTgt spid="5"/>
                                        </p:tgtEl>
                                      </p:cBhvr>
                                    </p:animEffect>
                                    <p:set>
                                      <p:cBhvr>
                                        <p:cTn id="74" dur="1" fill="hold">
                                          <p:stCondLst>
                                            <p:cond delay="1999"/>
                                          </p:stCondLst>
                                        </p:cTn>
                                        <p:tgtEl>
                                          <p:spTgt spid="5"/>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2000"/>
                                        <p:tgtEl>
                                          <p:spTgt spid="12"/>
                                        </p:tgtEl>
                                      </p:cBhvr>
                                    </p:animEffect>
                                    <p:set>
                                      <p:cBhvr>
                                        <p:cTn id="77" dur="1" fill="hold">
                                          <p:stCondLst>
                                            <p:cond delay="1999"/>
                                          </p:stCondLst>
                                        </p:cTn>
                                        <p:tgtEl>
                                          <p:spTgt spid="12"/>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2000"/>
                                        <p:tgtEl>
                                          <p:spTgt spid="7"/>
                                        </p:tgtEl>
                                      </p:cBhvr>
                                    </p:animEffect>
                                    <p:set>
                                      <p:cBhvr>
                                        <p:cTn id="80" dur="1" fill="hold">
                                          <p:stCondLst>
                                            <p:cond delay="1999"/>
                                          </p:stCondLst>
                                        </p:cTn>
                                        <p:tgtEl>
                                          <p:spTgt spid="7"/>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2000"/>
                                        <p:tgtEl>
                                          <p:spTgt spid="14"/>
                                        </p:tgtEl>
                                      </p:cBhvr>
                                    </p:animEffect>
                                    <p:set>
                                      <p:cBhvr>
                                        <p:cTn id="83" dur="1" fill="hold">
                                          <p:stCondLst>
                                            <p:cond delay="1999"/>
                                          </p:stCondLst>
                                        </p:cTn>
                                        <p:tgtEl>
                                          <p:spTgt spid="14"/>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2000"/>
                                        <p:tgtEl>
                                          <p:spTgt spid="9"/>
                                        </p:tgtEl>
                                      </p:cBhvr>
                                    </p:animEffect>
                                    <p:set>
                                      <p:cBhvr>
                                        <p:cTn id="86" dur="1" fill="hold">
                                          <p:stCondLst>
                                            <p:cond delay="19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10" grpId="0" animBg="1"/>
      <p:bldP spid="12" grpId="0" animBg="1"/>
      <p:bldP spid="12" grpId="1" animBg="1"/>
      <p:bldP spid="16" grpId="0" animBg="1"/>
      <p:bldP spid="16" grpId="1" animBg="1"/>
      <p:bldP spid="16" grpId="2"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228600" y="4572000"/>
            <a:ext cx="6400800" cy="1524000"/>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28600" y="2590800"/>
            <a:ext cx="6400800" cy="15240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ction Button: Back or Previous 3">
            <a:hlinkClick r:id="rId2" action="ppaction://hlinksldjump" highlightClick="1"/>
          </p:cNvPr>
          <p:cNvSpPr/>
          <p:nvPr/>
        </p:nvSpPr>
        <p:spPr>
          <a:xfrm>
            <a:off x="152400" y="8458200"/>
            <a:ext cx="9144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57200" y="2667000"/>
            <a:ext cx="6172200" cy="369332"/>
          </a:xfrm>
          <a:prstGeom prst="rect">
            <a:avLst/>
          </a:prstGeom>
          <a:noFill/>
        </p:spPr>
        <p:txBody>
          <a:bodyPr wrap="square" rtlCol="0">
            <a:spAutoFit/>
          </a:bodyPr>
          <a:lstStyle/>
          <a:p>
            <a:r>
              <a:rPr lang="hu-HU" dirty="0" smtClean="0"/>
              <a:t>Legrövidebb utak egy csúcsból minden csúcsba</a:t>
            </a:r>
            <a:endParaRPr lang="en-US" dirty="0"/>
          </a:p>
        </p:txBody>
      </p:sp>
      <p:sp>
        <p:nvSpPr>
          <p:cNvPr id="8" name="TextBox 7"/>
          <p:cNvSpPr txBox="1"/>
          <p:nvPr/>
        </p:nvSpPr>
        <p:spPr>
          <a:xfrm>
            <a:off x="1676400" y="3048000"/>
            <a:ext cx="4114800" cy="369332"/>
          </a:xfrm>
          <a:prstGeom prst="rect">
            <a:avLst/>
          </a:prstGeom>
          <a:noFill/>
        </p:spPr>
        <p:txBody>
          <a:bodyPr wrap="square" rtlCol="0">
            <a:spAutoFit/>
          </a:bodyPr>
          <a:lstStyle/>
          <a:p>
            <a:r>
              <a:rPr lang="hu-HU" dirty="0" smtClean="0"/>
              <a:t>I.2.3.1. </a:t>
            </a:r>
            <a:r>
              <a:rPr lang="hu-HU" strike="sngStrike" baseline="30000" dirty="0" smtClean="0"/>
              <a:t>Moore - Dijkstra algoritmusa</a:t>
            </a:r>
            <a:endParaRPr lang="en-US" strike="sngStrike" baseline="30000" dirty="0"/>
          </a:p>
        </p:txBody>
      </p:sp>
      <p:sp>
        <p:nvSpPr>
          <p:cNvPr id="9" name="TextBox 8"/>
          <p:cNvSpPr txBox="1"/>
          <p:nvPr/>
        </p:nvSpPr>
        <p:spPr>
          <a:xfrm>
            <a:off x="1676400" y="3352800"/>
            <a:ext cx="3505200" cy="369332"/>
          </a:xfrm>
          <a:prstGeom prst="rect">
            <a:avLst/>
          </a:prstGeom>
          <a:noFill/>
        </p:spPr>
        <p:txBody>
          <a:bodyPr wrap="square" rtlCol="0">
            <a:spAutoFit/>
          </a:bodyPr>
          <a:lstStyle/>
          <a:p>
            <a:r>
              <a:rPr lang="hu-HU" dirty="0" smtClean="0"/>
              <a:t>I.2.3.3. </a:t>
            </a:r>
            <a:r>
              <a:rPr lang="hu-HU" strike="dblStrike" dirty="0" smtClean="0"/>
              <a:t>Ford algoritmusa</a:t>
            </a:r>
            <a:endParaRPr lang="en-US" strike="dblStrike" dirty="0"/>
          </a:p>
        </p:txBody>
      </p:sp>
      <p:sp>
        <p:nvSpPr>
          <p:cNvPr id="12" name="TextBox 11"/>
          <p:cNvSpPr txBox="1"/>
          <p:nvPr/>
        </p:nvSpPr>
        <p:spPr>
          <a:xfrm>
            <a:off x="457200" y="4724400"/>
            <a:ext cx="6172200" cy="369332"/>
          </a:xfrm>
          <a:prstGeom prst="rect">
            <a:avLst/>
          </a:prstGeom>
          <a:noFill/>
        </p:spPr>
        <p:txBody>
          <a:bodyPr wrap="square" rtlCol="0">
            <a:spAutoFit/>
          </a:bodyPr>
          <a:lstStyle/>
          <a:p>
            <a:r>
              <a:rPr lang="hu-HU" dirty="0" smtClean="0"/>
              <a:t>Legrövidebb utak minden csúcsból egy csúcsba</a:t>
            </a:r>
            <a:endParaRPr lang="en-US" dirty="0"/>
          </a:p>
        </p:txBody>
      </p:sp>
      <p:sp>
        <p:nvSpPr>
          <p:cNvPr id="13" name="TextBox 12"/>
          <p:cNvSpPr txBox="1"/>
          <p:nvPr/>
        </p:nvSpPr>
        <p:spPr>
          <a:xfrm>
            <a:off x="1676400" y="5334000"/>
            <a:ext cx="4267200" cy="369332"/>
          </a:xfrm>
          <a:prstGeom prst="rect">
            <a:avLst/>
          </a:prstGeom>
          <a:noFill/>
        </p:spPr>
        <p:txBody>
          <a:bodyPr wrap="square" rtlCol="0">
            <a:spAutoFit/>
          </a:bodyPr>
          <a:lstStyle/>
          <a:p>
            <a:r>
              <a:rPr lang="hu-HU" dirty="0" smtClean="0"/>
              <a:t>I.2.3.2. </a:t>
            </a:r>
            <a:r>
              <a:rPr lang="hu-HU" strike="dblStrike" dirty="0" smtClean="0"/>
              <a:t>A  Bellman - Kalaba algoritmus</a:t>
            </a:r>
            <a:endParaRPr lang="en-US" strike="dblStrike" dirty="0"/>
          </a:p>
        </p:txBody>
      </p:sp>
      <p:sp>
        <p:nvSpPr>
          <p:cNvPr id="18" name="Freeform 17"/>
          <p:cNvSpPr/>
          <p:nvPr/>
        </p:nvSpPr>
        <p:spPr>
          <a:xfrm>
            <a:off x="5955957" y="1474573"/>
            <a:ext cx="292443" cy="1075038"/>
          </a:xfrm>
          <a:custGeom>
            <a:avLst/>
            <a:gdLst>
              <a:gd name="connsiteX0" fmla="*/ 49427 w 149619"/>
              <a:gd name="connsiteY0" fmla="*/ 0 h 1075038"/>
              <a:gd name="connsiteX1" fmla="*/ 24713 w 149619"/>
              <a:gd name="connsiteY1" fmla="*/ 37070 h 1075038"/>
              <a:gd name="connsiteX2" fmla="*/ 37070 w 149619"/>
              <a:gd name="connsiteY2" fmla="*/ 172995 h 1075038"/>
              <a:gd name="connsiteX3" fmla="*/ 49427 w 149619"/>
              <a:gd name="connsiteY3" fmla="*/ 210065 h 1075038"/>
              <a:gd name="connsiteX4" fmla="*/ 111211 w 149619"/>
              <a:gd name="connsiteY4" fmla="*/ 296562 h 1075038"/>
              <a:gd name="connsiteX5" fmla="*/ 86497 w 149619"/>
              <a:gd name="connsiteY5" fmla="*/ 395416 h 1075038"/>
              <a:gd name="connsiteX6" fmla="*/ 24713 w 149619"/>
              <a:gd name="connsiteY6" fmla="*/ 494270 h 1075038"/>
              <a:gd name="connsiteX7" fmla="*/ 0 w 149619"/>
              <a:gd name="connsiteY7" fmla="*/ 580768 h 1075038"/>
              <a:gd name="connsiteX8" fmla="*/ 61784 w 149619"/>
              <a:gd name="connsiteY8" fmla="*/ 667265 h 1075038"/>
              <a:gd name="connsiteX9" fmla="*/ 86497 w 149619"/>
              <a:gd name="connsiteY9" fmla="*/ 704335 h 1075038"/>
              <a:gd name="connsiteX10" fmla="*/ 24713 w 149619"/>
              <a:gd name="connsiteY10" fmla="*/ 766119 h 1075038"/>
              <a:gd name="connsiteX11" fmla="*/ 12357 w 149619"/>
              <a:gd name="connsiteY11" fmla="*/ 803189 h 1075038"/>
              <a:gd name="connsiteX12" fmla="*/ 24713 w 149619"/>
              <a:gd name="connsiteY12" fmla="*/ 840259 h 1075038"/>
              <a:gd name="connsiteX13" fmla="*/ 86497 w 149619"/>
              <a:gd name="connsiteY13" fmla="*/ 914400 h 1075038"/>
              <a:gd name="connsiteX14" fmla="*/ 111211 w 149619"/>
              <a:gd name="connsiteY14" fmla="*/ 951470 h 1075038"/>
              <a:gd name="connsiteX15" fmla="*/ 61784 w 149619"/>
              <a:gd name="connsiteY15" fmla="*/ 1025611 h 1075038"/>
              <a:gd name="connsiteX16" fmla="*/ 86497 w 149619"/>
              <a:gd name="connsiteY16" fmla="*/ 1062681 h 1075038"/>
              <a:gd name="connsiteX17" fmla="*/ 86497 w 149619"/>
              <a:gd name="connsiteY17" fmla="*/ 1075038 h 107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9619" h="1075038">
                <a:moveTo>
                  <a:pt x="49427" y="0"/>
                </a:moveTo>
                <a:cubicBezTo>
                  <a:pt x="41189" y="12357"/>
                  <a:pt x="25771" y="22257"/>
                  <a:pt x="24713" y="37070"/>
                </a:cubicBezTo>
                <a:cubicBezTo>
                  <a:pt x="21472" y="82450"/>
                  <a:pt x="30636" y="127957"/>
                  <a:pt x="37070" y="172995"/>
                </a:cubicBezTo>
                <a:cubicBezTo>
                  <a:pt x="38912" y="185889"/>
                  <a:pt x="42202" y="199227"/>
                  <a:pt x="49427" y="210065"/>
                </a:cubicBezTo>
                <a:cubicBezTo>
                  <a:pt x="149619" y="360353"/>
                  <a:pt x="25874" y="125892"/>
                  <a:pt x="111211" y="296562"/>
                </a:cubicBezTo>
                <a:cubicBezTo>
                  <a:pt x="108082" y="312208"/>
                  <a:pt x="98189" y="374955"/>
                  <a:pt x="86497" y="395416"/>
                </a:cubicBezTo>
                <a:cubicBezTo>
                  <a:pt x="46773" y="464933"/>
                  <a:pt x="51126" y="421634"/>
                  <a:pt x="24713" y="494270"/>
                </a:cubicBezTo>
                <a:cubicBezTo>
                  <a:pt x="14465" y="522451"/>
                  <a:pt x="8238" y="551935"/>
                  <a:pt x="0" y="580768"/>
                </a:cubicBezTo>
                <a:cubicBezTo>
                  <a:pt x="28832" y="667265"/>
                  <a:pt x="0" y="646670"/>
                  <a:pt x="61784" y="667265"/>
                </a:cubicBezTo>
                <a:cubicBezTo>
                  <a:pt x="70022" y="679622"/>
                  <a:pt x="84056" y="689686"/>
                  <a:pt x="86497" y="704335"/>
                </a:cubicBezTo>
                <a:cubicBezTo>
                  <a:pt x="93490" y="746292"/>
                  <a:pt x="50187" y="753382"/>
                  <a:pt x="24713" y="766119"/>
                </a:cubicBezTo>
                <a:cubicBezTo>
                  <a:pt x="20594" y="778476"/>
                  <a:pt x="12357" y="790164"/>
                  <a:pt x="12357" y="803189"/>
                </a:cubicBezTo>
                <a:cubicBezTo>
                  <a:pt x="12357" y="816214"/>
                  <a:pt x="18888" y="828609"/>
                  <a:pt x="24713" y="840259"/>
                </a:cubicBezTo>
                <a:cubicBezTo>
                  <a:pt x="47722" y="886277"/>
                  <a:pt x="52338" y="873410"/>
                  <a:pt x="86497" y="914400"/>
                </a:cubicBezTo>
                <a:cubicBezTo>
                  <a:pt x="96004" y="925809"/>
                  <a:pt x="102973" y="939113"/>
                  <a:pt x="111211" y="951470"/>
                </a:cubicBezTo>
                <a:cubicBezTo>
                  <a:pt x="80033" y="972256"/>
                  <a:pt x="54845" y="977040"/>
                  <a:pt x="61784" y="1025611"/>
                </a:cubicBezTo>
                <a:cubicBezTo>
                  <a:pt x="63884" y="1040313"/>
                  <a:pt x="79856" y="1049398"/>
                  <a:pt x="86497" y="1062681"/>
                </a:cubicBezTo>
                <a:cubicBezTo>
                  <a:pt x="88339" y="1066365"/>
                  <a:pt x="86497" y="1070919"/>
                  <a:pt x="86497" y="1075038"/>
                </a:cubicBezTo>
              </a:path>
            </a:pathLst>
          </a:custGeom>
          <a:ln w="762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0" name="Straight Arrow Connector 19"/>
          <p:cNvCxnSpPr/>
          <p:nvPr/>
        </p:nvCxnSpPr>
        <p:spPr>
          <a:xfrm>
            <a:off x="6400800" y="1524000"/>
            <a:ext cx="0" cy="45720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grpSp>
        <p:nvGrpSpPr>
          <p:cNvPr id="2" name="Group 16"/>
          <p:cNvGrpSpPr/>
          <p:nvPr/>
        </p:nvGrpSpPr>
        <p:grpSpPr>
          <a:xfrm>
            <a:off x="457200" y="5791200"/>
            <a:ext cx="6172200" cy="1447800"/>
            <a:chOff x="457200" y="6553200"/>
            <a:chExt cx="6172200" cy="1447800"/>
          </a:xfrm>
        </p:grpSpPr>
        <p:sp>
          <p:nvSpPr>
            <p:cNvPr id="15" name="TextBox 14">
              <a:hlinkClick r:id="rId3" action="ppaction://hlinksldjump"/>
            </p:cNvPr>
            <p:cNvSpPr txBox="1"/>
            <p:nvPr/>
          </p:nvSpPr>
          <p:spPr>
            <a:xfrm>
              <a:off x="457200" y="7022068"/>
              <a:ext cx="6172200" cy="369332"/>
            </a:xfrm>
            <a:prstGeom prst="rect">
              <a:avLst/>
            </a:prstGeom>
            <a:solidFill>
              <a:schemeClr val="accent2">
                <a:lumMod val="60000"/>
                <a:lumOff val="40000"/>
              </a:schemeClr>
            </a:solidFill>
          </p:spPr>
          <p:txBody>
            <a:bodyPr wrap="square" rtlCol="0">
              <a:spAutoFit/>
            </a:bodyPr>
            <a:lstStyle/>
            <a:p>
              <a:r>
                <a:rPr lang="hu-HU" dirty="0" smtClean="0"/>
                <a:t>Legrövidebb utak </a:t>
              </a:r>
              <a:r>
                <a:rPr lang="hu-HU" u="sng" dirty="0" smtClean="0">
                  <a:solidFill>
                    <a:srgbClr val="FFFF00"/>
                  </a:solidFill>
                </a:rPr>
                <a:t>minden csúcsból </a:t>
              </a:r>
              <a:r>
                <a:rPr lang="hu-HU" dirty="0" smtClean="0"/>
                <a:t>minden csúcsba</a:t>
              </a:r>
              <a:endParaRPr lang="en-US" dirty="0"/>
            </a:p>
          </p:txBody>
        </p:sp>
        <p:sp>
          <p:nvSpPr>
            <p:cNvPr id="16" name="TextBox 15">
              <a:hlinkClick r:id="rId3" action="ppaction://hlinksldjump"/>
            </p:cNvPr>
            <p:cNvSpPr txBox="1"/>
            <p:nvPr/>
          </p:nvSpPr>
          <p:spPr>
            <a:xfrm>
              <a:off x="1676400" y="7631668"/>
              <a:ext cx="3505200" cy="369332"/>
            </a:xfrm>
            <a:prstGeom prst="rect">
              <a:avLst/>
            </a:prstGeom>
            <a:solidFill>
              <a:schemeClr val="accent2">
                <a:lumMod val="60000"/>
                <a:lumOff val="40000"/>
              </a:schemeClr>
            </a:solidFill>
          </p:spPr>
          <p:txBody>
            <a:bodyPr wrap="square" rtlCol="0">
              <a:spAutoFit/>
            </a:bodyPr>
            <a:lstStyle/>
            <a:p>
              <a:r>
                <a:rPr lang="hu-HU" strike="dblStrike" dirty="0" smtClean="0"/>
                <a:t>A Floyd – Warshall algoritmus</a:t>
              </a:r>
              <a:endParaRPr lang="en-US" strike="dblStrike" dirty="0"/>
            </a:p>
          </p:txBody>
        </p:sp>
        <p:sp>
          <p:nvSpPr>
            <p:cNvPr id="23" name="Down Arrow 22"/>
            <p:cNvSpPr/>
            <p:nvPr/>
          </p:nvSpPr>
          <p:spPr>
            <a:xfrm>
              <a:off x="3124200" y="6553200"/>
              <a:ext cx="381000" cy="533400"/>
            </a:xfrm>
            <a:prstGeom prst="downArrow">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Rectangle 23"/>
          <p:cNvSpPr/>
          <p:nvPr/>
        </p:nvSpPr>
        <p:spPr>
          <a:xfrm>
            <a:off x="5486400" y="2362200"/>
            <a:ext cx="304800" cy="2209800"/>
          </a:xfrm>
          <a:prstGeom prst="rect">
            <a:avLst/>
          </a:prstGeom>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t>vektoros</a:t>
            </a:r>
            <a:endParaRPr lang="en-US" dirty="0"/>
          </a:p>
        </p:txBody>
      </p:sp>
      <p:sp>
        <p:nvSpPr>
          <p:cNvPr id="25" name="Rectangle 24"/>
          <p:cNvSpPr/>
          <p:nvPr/>
        </p:nvSpPr>
        <p:spPr>
          <a:xfrm>
            <a:off x="6096000" y="4495800"/>
            <a:ext cx="304800" cy="2895600"/>
          </a:xfrm>
          <a:prstGeom prst="rect">
            <a:avLst/>
          </a:prstGeom>
          <a:solidFill>
            <a:schemeClr val="tx2">
              <a:lumMod val="20000"/>
              <a:lumOff val="80000"/>
            </a:schemeClr>
          </a:solid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dirty="0" smtClean="0">
                <a:ln>
                  <a:solidFill>
                    <a:schemeClr val="tx1"/>
                  </a:solidFill>
                </a:ln>
              </a:rPr>
              <a:t>mátrixos</a:t>
            </a:r>
            <a:endParaRPr lang="en-US" dirty="0">
              <a:ln>
                <a:solidFill>
                  <a:schemeClr val="tx1"/>
                </a:solidFill>
              </a:ln>
            </a:endParaRPr>
          </a:p>
        </p:txBody>
      </p:sp>
      <p:sp>
        <p:nvSpPr>
          <p:cNvPr id="26" name="Oval 25"/>
          <p:cNvSpPr/>
          <p:nvPr/>
        </p:nvSpPr>
        <p:spPr>
          <a:xfrm>
            <a:off x="2438400" y="3276600"/>
            <a:ext cx="2133600"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flipV="1">
            <a:off x="3429000" y="4419600"/>
            <a:ext cx="0" cy="914400"/>
          </a:xfrm>
          <a:prstGeom prst="straightConnector1">
            <a:avLst/>
          </a:prstGeom>
          <a:ln w="38100">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124200" y="4507468"/>
            <a:ext cx="381000" cy="369332"/>
          </a:xfrm>
          <a:prstGeom prst="rect">
            <a:avLst/>
          </a:prstGeom>
          <a:noFill/>
        </p:spPr>
        <p:txBody>
          <a:bodyPr wrap="square" rtlCol="0">
            <a:spAutoFit/>
          </a:bodyPr>
          <a:lstStyle/>
          <a:p>
            <a:r>
              <a:rPr lang="hu-HU" b="1" dirty="0" smtClean="0">
                <a:solidFill>
                  <a:srgbClr val="FFFF00"/>
                </a:solidFill>
              </a:rPr>
              <a:t>1</a:t>
            </a:r>
            <a:endParaRPr lang="en-US" b="1" dirty="0">
              <a:solidFill>
                <a:srgbClr val="FFFF00"/>
              </a:solidFill>
            </a:endParaRPr>
          </a:p>
        </p:txBody>
      </p:sp>
      <p:sp>
        <p:nvSpPr>
          <p:cNvPr id="33" name="TextBox 32"/>
          <p:cNvSpPr txBox="1"/>
          <p:nvPr/>
        </p:nvSpPr>
        <p:spPr>
          <a:xfrm>
            <a:off x="2819400" y="5726668"/>
            <a:ext cx="381000" cy="369332"/>
          </a:xfrm>
          <a:prstGeom prst="rect">
            <a:avLst/>
          </a:prstGeom>
          <a:noFill/>
        </p:spPr>
        <p:txBody>
          <a:bodyPr wrap="square" rtlCol="0">
            <a:spAutoFit/>
          </a:bodyPr>
          <a:lstStyle/>
          <a:p>
            <a:r>
              <a:rPr lang="hu-HU" b="1" dirty="0" smtClean="0">
                <a:solidFill>
                  <a:srgbClr val="FFFF00"/>
                </a:solidFill>
              </a:rPr>
              <a:t>2</a:t>
            </a:r>
            <a:endParaRPr lang="en-US" b="1" dirty="0">
              <a:solidFill>
                <a:srgbClr val="FFFF00"/>
              </a:solidFill>
            </a:endParaRPr>
          </a:p>
        </p:txBody>
      </p:sp>
      <p:sp>
        <p:nvSpPr>
          <p:cNvPr id="27" name="TextBox 26"/>
          <p:cNvSpPr txBox="1"/>
          <p:nvPr/>
        </p:nvSpPr>
        <p:spPr>
          <a:xfrm>
            <a:off x="685800" y="2057400"/>
            <a:ext cx="3581400" cy="369332"/>
          </a:xfrm>
          <a:prstGeom prst="rect">
            <a:avLst/>
          </a:prstGeom>
          <a:noFill/>
        </p:spPr>
        <p:txBody>
          <a:bodyPr wrap="square" rtlCol="0">
            <a:spAutoFit/>
          </a:bodyPr>
          <a:lstStyle/>
          <a:p>
            <a:r>
              <a:rPr lang="hu-HU" dirty="0" smtClean="0"/>
              <a:t>Tetszőleges gráfra is működik</a:t>
            </a:r>
            <a:endParaRPr lang="en-US" dirty="0"/>
          </a:p>
        </p:txBody>
      </p:sp>
      <p:cxnSp>
        <p:nvCxnSpPr>
          <p:cNvPr id="30" name="Straight Arrow Connector 29"/>
          <p:cNvCxnSpPr>
            <a:stCxn id="8" idx="0"/>
            <a:endCxn id="27" idx="2"/>
          </p:cNvCxnSpPr>
          <p:nvPr/>
        </p:nvCxnSpPr>
        <p:spPr>
          <a:xfrm flipH="1" flipV="1">
            <a:off x="2476500" y="2426732"/>
            <a:ext cx="1257300" cy="62126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905000" y="1600200"/>
            <a:ext cx="4419600" cy="369332"/>
          </a:xfrm>
          <a:prstGeom prst="rect">
            <a:avLst/>
          </a:prstGeom>
          <a:noFill/>
        </p:spPr>
        <p:txBody>
          <a:bodyPr wrap="square" rtlCol="0">
            <a:spAutoFit/>
          </a:bodyPr>
          <a:lstStyle/>
          <a:p>
            <a:r>
              <a:rPr lang="hu-HU" dirty="0" smtClean="0"/>
              <a:t>Nincs negatív hosszúságú irányított kör</a:t>
            </a:r>
            <a:endParaRPr lang="en-US" dirty="0"/>
          </a:p>
        </p:txBody>
      </p:sp>
      <p:cxnSp>
        <p:nvCxnSpPr>
          <p:cNvPr id="34" name="Straight Arrow Connector 33"/>
          <p:cNvCxnSpPr>
            <a:stCxn id="26" idx="7"/>
          </p:cNvCxnSpPr>
          <p:nvPr/>
        </p:nvCxnSpPr>
        <p:spPr>
          <a:xfrm flipV="1">
            <a:off x="4259541" y="1981200"/>
            <a:ext cx="769659" cy="1373515"/>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447800" y="7543800"/>
            <a:ext cx="5181600" cy="369332"/>
          </a:xfrm>
          <a:prstGeom prst="rect">
            <a:avLst/>
          </a:prstGeom>
          <a:noFill/>
        </p:spPr>
        <p:txBody>
          <a:bodyPr wrap="square" rtlCol="0">
            <a:spAutoFit/>
          </a:bodyPr>
          <a:lstStyle/>
          <a:p>
            <a:r>
              <a:rPr lang="hu-HU" dirty="0" smtClean="0"/>
              <a:t>Negatív értékü irányított kör létezését érzékeli</a:t>
            </a:r>
            <a:endParaRPr lang="en-US" dirty="0"/>
          </a:p>
        </p:txBody>
      </p:sp>
      <p:cxnSp>
        <p:nvCxnSpPr>
          <p:cNvPr id="39" name="Straight Arrow Connector 38"/>
          <p:cNvCxnSpPr>
            <a:stCxn id="13" idx="2"/>
            <a:endCxn id="38" idx="0"/>
          </p:cNvCxnSpPr>
          <p:nvPr/>
        </p:nvCxnSpPr>
        <p:spPr>
          <a:xfrm>
            <a:off x="3810000" y="5703332"/>
            <a:ext cx="228600" cy="184046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2438400" y="3810000"/>
            <a:ext cx="3886200" cy="276999"/>
          </a:xfrm>
          <a:prstGeom prst="rect">
            <a:avLst/>
          </a:prstGeom>
          <a:noFill/>
        </p:spPr>
        <p:txBody>
          <a:bodyPr wrap="square" rtlCol="0">
            <a:spAutoFit/>
          </a:bodyPr>
          <a:lstStyle/>
          <a:p>
            <a:r>
              <a:rPr lang="hu-HU" sz="1200" strike="sngStrike" dirty="0" smtClean="0"/>
              <a:t>Ford algoritmus javított változata</a:t>
            </a:r>
            <a:endParaRPr lang="en-US" sz="1200" strike="sngStrike" dirty="0"/>
          </a:p>
        </p:txBody>
      </p:sp>
      <p:sp>
        <p:nvSpPr>
          <p:cNvPr id="49" name="TextBox 48"/>
          <p:cNvSpPr txBox="1"/>
          <p:nvPr/>
        </p:nvSpPr>
        <p:spPr>
          <a:xfrm>
            <a:off x="609600" y="1143000"/>
            <a:ext cx="6096000" cy="369332"/>
          </a:xfrm>
          <a:prstGeom prst="rect">
            <a:avLst/>
          </a:prstGeom>
          <a:noFill/>
        </p:spPr>
        <p:txBody>
          <a:bodyPr wrap="square" rtlCol="0">
            <a:spAutoFit/>
          </a:bodyPr>
          <a:lstStyle/>
          <a:p>
            <a:r>
              <a:rPr lang="hu-HU" dirty="0" smtClean="0"/>
              <a:t>Csak olyan gráfra működik, melyben nincs irányított kör</a:t>
            </a:r>
            <a:endParaRPr lang="en-US" dirty="0"/>
          </a:p>
        </p:txBody>
      </p:sp>
      <p:sp>
        <p:nvSpPr>
          <p:cNvPr id="50" name="Title 49"/>
          <p:cNvSpPr>
            <a:spLocks noGrp="1"/>
          </p:cNvSpPr>
          <p:nvPr>
            <p:ph type="title"/>
          </p:nvPr>
        </p:nvSpPr>
        <p:spPr>
          <a:xfrm>
            <a:off x="342900" y="-228600"/>
            <a:ext cx="6172200" cy="1524000"/>
          </a:xfrm>
        </p:spPr>
        <p:txBody>
          <a:bodyPr/>
          <a:lstStyle/>
          <a:p>
            <a:r>
              <a:rPr lang="hu-HU" dirty="0" smtClean="0"/>
              <a:t>Összegzésként:</a:t>
            </a:r>
            <a:endParaRPr lang="en-US" dirty="0"/>
          </a:p>
        </p:txBody>
      </p:sp>
      <p:cxnSp>
        <p:nvCxnSpPr>
          <p:cNvPr id="51" name="Straight Arrow Connector 50"/>
          <p:cNvCxnSpPr>
            <a:stCxn id="48" idx="0"/>
            <a:endCxn id="49" idx="2"/>
          </p:cNvCxnSpPr>
          <p:nvPr/>
        </p:nvCxnSpPr>
        <p:spPr>
          <a:xfrm flipH="1" flipV="1">
            <a:off x="3657600" y="1512332"/>
            <a:ext cx="723900" cy="229766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5" name="Explosion 2 54">
            <a:hlinkClick r:id="rId4" action="ppaction://hlinksldjump"/>
          </p:cNvPr>
          <p:cNvSpPr/>
          <p:nvPr/>
        </p:nvSpPr>
        <p:spPr>
          <a:xfrm>
            <a:off x="5257800" y="6858000"/>
            <a:ext cx="381000" cy="38100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9200" y="8153400"/>
            <a:ext cx="5638800" cy="923330"/>
          </a:xfrm>
          <a:prstGeom prst="rect">
            <a:avLst/>
          </a:prstGeom>
          <a:noFill/>
        </p:spPr>
        <p:txBody>
          <a:bodyPr wrap="square" rtlCol="0">
            <a:spAutoFit/>
          </a:bodyPr>
          <a:lstStyle/>
          <a:p>
            <a:pPr algn="ctr"/>
            <a:r>
              <a:rPr lang="hu-HU" dirty="0" smtClean="0"/>
              <a:t>Ha nincs negatív hosszúságú irányított kör a gráfban, akkor a T mátrixból meghatározható az irányított útvonal is</a:t>
            </a:r>
            <a:endParaRPr lang="en-US" dirty="0"/>
          </a:p>
        </p:txBody>
      </p:sp>
      <p:cxnSp>
        <p:nvCxnSpPr>
          <p:cNvPr id="36" name="Straight Arrow Connector 35"/>
          <p:cNvCxnSpPr>
            <a:stCxn id="16" idx="2"/>
            <a:endCxn id="35" idx="0"/>
          </p:cNvCxnSpPr>
          <p:nvPr/>
        </p:nvCxnSpPr>
        <p:spPr>
          <a:xfrm>
            <a:off x="3429000" y="7239000"/>
            <a:ext cx="609600" cy="9144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2000"/>
                                        <p:tgtEl>
                                          <p:spTgt spid="55"/>
                                        </p:tgtEl>
                                      </p:cBhvr>
                                    </p:animEffect>
                                  </p:childTnLst>
                                </p:cTn>
                              </p:par>
                            </p:childTnLst>
                          </p:cTn>
                        </p:par>
                        <p:par>
                          <p:cTn id="8" fill="hold">
                            <p:stCondLst>
                              <p:cond delay="2000"/>
                            </p:stCondLst>
                            <p:childTnLst>
                              <p:par>
                                <p:cTn id="9" presetID="30" presetClass="emph" presetSubtype="0" repeatCount="indefinite" fill="hold" grpId="1" nodeType="afterEffect">
                                  <p:stCondLst>
                                    <p:cond delay="0"/>
                                  </p:stCondLst>
                                  <p:childTnLst>
                                    <p:animClr clrSpc="hsl">
                                      <p:cBhvr override="childStyle">
                                        <p:cTn id="10" dur="500" fill="hold"/>
                                        <p:tgtEl>
                                          <p:spTgt spid="55"/>
                                        </p:tgtEl>
                                        <p:attrNameLst>
                                          <p:attrName>style.color</p:attrName>
                                        </p:attrNameLst>
                                      </p:cBhvr>
                                      <p:by>
                                        <p:hsl h="0" s="12549" l="25098"/>
                                      </p:by>
                                    </p:animClr>
                                    <p:animClr clrSpc="hsl">
                                      <p:cBhvr>
                                        <p:cTn id="11" dur="500" fill="hold"/>
                                        <p:tgtEl>
                                          <p:spTgt spid="55"/>
                                        </p:tgtEl>
                                        <p:attrNameLst>
                                          <p:attrName>fillcolor</p:attrName>
                                        </p:attrNameLst>
                                      </p:cBhvr>
                                      <p:by>
                                        <p:hsl h="0" s="12549" l="25098"/>
                                      </p:by>
                                    </p:animClr>
                                    <p:animClr clrSpc="hsl">
                                      <p:cBhvr>
                                        <p:cTn id="12" dur="500" fill="hold"/>
                                        <p:tgtEl>
                                          <p:spTgt spid="55"/>
                                        </p:tgtEl>
                                        <p:attrNameLst>
                                          <p:attrName>stroke.color</p:attrName>
                                        </p:attrNameLst>
                                      </p:cBhvr>
                                      <p:by>
                                        <p:hsl h="0" s="12549" l="25098"/>
                                      </p:by>
                                    </p:animClr>
                                    <p:set>
                                      <p:cBhvr>
                                        <p:cTn id="13" dur="500" fill="hold"/>
                                        <p:tgtEl>
                                          <p:spTgt spid="55"/>
                                        </p:tgtEl>
                                        <p:attrNameLst>
                                          <p:attrName>fill.type</p:attrName>
                                        </p:attrNameLst>
                                      </p:cBhvr>
                                      <p:to>
                                        <p:strVal val="solid"/>
                                      </p:to>
                                    </p:set>
                                  </p:childTnLst>
                                </p:cTn>
                              </p:par>
                              <p:par>
                                <p:cTn id="14" presetID="26" presetClass="emph" presetSubtype="0" repeatCount="3000" fill="hold" grpId="0" nodeType="withEffect">
                                  <p:stCondLst>
                                    <p:cond delay="0"/>
                                  </p:stCondLst>
                                  <p:childTnLst>
                                    <p:animEffect transition="out" filter="fade">
                                      <p:cBhvr>
                                        <p:cTn id="15" dur="500" tmFilter="0, 0; .2, .5; .8, .5; 1, 0"/>
                                        <p:tgtEl>
                                          <p:spTgt spid="25"/>
                                        </p:tgtEl>
                                      </p:cBhvr>
                                    </p:animEffect>
                                    <p:animScale>
                                      <p:cBhvr>
                                        <p:cTn id="16" dur="250" autoRev="1" fill="hold"/>
                                        <p:tgtEl>
                                          <p:spTgt spid="25"/>
                                        </p:tgtEl>
                                      </p:cBhvr>
                                      <p:by x="105000" y="105000"/>
                                    </p:animScale>
                                  </p:childTnLst>
                                </p:cTn>
                              </p:par>
                              <p:par>
                                <p:cTn id="17" presetID="10"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2000"/>
                                        <p:tgtEl>
                                          <p:spTgt spid="3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2000"/>
                                        <p:tgtEl>
                                          <p:spTgt spid="35"/>
                                        </p:tgtEl>
                                      </p:cBhvr>
                                    </p:animEffect>
                                  </p:childTnLst>
                                </p:cTn>
                              </p:par>
                            </p:childTnLst>
                          </p:cTn>
                        </p:par>
                        <p:par>
                          <p:cTn id="23" fill="hold">
                            <p:stCondLst>
                              <p:cond delay="4000"/>
                            </p:stCondLst>
                            <p:childTnLst>
                              <p:par>
                                <p:cTn id="24" presetID="26" presetClass="emph" presetSubtype="0" fill="hold" nodeType="afterEffect">
                                  <p:stCondLst>
                                    <p:cond delay="0"/>
                                  </p:stCondLst>
                                  <p:childTnLst>
                                    <p:animEffect transition="out" filter="fade">
                                      <p:cBhvr>
                                        <p:cTn id="25" dur="500" tmFilter="0, 0; .2, .5; .8, .5; 1, 0"/>
                                        <p:tgtEl>
                                          <p:spTgt spid="2"/>
                                        </p:tgtEl>
                                      </p:cBhvr>
                                    </p:animEffect>
                                    <p:animScale>
                                      <p:cBhvr>
                                        <p:cTn id="26"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55" grpId="0" animBg="1"/>
      <p:bldP spid="55" grpId="1" animBg="1"/>
      <p:bldP spid="3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13784"/>
            <a:ext cx="6172200" cy="929216"/>
          </a:xfrm>
        </p:spPr>
        <p:txBody>
          <a:bodyPr>
            <a:normAutofit fontScale="90000"/>
          </a:bodyPr>
          <a:lstStyle/>
          <a:p>
            <a:r>
              <a:rPr lang="en-US" sz="3200" dirty="0" smtClean="0"/>
              <a:t>A </a:t>
            </a:r>
            <a:r>
              <a:rPr lang="en-US" sz="3200" dirty="0" err="1" smtClean="0"/>
              <a:t>legr</a:t>
            </a:r>
            <a:r>
              <a:rPr lang="hu-HU" sz="3200" dirty="0" smtClean="0"/>
              <a:t>ö</a:t>
            </a:r>
            <a:r>
              <a:rPr lang="en-US" sz="3200" dirty="0" err="1" smtClean="0"/>
              <a:t>videbb</a:t>
            </a:r>
            <a:r>
              <a:rPr lang="en-US" sz="3200" dirty="0" smtClean="0"/>
              <a:t> </a:t>
            </a:r>
            <a:r>
              <a:rPr lang="en-US" sz="3200" dirty="0" err="1" smtClean="0"/>
              <a:t>utak</a:t>
            </a:r>
            <a:r>
              <a:rPr lang="en-US" sz="3200" dirty="0" smtClean="0"/>
              <a:t> </a:t>
            </a:r>
            <a:r>
              <a:rPr lang="en-US" sz="3200" dirty="0" err="1" smtClean="0"/>
              <a:t>algoritmusainak</a:t>
            </a:r>
            <a:r>
              <a:rPr lang="en-US" sz="3200" dirty="0" smtClean="0"/>
              <a:t> </a:t>
            </a:r>
            <a:r>
              <a:rPr lang="en-US" sz="3200" dirty="0" err="1" smtClean="0"/>
              <a:t>bonyol</a:t>
            </a:r>
            <a:r>
              <a:rPr lang="hu-HU" sz="3200" dirty="0" smtClean="0"/>
              <a:t>ú</a:t>
            </a:r>
            <a:r>
              <a:rPr lang="en-US" sz="3200" dirty="0" err="1" smtClean="0"/>
              <a:t>lts</a:t>
            </a:r>
            <a:r>
              <a:rPr lang="hu-HU" sz="3200" dirty="0" smtClean="0"/>
              <a:t>á</a:t>
            </a:r>
            <a:r>
              <a:rPr lang="en-US" sz="3200" dirty="0" err="1" smtClean="0"/>
              <a:t>ga</a:t>
            </a:r>
            <a:endParaRPr lang="en-US" sz="3200" dirty="0"/>
          </a:p>
        </p:txBody>
      </p:sp>
      <p:sp>
        <p:nvSpPr>
          <p:cNvPr id="3" name="Content Placeholder 2"/>
          <p:cNvSpPr>
            <a:spLocks noGrp="1"/>
          </p:cNvSpPr>
          <p:nvPr>
            <p:ph idx="1"/>
          </p:nvPr>
        </p:nvSpPr>
        <p:spPr>
          <a:xfrm>
            <a:off x="342900" y="1143000"/>
            <a:ext cx="6172200" cy="4053417"/>
          </a:xfrm>
        </p:spPr>
        <p:txBody>
          <a:bodyPr>
            <a:noAutofit/>
          </a:bodyPr>
          <a:lstStyle/>
          <a:p>
            <a:pPr algn="just">
              <a:buFont typeface="Wingdings" pitchFamily="2" charset="2"/>
              <a:buChar char="ü"/>
            </a:pPr>
            <a:r>
              <a:rPr lang="en-US" sz="1800" dirty="0" smtClean="0"/>
              <a:t>A Floyd–</a:t>
            </a:r>
            <a:r>
              <a:rPr lang="en-US" sz="1800" dirty="0" err="1" smtClean="0"/>
              <a:t>Warshall-algoritmus</a:t>
            </a:r>
            <a:r>
              <a:rPr lang="en-US" sz="1800" dirty="0" smtClean="0"/>
              <a:t> </a:t>
            </a:r>
            <a:r>
              <a:rPr lang="en-US" sz="1800" dirty="0" err="1" smtClean="0"/>
              <a:t>kiv</a:t>
            </a:r>
            <a:r>
              <a:rPr lang="hu-HU" sz="1800" dirty="0" smtClean="0"/>
              <a:t>é</a:t>
            </a:r>
            <a:r>
              <a:rPr lang="en-US" sz="1800" dirty="0" err="1" smtClean="0"/>
              <a:t>tel</a:t>
            </a:r>
            <a:r>
              <a:rPr lang="hu-HU" sz="1800" dirty="0" smtClean="0"/>
              <a:t>é</a:t>
            </a:r>
            <a:r>
              <a:rPr lang="en-US" sz="1800" dirty="0" err="1" smtClean="0"/>
              <a:t>vel</a:t>
            </a:r>
            <a:r>
              <a:rPr lang="en-US" sz="1800" dirty="0" smtClean="0"/>
              <a:t> a </a:t>
            </a:r>
            <a:r>
              <a:rPr lang="en-US" sz="1800" dirty="0" err="1" smtClean="0"/>
              <a:t>bemutatott</a:t>
            </a:r>
            <a:r>
              <a:rPr lang="en-US" sz="1800" dirty="0" smtClean="0"/>
              <a:t> </a:t>
            </a:r>
            <a:r>
              <a:rPr lang="en-US" sz="1800" dirty="0" err="1" smtClean="0"/>
              <a:t>algoritmusok</a:t>
            </a:r>
            <a:r>
              <a:rPr lang="en-US" sz="1800" dirty="0" smtClean="0"/>
              <a:t> </a:t>
            </a:r>
            <a:r>
              <a:rPr lang="en-US" sz="1800" dirty="0" err="1" smtClean="0"/>
              <a:t>vagy</a:t>
            </a:r>
            <a:r>
              <a:rPr lang="en-US" sz="1800" dirty="0" smtClean="0"/>
              <a:t> </a:t>
            </a:r>
            <a:r>
              <a:rPr lang="en-US" sz="1800" dirty="0" err="1" smtClean="0"/>
              <a:t>egy</a:t>
            </a:r>
            <a:r>
              <a:rPr lang="hu-HU" sz="1800" dirty="0" smtClean="0"/>
              <a:t> </a:t>
            </a:r>
            <a:r>
              <a:rPr lang="en-US" sz="1800" dirty="0" err="1" smtClean="0"/>
              <a:t>cs</a:t>
            </a:r>
            <a:r>
              <a:rPr lang="hu-HU" sz="1800" dirty="0" smtClean="0"/>
              <a:t>ú</a:t>
            </a:r>
            <a:r>
              <a:rPr lang="en-US" sz="1800" dirty="0" err="1" smtClean="0"/>
              <a:t>csb</a:t>
            </a:r>
            <a:r>
              <a:rPr lang="hu-HU" sz="1800" dirty="0" smtClean="0"/>
              <a:t>ó</a:t>
            </a:r>
            <a:r>
              <a:rPr lang="en-US" sz="1800" dirty="0" smtClean="0"/>
              <a:t>l </a:t>
            </a:r>
            <a:r>
              <a:rPr lang="en-US" sz="1800" dirty="0" err="1" smtClean="0"/>
              <a:t>minden</a:t>
            </a:r>
            <a:r>
              <a:rPr lang="en-US" sz="1800" dirty="0" smtClean="0"/>
              <a:t> </a:t>
            </a:r>
            <a:r>
              <a:rPr lang="en-US" sz="1800" dirty="0" err="1" smtClean="0"/>
              <a:t>cs</a:t>
            </a:r>
            <a:r>
              <a:rPr lang="hu-HU" sz="1800" dirty="0" smtClean="0"/>
              <a:t>ú</a:t>
            </a:r>
            <a:r>
              <a:rPr lang="en-US" sz="1800" dirty="0" err="1" smtClean="0"/>
              <a:t>csba</a:t>
            </a:r>
            <a:r>
              <a:rPr lang="en-US" sz="1800" dirty="0" smtClean="0"/>
              <a:t> </a:t>
            </a:r>
            <a:r>
              <a:rPr lang="en-US" sz="1800" dirty="0" err="1" smtClean="0"/>
              <a:t>vagy</a:t>
            </a:r>
            <a:r>
              <a:rPr lang="en-US" sz="1800" dirty="0" smtClean="0"/>
              <a:t> </a:t>
            </a:r>
            <a:r>
              <a:rPr lang="en-US" sz="1800" dirty="0" err="1" smtClean="0"/>
              <a:t>minden</a:t>
            </a:r>
            <a:r>
              <a:rPr lang="en-US" sz="1800" dirty="0" smtClean="0"/>
              <a:t> </a:t>
            </a:r>
            <a:r>
              <a:rPr lang="en-US" sz="1800" dirty="0" err="1" smtClean="0"/>
              <a:t>cs</a:t>
            </a:r>
            <a:r>
              <a:rPr lang="hu-HU" sz="1800" dirty="0" smtClean="0"/>
              <a:t>ú</a:t>
            </a:r>
            <a:r>
              <a:rPr lang="en-US" sz="1800" dirty="0" err="1" smtClean="0"/>
              <a:t>csb</a:t>
            </a:r>
            <a:r>
              <a:rPr lang="hu-HU" sz="1800" dirty="0" smtClean="0"/>
              <a:t>ó</a:t>
            </a:r>
            <a:r>
              <a:rPr lang="en-US" sz="1800" dirty="0" smtClean="0"/>
              <a:t>l </a:t>
            </a:r>
            <a:r>
              <a:rPr lang="en-US" sz="1800" dirty="0" err="1" smtClean="0"/>
              <a:t>egybe</a:t>
            </a:r>
            <a:r>
              <a:rPr lang="en-US" sz="1800" dirty="0" smtClean="0"/>
              <a:t> </a:t>
            </a:r>
            <a:r>
              <a:rPr lang="en-US" sz="1800" dirty="0" err="1" smtClean="0"/>
              <a:t>keresik</a:t>
            </a:r>
            <a:r>
              <a:rPr lang="en-US" sz="1800" dirty="0" smtClean="0"/>
              <a:t> a </a:t>
            </a:r>
            <a:r>
              <a:rPr lang="en-US" sz="1800" dirty="0" err="1" smtClean="0"/>
              <a:t>legr</a:t>
            </a:r>
            <a:r>
              <a:rPr lang="hu-HU" sz="1800" dirty="0" smtClean="0"/>
              <a:t>ö</a:t>
            </a:r>
            <a:r>
              <a:rPr lang="en-US" sz="1800" dirty="0" err="1" smtClean="0"/>
              <a:t>videbb</a:t>
            </a:r>
            <a:r>
              <a:rPr lang="hu-HU" sz="1800" dirty="0" smtClean="0"/>
              <a:t> utakat. Ezért, hogy egységesen kezelhessük őket, beleértve a Floyd–Warshall-</a:t>
            </a:r>
            <a:r>
              <a:rPr lang="en-US" sz="1800" dirty="0" err="1" smtClean="0"/>
              <a:t>algoritmust</a:t>
            </a:r>
            <a:r>
              <a:rPr lang="en-US" sz="1800" dirty="0" smtClean="0"/>
              <a:t> is, </a:t>
            </a:r>
            <a:r>
              <a:rPr lang="hu-HU" sz="1800" dirty="0" smtClean="0"/>
              <a:t>á</a:t>
            </a:r>
            <a:r>
              <a:rPr lang="en-US" sz="1800" dirty="0" err="1" smtClean="0"/>
              <a:t>tsz</a:t>
            </a:r>
            <a:r>
              <a:rPr lang="hu-HU" sz="1800" dirty="0" smtClean="0"/>
              <a:t>á</a:t>
            </a:r>
            <a:r>
              <a:rPr lang="en-US" sz="1800" dirty="0" smtClean="0"/>
              <a:t>m</a:t>
            </a:r>
            <a:r>
              <a:rPr lang="hu-HU" sz="1800" dirty="0" smtClean="0"/>
              <a:t>í</a:t>
            </a:r>
            <a:r>
              <a:rPr lang="en-US" sz="1800" dirty="0" err="1" smtClean="0"/>
              <a:t>tjuk</a:t>
            </a:r>
            <a:r>
              <a:rPr lang="en-US" sz="1800" dirty="0" smtClean="0"/>
              <a:t> a </a:t>
            </a:r>
            <a:r>
              <a:rPr lang="en-US" sz="1800" dirty="0" err="1" smtClean="0"/>
              <a:t>bonyol</a:t>
            </a:r>
            <a:r>
              <a:rPr lang="hu-HU" sz="1800" dirty="0" smtClean="0"/>
              <a:t>ú</a:t>
            </a:r>
            <a:r>
              <a:rPr lang="en-US" sz="1800" dirty="0" err="1" smtClean="0"/>
              <a:t>lts</a:t>
            </a:r>
            <a:r>
              <a:rPr lang="hu-HU" sz="1800" dirty="0" smtClean="0"/>
              <a:t>á</a:t>
            </a:r>
            <a:r>
              <a:rPr lang="en-US" sz="1800" dirty="0" smtClean="0"/>
              <a:t>got a</a:t>
            </a:r>
            <a:r>
              <a:rPr lang="hu-HU" sz="1800" dirty="0" smtClean="0"/>
              <a:t> </a:t>
            </a:r>
            <a:r>
              <a:rPr lang="en-US" sz="1800" i="1" dirty="0" smtClean="0">
                <a:solidFill>
                  <a:srgbClr val="FF0000"/>
                </a:solidFill>
              </a:rPr>
              <a:t>”</a:t>
            </a:r>
            <a:r>
              <a:rPr lang="en-US" sz="1800" i="1" dirty="0" err="1" smtClean="0">
                <a:solidFill>
                  <a:srgbClr val="FF0000"/>
                </a:solidFill>
              </a:rPr>
              <a:t>minden</a:t>
            </a:r>
            <a:r>
              <a:rPr lang="en-US" sz="1800" i="1" dirty="0" smtClean="0">
                <a:solidFill>
                  <a:srgbClr val="FF0000"/>
                </a:solidFill>
              </a:rPr>
              <a:t> </a:t>
            </a:r>
            <a:r>
              <a:rPr lang="en-US" sz="1800" i="1" dirty="0" err="1" smtClean="0">
                <a:solidFill>
                  <a:srgbClr val="FF0000"/>
                </a:solidFill>
              </a:rPr>
              <a:t>cs</a:t>
            </a:r>
            <a:r>
              <a:rPr lang="hu-HU" sz="1800" i="1" dirty="0" smtClean="0">
                <a:solidFill>
                  <a:srgbClr val="FF0000"/>
                </a:solidFill>
              </a:rPr>
              <a:t>ú</a:t>
            </a:r>
            <a:r>
              <a:rPr lang="en-US" sz="1800" i="1" dirty="0" err="1" smtClean="0">
                <a:solidFill>
                  <a:srgbClr val="FF0000"/>
                </a:solidFill>
              </a:rPr>
              <a:t>csb</a:t>
            </a:r>
            <a:r>
              <a:rPr lang="hu-HU" sz="1800" i="1" dirty="0" smtClean="0">
                <a:solidFill>
                  <a:srgbClr val="FF0000"/>
                </a:solidFill>
              </a:rPr>
              <a:t>ó</a:t>
            </a:r>
            <a:r>
              <a:rPr lang="en-US" sz="1800" i="1" dirty="0" smtClean="0">
                <a:solidFill>
                  <a:srgbClr val="FF0000"/>
                </a:solidFill>
              </a:rPr>
              <a:t>l </a:t>
            </a:r>
            <a:r>
              <a:rPr lang="en-US" sz="1800" i="1" dirty="0" err="1" smtClean="0">
                <a:solidFill>
                  <a:srgbClr val="FF0000"/>
                </a:solidFill>
              </a:rPr>
              <a:t>minden</a:t>
            </a:r>
            <a:r>
              <a:rPr lang="hu-HU" sz="1800" i="1" dirty="0" smtClean="0">
                <a:solidFill>
                  <a:srgbClr val="FF0000"/>
                </a:solidFill>
              </a:rPr>
              <a:t> </a:t>
            </a:r>
            <a:r>
              <a:rPr lang="en-US" sz="1800" i="1" dirty="0" err="1" smtClean="0">
                <a:solidFill>
                  <a:srgbClr val="FF0000"/>
                </a:solidFill>
              </a:rPr>
              <a:t>cs</a:t>
            </a:r>
            <a:r>
              <a:rPr lang="hu-HU" sz="1800" i="1" dirty="0" smtClean="0">
                <a:solidFill>
                  <a:srgbClr val="FF0000"/>
                </a:solidFill>
              </a:rPr>
              <a:t>ú</a:t>
            </a:r>
            <a:r>
              <a:rPr lang="en-US" sz="1800" i="1" dirty="0" err="1" smtClean="0">
                <a:solidFill>
                  <a:srgbClr val="FF0000"/>
                </a:solidFill>
              </a:rPr>
              <a:t>csba</a:t>
            </a:r>
            <a:r>
              <a:rPr lang="en-US" sz="1800" i="1" dirty="0" smtClean="0">
                <a:solidFill>
                  <a:srgbClr val="FF0000"/>
                </a:solidFill>
              </a:rPr>
              <a:t> </a:t>
            </a:r>
            <a:r>
              <a:rPr lang="en-US" sz="1800" i="1" dirty="0" err="1" smtClean="0">
                <a:solidFill>
                  <a:srgbClr val="FF0000"/>
                </a:solidFill>
              </a:rPr>
              <a:t>esetre</a:t>
            </a:r>
            <a:r>
              <a:rPr lang="en-US" sz="1800" i="1" dirty="0" smtClean="0">
                <a:solidFill>
                  <a:srgbClr val="FF0000"/>
                </a:solidFill>
              </a:rPr>
              <a:t>”</a:t>
            </a:r>
            <a:r>
              <a:rPr lang="en-US" sz="1800" dirty="0" smtClean="0"/>
              <a:t>, </a:t>
            </a:r>
            <a:r>
              <a:rPr lang="en-US" sz="1800" dirty="0" err="1" smtClean="0"/>
              <a:t>ami</a:t>
            </a:r>
            <a:r>
              <a:rPr lang="en-US" sz="1800" dirty="0" smtClean="0"/>
              <a:t> </a:t>
            </a:r>
            <a:r>
              <a:rPr lang="en-US" sz="1800" dirty="0" err="1" smtClean="0"/>
              <a:t>azt</a:t>
            </a:r>
            <a:r>
              <a:rPr lang="en-US" sz="1800" dirty="0" smtClean="0"/>
              <a:t> </a:t>
            </a:r>
            <a:r>
              <a:rPr lang="en-US" sz="1800" dirty="0" err="1" smtClean="0"/>
              <a:t>jelenti</a:t>
            </a:r>
            <a:r>
              <a:rPr lang="en-US" sz="1800" dirty="0" smtClean="0"/>
              <a:t>, </a:t>
            </a:r>
            <a:r>
              <a:rPr lang="en-US" sz="1800" dirty="0" err="1" smtClean="0"/>
              <a:t>hogy</a:t>
            </a:r>
            <a:r>
              <a:rPr lang="en-US" sz="1800" dirty="0" smtClean="0"/>
              <a:t> </a:t>
            </a:r>
            <a:r>
              <a:rPr lang="en-US" sz="1800" dirty="0" err="1" smtClean="0"/>
              <a:t>szorzunk</a:t>
            </a:r>
            <a:r>
              <a:rPr lang="en-US" sz="1800" dirty="0" smtClean="0"/>
              <a:t> n-</a:t>
            </a:r>
            <a:r>
              <a:rPr lang="en-US" sz="1800" dirty="0" err="1" smtClean="0"/>
              <a:t>nel</a:t>
            </a:r>
            <a:r>
              <a:rPr lang="en-US" sz="1800" dirty="0" smtClean="0"/>
              <a:t>.</a:t>
            </a:r>
            <a:endParaRPr lang="hu-HU" sz="1800" dirty="0" smtClean="0"/>
          </a:p>
          <a:p>
            <a:pPr algn="just">
              <a:buNone/>
            </a:pPr>
            <a:endParaRPr lang="en-US" sz="1800" dirty="0" smtClean="0"/>
          </a:p>
          <a:p>
            <a:pPr>
              <a:buFont typeface="Wingdings" pitchFamily="2" charset="2"/>
              <a:buChar char="ü"/>
            </a:pPr>
            <a:r>
              <a:rPr lang="en-US" sz="1800" dirty="0" smtClean="0"/>
              <a:t>A Moore- </a:t>
            </a:r>
            <a:r>
              <a:rPr lang="hu-HU" sz="1800" dirty="0" err="1" smtClean="0"/>
              <a:t>é</a:t>
            </a:r>
            <a:r>
              <a:rPr lang="en-US" sz="1800" dirty="0" smtClean="0"/>
              <a:t>s </a:t>
            </a:r>
            <a:r>
              <a:rPr lang="en-US" sz="1800" dirty="0" err="1" smtClean="0"/>
              <a:t>Dijkstra-algoritmusokn</a:t>
            </a:r>
            <a:r>
              <a:rPr lang="hu-HU" sz="1800" dirty="0" smtClean="0"/>
              <a:t>á</a:t>
            </a:r>
            <a:r>
              <a:rPr lang="en-US" sz="1800" dirty="0" smtClean="0"/>
              <a:t>l </a:t>
            </a:r>
            <a:r>
              <a:rPr lang="en-US" sz="1800" dirty="0" err="1" smtClean="0"/>
              <a:t>egy-egy</a:t>
            </a:r>
            <a:r>
              <a:rPr lang="en-US" sz="1800" dirty="0" smtClean="0"/>
              <a:t> </a:t>
            </a:r>
            <a:r>
              <a:rPr lang="en-US" sz="1800" i="1" dirty="0" smtClean="0">
                <a:solidFill>
                  <a:srgbClr val="FF0000"/>
                </a:solidFill>
              </a:rPr>
              <a:t>while</a:t>
            </a:r>
            <a:r>
              <a:rPr lang="en-US" sz="1800" dirty="0" smtClean="0"/>
              <a:t> </a:t>
            </a:r>
            <a:r>
              <a:rPr lang="hu-HU" sz="1800" dirty="0" err="1" smtClean="0"/>
              <a:t>é</a:t>
            </a:r>
            <a:r>
              <a:rPr lang="en-US" sz="1800" dirty="0" smtClean="0"/>
              <a:t>s </a:t>
            </a:r>
            <a:r>
              <a:rPr lang="en-US" sz="1800" i="1" dirty="0" smtClean="0">
                <a:solidFill>
                  <a:srgbClr val="FF0000"/>
                </a:solidFill>
              </a:rPr>
              <a:t>for </a:t>
            </a:r>
            <a:r>
              <a:rPr lang="en-US" sz="1800" i="1" dirty="0" err="1" smtClean="0">
                <a:solidFill>
                  <a:srgbClr val="FF0000"/>
                </a:solidFill>
              </a:rPr>
              <a:t>ciklus</a:t>
            </a:r>
            <a:r>
              <a:rPr lang="en-US" sz="1800" i="1" dirty="0" smtClean="0">
                <a:solidFill>
                  <a:srgbClr val="FF0000"/>
                </a:solidFill>
              </a:rPr>
              <a:t> </a:t>
            </a:r>
            <a:r>
              <a:rPr lang="en-US" sz="1800" dirty="0" smtClean="0"/>
              <a:t>van</a:t>
            </a:r>
            <a:r>
              <a:rPr lang="hu-HU" sz="1800" dirty="0" smtClean="0"/>
              <a:t> egymásba ágyazva. Mivel a gráf </a:t>
            </a:r>
            <a:r>
              <a:rPr lang="hu-HU" sz="1800" i="1" dirty="0" smtClean="0"/>
              <a:t>n-csúcsu</a:t>
            </a:r>
            <a:r>
              <a:rPr lang="hu-HU" sz="1800" dirty="0" smtClean="0"/>
              <a:t>, az elsőt legfennebb </a:t>
            </a:r>
            <a:r>
              <a:rPr lang="hu-HU" sz="1800" i="1" dirty="0" smtClean="0"/>
              <a:t>n-szer</a:t>
            </a:r>
            <a:r>
              <a:rPr lang="hu-HU" sz="1800" dirty="0" smtClean="0"/>
              <a:t>, a má</a:t>
            </a:r>
            <a:r>
              <a:rPr lang="en-US" sz="1800" dirty="0" err="1" smtClean="0"/>
              <a:t>sodikat</a:t>
            </a:r>
            <a:r>
              <a:rPr lang="en-US" sz="1800" dirty="0" smtClean="0"/>
              <a:t> </a:t>
            </a:r>
            <a:r>
              <a:rPr lang="en-US" sz="1800" dirty="0" err="1" smtClean="0"/>
              <a:t>pedig</a:t>
            </a:r>
            <a:r>
              <a:rPr lang="en-US" sz="1800" dirty="0" smtClean="0"/>
              <a:t> </a:t>
            </a:r>
            <a:r>
              <a:rPr lang="en-US" sz="1800" dirty="0" err="1" smtClean="0"/>
              <a:t>legfennebb</a:t>
            </a:r>
            <a:r>
              <a:rPr lang="en-US" sz="1800" dirty="0" smtClean="0"/>
              <a:t> </a:t>
            </a:r>
            <a:r>
              <a:rPr lang="en-US" sz="1800" i="1" dirty="0" smtClean="0"/>
              <a:t>(n−1)-</a:t>
            </a:r>
            <a:r>
              <a:rPr lang="en-US" sz="1800" i="1" dirty="0" err="1" smtClean="0"/>
              <a:t>szer</a:t>
            </a:r>
            <a:r>
              <a:rPr lang="en-US" sz="1800" i="1" dirty="0" smtClean="0"/>
              <a:t> </a:t>
            </a:r>
            <a:r>
              <a:rPr lang="en-US" sz="1800" dirty="0" smtClean="0"/>
              <a:t>v</a:t>
            </a:r>
            <a:r>
              <a:rPr lang="hu-HU" sz="1800" dirty="0" smtClean="0"/>
              <a:t>é</a:t>
            </a:r>
            <a:r>
              <a:rPr lang="en-US" sz="1800" dirty="0" err="1" smtClean="0"/>
              <a:t>gezz</a:t>
            </a:r>
            <a:r>
              <a:rPr lang="hu-HU" sz="1800" dirty="0" smtClean="0"/>
              <a:t>ü</a:t>
            </a:r>
            <a:r>
              <a:rPr lang="en-US" sz="1800" dirty="0" smtClean="0"/>
              <a:t>k el. </a:t>
            </a:r>
            <a:r>
              <a:rPr lang="en-US" sz="1800" dirty="0" err="1" smtClean="0"/>
              <a:t>Ez</a:t>
            </a:r>
            <a:r>
              <a:rPr lang="hu-HU" sz="1800" dirty="0" smtClean="0"/>
              <a:t>é</a:t>
            </a:r>
            <a:r>
              <a:rPr lang="en-US" sz="1800" dirty="0" err="1" smtClean="0"/>
              <a:t>rt</a:t>
            </a:r>
            <a:r>
              <a:rPr lang="en-US" sz="1800" dirty="0" smtClean="0"/>
              <a:t> a </a:t>
            </a:r>
            <a:r>
              <a:rPr lang="en-US" sz="1800" dirty="0" err="1" smtClean="0"/>
              <a:t>bonyolults</a:t>
            </a:r>
            <a:r>
              <a:rPr lang="hu-HU" sz="1800" dirty="0" smtClean="0"/>
              <a:t>á</a:t>
            </a:r>
            <a:r>
              <a:rPr lang="en-US" sz="1800" dirty="0" smtClean="0"/>
              <a:t>g</a:t>
            </a:r>
            <a:r>
              <a:rPr lang="hu-HU" sz="1800" dirty="0" smtClean="0"/>
              <a:t>                    </a:t>
            </a:r>
          </a:p>
          <a:p>
            <a:pPr algn="just">
              <a:buNone/>
            </a:pPr>
            <a:r>
              <a:rPr lang="hu-HU" sz="1800" dirty="0" smtClean="0"/>
              <a:t>                      </a:t>
            </a:r>
            <a:r>
              <a:rPr lang="en-US" sz="1800" dirty="0" smtClean="0"/>
              <a:t>,</a:t>
            </a:r>
            <a:r>
              <a:rPr lang="hu-HU" sz="1800" dirty="0" smtClean="0"/>
              <a:t> </a:t>
            </a:r>
            <a:r>
              <a:rPr lang="en-US" sz="1800" dirty="0" err="1" smtClean="0"/>
              <a:t>mivel</a:t>
            </a:r>
            <a:r>
              <a:rPr lang="en-US" sz="1800" dirty="0" smtClean="0"/>
              <a:t> </a:t>
            </a:r>
            <a:r>
              <a:rPr lang="en-US" sz="1800" i="1" dirty="0" smtClean="0"/>
              <a:t>n(n − 1) </a:t>
            </a:r>
            <a:r>
              <a:rPr lang="en-US" sz="1800" dirty="0" smtClean="0"/>
              <a:t>m</a:t>
            </a:r>
            <a:r>
              <a:rPr lang="hu-HU" sz="1800" dirty="0" smtClean="0"/>
              <a:t>á</a:t>
            </a:r>
            <a:r>
              <a:rPr lang="en-US" sz="1800" dirty="0" err="1" smtClean="0"/>
              <a:t>sodfok</a:t>
            </a:r>
            <a:r>
              <a:rPr lang="hu-HU" sz="1800" dirty="0" smtClean="0"/>
              <a:t>ú</a:t>
            </a:r>
            <a:r>
              <a:rPr lang="en-US" sz="1800" dirty="0" smtClean="0"/>
              <a:t>.</a:t>
            </a:r>
            <a:endParaRPr lang="en-US" sz="1800" dirty="0"/>
          </a:p>
        </p:txBody>
      </p:sp>
      <p:graphicFrame>
        <p:nvGraphicFramePr>
          <p:cNvPr id="4" name="Object 3"/>
          <p:cNvGraphicFramePr>
            <a:graphicFrameLocks noChangeAspect="1"/>
          </p:cNvGraphicFramePr>
          <p:nvPr/>
        </p:nvGraphicFramePr>
        <p:xfrm>
          <a:off x="838200" y="4572000"/>
          <a:ext cx="711200" cy="457200"/>
        </p:xfrm>
        <a:graphic>
          <a:graphicData uri="http://schemas.openxmlformats.org/presentationml/2006/ole">
            <p:oleObj spid="_x0000_s82946" name="Equation" r:id="rId3" imgW="406080" imgH="228600" progId="Equation.3">
              <p:embed/>
            </p:oleObj>
          </a:graphicData>
        </a:graphic>
      </p:graphicFrame>
      <p:pic>
        <p:nvPicPr>
          <p:cNvPr id="5" name="Picture 4" descr="b5.PNG"/>
          <p:cNvPicPr>
            <a:picLocks noChangeAspect="1"/>
          </p:cNvPicPr>
          <p:nvPr/>
        </p:nvPicPr>
        <p:blipFill>
          <a:blip r:embed="rId4" cstate="print"/>
          <a:stretch>
            <a:fillRect/>
          </a:stretch>
        </p:blipFill>
        <p:spPr>
          <a:xfrm>
            <a:off x="685800" y="5019110"/>
            <a:ext cx="5677693" cy="4048690"/>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76200"/>
            <a:ext cx="6172200" cy="1143000"/>
          </a:xfrm>
        </p:spPr>
        <p:txBody>
          <a:bodyPr/>
          <a:lstStyle/>
          <a:p>
            <a:r>
              <a:rPr lang="hu-HU" dirty="0" smtClean="0"/>
              <a:t>Kérdés</a:t>
            </a:r>
            <a:endParaRPr lang="en-US" dirty="0"/>
          </a:p>
        </p:txBody>
      </p:sp>
      <p:sp>
        <p:nvSpPr>
          <p:cNvPr id="3" name="Content Placeholder 2"/>
          <p:cNvSpPr>
            <a:spLocks noGrp="1"/>
          </p:cNvSpPr>
          <p:nvPr>
            <p:ph idx="1"/>
          </p:nvPr>
        </p:nvSpPr>
        <p:spPr>
          <a:xfrm>
            <a:off x="342900" y="823383"/>
            <a:ext cx="6172200" cy="6034617"/>
          </a:xfrm>
        </p:spPr>
        <p:txBody>
          <a:bodyPr/>
          <a:lstStyle/>
          <a:p>
            <a:r>
              <a:rPr lang="hu-HU" dirty="0" smtClean="0"/>
              <a:t>Mi történik ha egy számítógépes hálózat megsérül, vagy szétesik?</a:t>
            </a:r>
            <a:endParaRPr lang="en-US" dirty="0"/>
          </a:p>
        </p:txBody>
      </p:sp>
      <p:pic>
        <p:nvPicPr>
          <p:cNvPr id="4" name="Picture 3" descr="komplex_halo.jpg"/>
          <p:cNvPicPr>
            <a:picLocks noChangeAspect="1"/>
          </p:cNvPicPr>
          <p:nvPr/>
        </p:nvPicPr>
        <p:blipFill>
          <a:blip r:embed="rId2" cstate="print"/>
          <a:stretch>
            <a:fillRect/>
          </a:stretch>
        </p:blipFill>
        <p:spPr>
          <a:xfrm>
            <a:off x="0" y="2570871"/>
            <a:ext cx="6858000" cy="6573129"/>
          </a:xfrm>
          <a:prstGeom prst="rect">
            <a:avLst/>
          </a:prstGeom>
        </p:spPr>
      </p:pic>
      <p:sp>
        <p:nvSpPr>
          <p:cNvPr id="5" name="TextBox 4"/>
          <p:cNvSpPr txBox="1"/>
          <p:nvPr/>
        </p:nvSpPr>
        <p:spPr>
          <a:xfrm>
            <a:off x="3276600" y="3733800"/>
            <a:ext cx="533400" cy="1015663"/>
          </a:xfrm>
          <a:prstGeom prst="rect">
            <a:avLst/>
          </a:prstGeom>
          <a:noFill/>
        </p:spPr>
        <p:txBody>
          <a:bodyPr wrap="square" rtlCol="0">
            <a:spAutoFit/>
          </a:bodyPr>
          <a:lstStyle/>
          <a:p>
            <a:r>
              <a:rPr lang="hu-HU" sz="6000" dirty="0" smtClean="0">
                <a:solidFill>
                  <a:srgbClr val="FF0000"/>
                </a:solidFill>
                <a:latin typeface="BatangChe" pitchFamily="49" charset="-127"/>
                <a:ea typeface="BatangChe" pitchFamily="49" charset="-127"/>
                <a:cs typeface="Arabic Typesetting" pitchFamily="66" charset="-78"/>
              </a:rPr>
              <a:t>x</a:t>
            </a:r>
            <a:endParaRPr lang="en-US" sz="6000" dirty="0">
              <a:solidFill>
                <a:srgbClr val="FF0000"/>
              </a:solidFill>
              <a:latin typeface="BatangChe" pitchFamily="49" charset="-127"/>
              <a:ea typeface="BatangChe" pitchFamily="49" charset="-127"/>
              <a:cs typeface="Arabic Typesetting" pitchFamily="66" charset="-78"/>
            </a:endParaRPr>
          </a:p>
        </p:txBody>
      </p:sp>
      <p:sp>
        <p:nvSpPr>
          <p:cNvPr id="6" name="TextBox 5"/>
          <p:cNvSpPr txBox="1"/>
          <p:nvPr/>
        </p:nvSpPr>
        <p:spPr>
          <a:xfrm>
            <a:off x="2971800" y="5842337"/>
            <a:ext cx="533400" cy="1015663"/>
          </a:xfrm>
          <a:prstGeom prst="rect">
            <a:avLst/>
          </a:prstGeom>
          <a:noFill/>
        </p:spPr>
        <p:txBody>
          <a:bodyPr wrap="square" rtlCol="0">
            <a:spAutoFit/>
          </a:bodyPr>
          <a:lstStyle/>
          <a:p>
            <a:r>
              <a:rPr lang="hu-HU" sz="6000" dirty="0" smtClean="0">
                <a:solidFill>
                  <a:srgbClr val="FF0000"/>
                </a:solidFill>
                <a:latin typeface="BatangChe" pitchFamily="49" charset="-127"/>
                <a:ea typeface="BatangChe" pitchFamily="49" charset="-127"/>
                <a:cs typeface="Arabic Typesetting" pitchFamily="66" charset="-78"/>
              </a:rPr>
              <a:t>x</a:t>
            </a:r>
            <a:endParaRPr lang="en-US" sz="6000" dirty="0">
              <a:solidFill>
                <a:srgbClr val="FF0000"/>
              </a:solidFill>
              <a:latin typeface="BatangChe" pitchFamily="49" charset="-127"/>
              <a:ea typeface="BatangChe" pitchFamily="49" charset="-127"/>
              <a:cs typeface="Arabic Typesetting" pitchFamily="66"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76200"/>
            <a:ext cx="6172200" cy="1143000"/>
          </a:xfrm>
        </p:spPr>
        <p:txBody>
          <a:bodyPr/>
          <a:lstStyle/>
          <a:p>
            <a:r>
              <a:rPr lang="hu-HU" dirty="0" smtClean="0"/>
              <a:t>Kérdés</a:t>
            </a:r>
            <a:endParaRPr lang="en-US" dirty="0"/>
          </a:p>
        </p:txBody>
      </p:sp>
      <p:sp>
        <p:nvSpPr>
          <p:cNvPr id="3" name="Content Placeholder 2"/>
          <p:cNvSpPr>
            <a:spLocks noGrp="1"/>
          </p:cNvSpPr>
          <p:nvPr>
            <p:ph idx="1"/>
          </p:nvPr>
        </p:nvSpPr>
        <p:spPr>
          <a:xfrm>
            <a:off x="342900" y="823383"/>
            <a:ext cx="6172200" cy="6034617"/>
          </a:xfrm>
        </p:spPr>
        <p:txBody>
          <a:bodyPr/>
          <a:lstStyle/>
          <a:p>
            <a:r>
              <a:rPr lang="hu-HU" dirty="0" smtClean="0"/>
              <a:t>Mi történik ha egy számítógépes hálózat megsérül, vagy szétesik?</a:t>
            </a:r>
            <a:endParaRPr lang="en-US" dirty="0"/>
          </a:p>
        </p:txBody>
      </p:sp>
      <p:pic>
        <p:nvPicPr>
          <p:cNvPr id="7" name="Picture 6" descr="al1.png"/>
          <p:cNvPicPr>
            <a:picLocks noChangeAspect="1"/>
          </p:cNvPicPr>
          <p:nvPr/>
        </p:nvPicPr>
        <p:blipFill>
          <a:blip r:embed="rId2" cstate="print"/>
          <a:stretch>
            <a:fillRect/>
          </a:stretch>
        </p:blipFill>
        <p:spPr>
          <a:xfrm>
            <a:off x="0" y="2590800"/>
            <a:ext cx="3762900" cy="5563377"/>
          </a:xfrm>
          <a:prstGeom prst="rect">
            <a:avLst/>
          </a:prstGeom>
        </p:spPr>
      </p:pic>
      <p:pic>
        <p:nvPicPr>
          <p:cNvPr id="8" name="Picture 7" descr="al2.png"/>
          <p:cNvPicPr>
            <a:picLocks noChangeAspect="1"/>
          </p:cNvPicPr>
          <p:nvPr/>
        </p:nvPicPr>
        <p:blipFill>
          <a:blip r:embed="rId3" cstate="print"/>
          <a:stretch>
            <a:fillRect/>
          </a:stretch>
        </p:blipFill>
        <p:spPr>
          <a:xfrm>
            <a:off x="3409468" y="3142423"/>
            <a:ext cx="3448532" cy="5925377"/>
          </a:xfrm>
          <a:prstGeom prst="rect">
            <a:avLst/>
          </a:prstGeom>
        </p:spPr>
      </p:pic>
      <p:sp>
        <p:nvSpPr>
          <p:cNvPr id="5" name="TextBox 4"/>
          <p:cNvSpPr txBox="1"/>
          <p:nvPr/>
        </p:nvSpPr>
        <p:spPr>
          <a:xfrm>
            <a:off x="5181600" y="3099137"/>
            <a:ext cx="533400" cy="1015663"/>
          </a:xfrm>
          <a:prstGeom prst="rect">
            <a:avLst/>
          </a:prstGeom>
          <a:noFill/>
        </p:spPr>
        <p:txBody>
          <a:bodyPr wrap="square" rtlCol="0">
            <a:spAutoFit/>
          </a:bodyPr>
          <a:lstStyle/>
          <a:p>
            <a:r>
              <a:rPr lang="hu-HU" sz="6000" dirty="0" smtClean="0">
                <a:solidFill>
                  <a:srgbClr val="FF0000"/>
                </a:solidFill>
                <a:latin typeface="BatangChe" pitchFamily="49" charset="-127"/>
                <a:ea typeface="BatangChe" pitchFamily="49" charset="-127"/>
                <a:cs typeface="Arabic Typesetting" pitchFamily="66" charset="-78"/>
              </a:rPr>
              <a:t>x</a:t>
            </a:r>
            <a:endParaRPr lang="en-US" sz="6000" dirty="0">
              <a:solidFill>
                <a:srgbClr val="FF0000"/>
              </a:solidFill>
              <a:latin typeface="BatangChe" pitchFamily="49" charset="-127"/>
              <a:ea typeface="BatangChe" pitchFamily="49" charset="-127"/>
              <a:cs typeface="Arabic Typesetting" pitchFamily="66" charset="-78"/>
            </a:endParaRPr>
          </a:p>
        </p:txBody>
      </p:sp>
      <p:sp>
        <p:nvSpPr>
          <p:cNvPr id="6" name="TextBox 5"/>
          <p:cNvSpPr txBox="1"/>
          <p:nvPr/>
        </p:nvSpPr>
        <p:spPr>
          <a:xfrm>
            <a:off x="5562600" y="3429001"/>
            <a:ext cx="457200" cy="1015663"/>
          </a:xfrm>
          <a:prstGeom prst="rect">
            <a:avLst/>
          </a:prstGeom>
          <a:noFill/>
        </p:spPr>
        <p:txBody>
          <a:bodyPr wrap="square" rtlCol="0">
            <a:spAutoFit/>
          </a:bodyPr>
          <a:lstStyle/>
          <a:p>
            <a:r>
              <a:rPr lang="hu-HU" sz="6000" dirty="0" smtClean="0">
                <a:solidFill>
                  <a:srgbClr val="FF0000"/>
                </a:solidFill>
                <a:latin typeface="BatangChe" pitchFamily="49" charset="-127"/>
                <a:ea typeface="BatangChe" pitchFamily="49" charset="-127"/>
                <a:cs typeface="Arabic Typesetting" pitchFamily="66" charset="-78"/>
              </a:rPr>
              <a:t>x</a:t>
            </a:r>
            <a:endParaRPr lang="en-US" sz="6000" dirty="0">
              <a:solidFill>
                <a:srgbClr val="FF0000"/>
              </a:solidFill>
              <a:latin typeface="BatangChe" pitchFamily="49" charset="-127"/>
              <a:ea typeface="BatangChe" pitchFamily="49" charset="-127"/>
              <a:cs typeface="Arabic Typesetting" pitchFamily="66" charset="-78"/>
            </a:endParaRPr>
          </a:p>
        </p:txBody>
      </p:sp>
      <p:sp>
        <p:nvSpPr>
          <p:cNvPr id="10" name="TextBox 9"/>
          <p:cNvSpPr txBox="1"/>
          <p:nvPr/>
        </p:nvSpPr>
        <p:spPr>
          <a:xfrm>
            <a:off x="0" y="5850791"/>
            <a:ext cx="6858000" cy="3785652"/>
          </a:xfrm>
          <a:prstGeom prst="rect">
            <a:avLst/>
          </a:prstGeom>
          <a:solidFill>
            <a:srgbClr val="F0AD00"/>
          </a:solidFill>
        </p:spPr>
        <p:txBody>
          <a:bodyPr wrap="square" rtlCol="0">
            <a:spAutoFit/>
          </a:bodyPr>
          <a:lstStyle/>
          <a:p>
            <a:pPr>
              <a:buFont typeface="Arial" pitchFamily="34" charset="0"/>
              <a:buChar char="•"/>
            </a:pPr>
            <a:r>
              <a:rPr lang="hu-HU" sz="1600" dirty="0" smtClean="0">
                <a:solidFill>
                  <a:schemeClr val="bg1"/>
                </a:solidFill>
              </a:rPr>
              <a:t>Egy  gráf  erőssen összefüggőségének vizsgálata</a:t>
            </a:r>
          </a:p>
          <a:p>
            <a:endParaRPr lang="hu-HU" sz="1600" dirty="0" smtClean="0">
              <a:solidFill>
                <a:schemeClr val="bg1"/>
              </a:solidFill>
            </a:endParaRPr>
          </a:p>
          <a:p>
            <a:pPr>
              <a:buFont typeface="Arial" pitchFamily="34" charset="0"/>
              <a:buChar char="•"/>
            </a:pPr>
            <a:r>
              <a:rPr lang="hu-HU" sz="1600" dirty="0" smtClean="0">
                <a:solidFill>
                  <a:schemeClr val="bg1"/>
                </a:solidFill>
              </a:rPr>
              <a:t>Egy  gráf  erőssen összefüggőségének vizsgálata irányított él (él)  elhagyás </a:t>
            </a:r>
            <a:r>
              <a:rPr lang="hu-HU" sz="1600" dirty="0" smtClean="0">
                <a:solidFill>
                  <a:schemeClr val="bg1"/>
                </a:solidFill>
              </a:rPr>
              <a:t>esetén</a:t>
            </a:r>
            <a:r>
              <a:rPr lang="en-US" sz="1600" dirty="0" smtClean="0">
                <a:solidFill>
                  <a:schemeClr val="bg1"/>
                </a:solidFill>
              </a:rPr>
              <a:t> </a:t>
            </a:r>
            <a:r>
              <a:rPr lang="hu-HU" sz="1600" dirty="0" smtClean="0">
                <a:solidFill>
                  <a:srgbClr val="C00000"/>
                </a:solidFill>
                <a:hlinkClick r:id="rId4" action="ppaction://hlinksldjump"/>
              </a:rPr>
              <a:t>(hidak)</a:t>
            </a:r>
            <a:r>
              <a:rPr lang="en-US" sz="1600" dirty="0" smtClean="0">
                <a:solidFill>
                  <a:srgbClr val="C00000"/>
                </a:solidFill>
              </a:rPr>
              <a:t> </a:t>
            </a:r>
            <a:endParaRPr lang="hu-HU" sz="1600" dirty="0" smtClean="0">
              <a:solidFill>
                <a:srgbClr val="C00000"/>
              </a:solidFill>
            </a:endParaRPr>
          </a:p>
          <a:p>
            <a:pPr>
              <a:buFont typeface="Arial" pitchFamily="34" charset="0"/>
              <a:buChar char="•"/>
            </a:pPr>
            <a:endParaRPr lang="hu-HU" sz="1600" dirty="0" smtClean="0">
              <a:solidFill>
                <a:srgbClr val="C00000"/>
              </a:solidFill>
            </a:endParaRPr>
          </a:p>
          <a:p>
            <a:pPr>
              <a:buFont typeface="Arial" pitchFamily="34" charset="0"/>
              <a:buChar char="•"/>
            </a:pPr>
            <a:r>
              <a:rPr lang="hu-HU" sz="1600" dirty="0" smtClean="0">
                <a:solidFill>
                  <a:schemeClr val="bg1"/>
                </a:solidFill>
              </a:rPr>
              <a:t>Egy  gráf  erőssen összefüggőségének vizsgálata csúcselhagyás esetén </a:t>
            </a:r>
            <a:r>
              <a:rPr lang="hu-HU" sz="1600" dirty="0" smtClean="0">
                <a:solidFill>
                  <a:srgbClr val="C00000"/>
                </a:solidFill>
                <a:hlinkClick r:id="rId5" action="ppaction://hlinksldjump"/>
              </a:rPr>
              <a:t>(</a:t>
            </a:r>
            <a:r>
              <a:rPr lang="hu-HU" sz="1600" dirty="0" smtClean="0">
                <a:solidFill>
                  <a:srgbClr val="C00000"/>
                </a:solidFill>
                <a:hlinkClick r:id="rId5" action="ppaction://hlinksldjump"/>
              </a:rPr>
              <a:t>artikulációs pontok)</a:t>
            </a:r>
            <a:endParaRPr lang="hu-HU" sz="1600" dirty="0" smtClean="0">
              <a:solidFill>
                <a:srgbClr val="C00000"/>
              </a:solidFill>
            </a:endParaRPr>
          </a:p>
          <a:p>
            <a:pPr>
              <a:buFont typeface="Arial" pitchFamily="34" charset="0"/>
              <a:buChar char="•"/>
            </a:pPr>
            <a:endParaRPr lang="hu-HU" sz="1600" dirty="0" smtClean="0">
              <a:solidFill>
                <a:schemeClr val="bg1"/>
              </a:solidFill>
            </a:endParaRPr>
          </a:p>
          <a:p>
            <a:pPr>
              <a:buFont typeface="Arial" pitchFamily="34" charset="0"/>
              <a:buChar char="•"/>
            </a:pPr>
            <a:r>
              <a:rPr lang="hu-HU" sz="1600" dirty="0" smtClean="0">
                <a:solidFill>
                  <a:schemeClr val="bg1"/>
                </a:solidFill>
              </a:rPr>
              <a:t>Ezen algoritmusok a gráfbejáró </a:t>
            </a:r>
            <a:r>
              <a:rPr lang="hu-HU" sz="1600" dirty="0" smtClean="0">
                <a:solidFill>
                  <a:srgbClr val="C00000"/>
                </a:solidFill>
              </a:rPr>
              <a:t>(DFS illetve BFS) </a:t>
            </a:r>
            <a:r>
              <a:rPr lang="hu-HU" sz="1600" dirty="0" smtClean="0">
                <a:solidFill>
                  <a:schemeClr val="bg1"/>
                </a:solidFill>
              </a:rPr>
              <a:t>algoritmusokat alkalmazzák.</a:t>
            </a:r>
          </a:p>
          <a:p>
            <a:pPr>
              <a:buFont typeface="Arial" pitchFamily="34" charset="0"/>
              <a:buChar char="•"/>
            </a:pPr>
            <a:r>
              <a:rPr lang="hu-HU" sz="1600" dirty="0" smtClean="0">
                <a:solidFill>
                  <a:schemeClr val="bg1"/>
                </a:solidFill>
              </a:rPr>
              <a:t>Én most itt az </a:t>
            </a:r>
            <a:r>
              <a:rPr lang="hu-HU" sz="1600" i="1" dirty="0" smtClean="0">
                <a:solidFill>
                  <a:srgbClr val="FFFF00"/>
                </a:solidFill>
              </a:rPr>
              <a:t>„apró lépések” elvét </a:t>
            </a:r>
            <a:r>
              <a:rPr lang="hu-HU" sz="1600" dirty="0" smtClean="0">
                <a:solidFill>
                  <a:schemeClr val="bg1"/>
                </a:solidFill>
              </a:rPr>
              <a:t>alkalmazom, </a:t>
            </a:r>
            <a:r>
              <a:rPr lang="hu-HU" sz="1600" i="1" dirty="0" smtClean="0">
                <a:solidFill>
                  <a:srgbClr val="FFFF00"/>
                </a:solidFill>
              </a:rPr>
              <a:t>mint didaktikai stratégiát</a:t>
            </a:r>
            <a:r>
              <a:rPr lang="hu-HU" sz="1600" dirty="0" smtClean="0">
                <a:solidFill>
                  <a:schemeClr val="bg1"/>
                </a:solidFill>
              </a:rPr>
              <a:t>, így ezen algoritmusok hatékonyságaira, komplexitására, finomítására, a bemutatómon keresztül, most nem térek ki.</a:t>
            </a:r>
            <a:endParaRPr lang="en-US" sz="1600" dirty="0" smtClean="0">
              <a:solidFill>
                <a:schemeClr val="bg1"/>
              </a:solidFill>
            </a:endParaRPr>
          </a:p>
          <a:p>
            <a:endParaRPr lang="en-US" sz="1600" dirty="0" smtClean="0"/>
          </a:p>
          <a:p>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000"/>
                                        <p:tgtEl>
                                          <p:spTgt spid="6"/>
                                        </p:tgtEl>
                                      </p:cBhvr>
                                    </p:animEffect>
                                  </p:childTnLst>
                                </p:cTn>
                              </p:par>
                            </p:childTnLst>
                          </p:cTn>
                        </p:par>
                        <p:par>
                          <p:cTn id="19" fill="hold">
                            <p:stCondLst>
                              <p:cond delay="2000"/>
                            </p:stCondLst>
                            <p:childTnLst>
                              <p:par>
                                <p:cTn id="20" presetID="26" presetClass="emph" presetSubtype="0" repeatCount="indefinite" fill="hold" grpId="1" nodeType="afterEffect">
                                  <p:stCondLst>
                                    <p:cond delay="0"/>
                                  </p:stCondLst>
                                  <p:childTnLst>
                                    <p:animEffect transition="out" filter="fade">
                                      <p:cBhvr>
                                        <p:cTn id="21" dur="500" tmFilter="0, 0; .2, .5; .8, .5; 1, 0"/>
                                        <p:tgtEl>
                                          <p:spTgt spid="6"/>
                                        </p:tgtEl>
                                      </p:cBhvr>
                                    </p:animEffect>
                                    <p:animScale>
                                      <p:cBhvr>
                                        <p:cTn id="22" dur="250" autoRev="1" fill="hold"/>
                                        <p:tgtEl>
                                          <p:spTgt spid="6"/>
                                        </p:tgtEl>
                                      </p:cBhvr>
                                      <p:by x="105000" y="105000"/>
                                    </p:animScale>
                                  </p:childTnLst>
                                </p:cTn>
                              </p:par>
                            </p:childTnLst>
                          </p:cTn>
                        </p:par>
                      </p:childTnLst>
                    </p:cTn>
                  </p:par>
                </p:childTnLst>
              </p:cTn>
              <p:nextCondLst>
                <p:cond evt="onClick" delay="0">
                  <p:tgtEl>
                    <p:spTgt spid="5"/>
                  </p:tgtEl>
                </p:cond>
              </p:nextCondLst>
            </p:seq>
          </p:childTnLst>
        </p:cTn>
      </p:par>
    </p:tnLst>
    <p:bldLst>
      <p:bldP spid="5" grpId="0"/>
      <p:bldP spid="6" grpId="0"/>
      <p:bldP spid="6" grpId="1"/>
      <p:bldP spid="10"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l3.png"/>
          <p:cNvPicPr>
            <a:picLocks noChangeAspect="1"/>
          </p:cNvPicPr>
          <p:nvPr/>
        </p:nvPicPr>
        <p:blipFill>
          <a:blip r:embed="rId2" cstate="print"/>
          <a:stretch>
            <a:fillRect/>
          </a:stretch>
        </p:blipFill>
        <p:spPr>
          <a:xfrm>
            <a:off x="3485668" y="3218623"/>
            <a:ext cx="3448532" cy="5925377"/>
          </a:xfrm>
          <a:prstGeom prst="rect">
            <a:avLst/>
          </a:prstGeom>
        </p:spPr>
      </p:pic>
      <p:sp>
        <p:nvSpPr>
          <p:cNvPr id="2" name="Title 1"/>
          <p:cNvSpPr>
            <a:spLocks noGrp="1"/>
          </p:cNvSpPr>
          <p:nvPr>
            <p:ph type="title"/>
          </p:nvPr>
        </p:nvSpPr>
        <p:spPr>
          <a:xfrm>
            <a:off x="342900" y="-76200"/>
            <a:ext cx="6172200" cy="1143000"/>
          </a:xfrm>
        </p:spPr>
        <p:txBody>
          <a:bodyPr/>
          <a:lstStyle/>
          <a:p>
            <a:r>
              <a:rPr lang="hu-HU" dirty="0" smtClean="0"/>
              <a:t>Kérdés</a:t>
            </a:r>
            <a:endParaRPr lang="en-US" dirty="0"/>
          </a:p>
        </p:txBody>
      </p:sp>
      <p:sp>
        <p:nvSpPr>
          <p:cNvPr id="3" name="Content Placeholder 2"/>
          <p:cNvSpPr>
            <a:spLocks noGrp="1"/>
          </p:cNvSpPr>
          <p:nvPr>
            <p:ph idx="1"/>
          </p:nvPr>
        </p:nvSpPr>
        <p:spPr>
          <a:xfrm>
            <a:off x="342900" y="823383"/>
            <a:ext cx="6172200" cy="6034617"/>
          </a:xfrm>
        </p:spPr>
        <p:txBody>
          <a:bodyPr/>
          <a:lstStyle/>
          <a:p>
            <a:r>
              <a:rPr lang="hu-HU" dirty="0" smtClean="0"/>
              <a:t>Mi történik ha egy számítógépes hálózat megsérül, vagy szétesik?</a:t>
            </a:r>
            <a:endParaRPr lang="en-US" dirty="0"/>
          </a:p>
        </p:txBody>
      </p:sp>
      <p:pic>
        <p:nvPicPr>
          <p:cNvPr id="5" name="Picture 4" descr="al1.png"/>
          <p:cNvPicPr>
            <a:picLocks noChangeAspect="1"/>
          </p:cNvPicPr>
          <p:nvPr/>
        </p:nvPicPr>
        <p:blipFill>
          <a:blip r:embed="rId3" cstate="print"/>
          <a:stretch>
            <a:fillRect/>
          </a:stretch>
        </p:blipFill>
        <p:spPr>
          <a:xfrm>
            <a:off x="0" y="2666223"/>
            <a:ext cx="3762900" cy="5563377"/>
          </a:xfrm>
          <a:prstGeom prst="rect">
            <a:avLst/>
          </a:prstGeom>
        </p:spPr>
      </p:pic>
      <p:pic>
        <p:nvPicPr>
          <p:cNvPr id="7" name="Picture 6" descr="al5.png"/>
          <p:cNvPicPr>
            <a:picLocks noChangeAspect="1"/>
          </p:cNvPicPr>
          <p:nvPr/>
        </p:nvPicPr>
        <p:blipFill>
          <a:blip r:embed="rId4" cstate="print"/>
          <a:srcRect l="18077" t="6014" r="18655" b="66922"/>
          <a:stretch>
            <a:fillRect/>
          </a:stretch>
        </p:blipFill>
        <p:spPr>
          <a:xfrm>
            <a:off x="5562600" y="2895600"/>
            <a:ext cx="1066800" cy="685800"/>
          </a:xfrm>
          <a:prstGeom prst="rect">
            <a:avLst/>
          </a:prstGeom>
        </p:spPr>
      </p:pic>
      <p:pic>
        <p:nvPicPr>
          <p:cNvPr id="8" name="Picture 7" descr="al5.png"/>
          <p:cNvPicPr>
            <a:picLocks noChangeAspect="1"/>
          </p:cNvPicPr>
          <p:nvPr/>
        </p:nvPicPr>
        <p:blipFill>
          <a:blip r:embed="rId4" cstate="print"/>
          <a:srcRect l="9038" t="39092" r="36732" b="21815"/>
          <a:stretch>
            <a:fillRect/>
          </a:stretch>
        </p:blipFill>
        <p:spPr>
          <a:xfrm>
            <a:off x="5562600" y="3657600"/>
            <a:ext cx="914400" cy="990600"/>
          </a:xfrm>
          <a:prstGeom prst="rect">
            <a:avLst/>
          </a:prstGeom>
        </p:spPr>
      </p:pic>
      <p:sp>
        <p:nvSpPr>
          <p:cNvPr id="9" name="Freeform 8"/>
          <p:cNvSpPr/>
          <p:nvPr/>
        </p:nvSpPr>
        <p:spPr>
          <a:xfrm>
            <a:off x="5419585" y="2704070"/>
            <a:ext cx="1286015" cy="1029730"/>
          </a:xfrm>
          <a:custGeom>
            <a:avLst/>
            <a:gdLst>
              <a:gd name="connsiteX0" fmla="*/ 433399 w 1286015"/>
              <a:gd name="connsiteY0" fmla="*/ 4119 h 1029730"/>
              <a:gd name="connsiteX1" fmla="*/ 285118 w 1286015"/>
              <a:gd name="connsiteY1" fmla="*/ 28832 h 1029730"/>
              <a:gd name="connsiteX2" fmla="*/ 186264 w 1286015"/>
              <a:gd name="connsiteY2" fmla="*/ 115330 h 1029730"/>
              <a:gd name="connsiteX3" fmla="*/ 99767 w 1286015"/>
              <a:gd name="connsiteY3" fmla="*/ 164757 h 1029730"/>
              <a:gd name="connsiteX4" fmla="*/ 25626 w 1286015"/>
              <a:gd name="connsiteY4" fmla="*/ 214184 h 1029730"/>
              <a:gd name="connsiteX5" fmla="*/ 913 w 1286015"/>
              <a:gd name="connsiteY5" fmla="*/ 300681 h 1029730"/>
              <a:gd name="connsiteX6" fmla="*/ 25626 w 1286015"/>
              <a:gd name="connsiteY6" fmla="*/ 424248 h 1029730"/>
              <a:gd name="connsiteX7" fmla="*/ 37983 w 1286015"/>
              <a:gd name="connsiteY7" fmla="*/ 461319 h 1029730"/>
              <a:gd name="connsiteX8" fmla="*/ 62696 w 1286015"/>
              <a:gd name="connsiteY8" fmla="*/ 498389 h 1029730"/>
              <a:gd name="connsiteX9" fmla="*/ 99767 w 1286015"/>
              <a:gd name="connsiteY9" fmla="*/ 523102 h 1029730"/>
              <a:gd name="connsiteX10" fmla="*/ 149194 w 1286015"/>
              <a:gd name="connsiteY10" fmla="*/ 609600 h 1029730"/>
              <a:gd name="connsiteX11" fmla="*/ 161550 w 1286015"/>
              <a:gd name="connsiteY11" fmla="*/ 646670 h 1029730"/>
              <a:gd name="connsiteX12" fmla="*/ 210978 w 1286015"/>
              <a:gd name="connsiteY12" fmla="*/ 720811 h 1029730"/>
              <a:gd name="connsiteX13" fmla="*/ 235691 w 1286015"/>
              <a:gd name="connsiteY13" fmla="*/ 807308 h 1029730"/>
              <a:gd name="connsiteX14" fmla="*/ 260405 w 1286015"/>
              <a:gd name="connsiteY14" fmla="*/ 844378 h 1029730"/>
              <a:gd name="connsiteX15" fmla="*/ 285118 w 1286015"/>
              <a:gd name="connsiteY15" fmla="*/ 930875 h 1029730"/>
              <a:gd name="connsiteX16" fmla="*/ 322188 w 1286015"/>
              <a:gd name="connsiteY16" fmla="*/ 955589 h 1029730"/>
              <a:gd name="connsiteX17" fmla="*/ 359259 w 1286015"/>
              <a:gd name="connsiteY17" fmla="*/ 1005016 h 1029730"/>
              <a:gd name="connsiteX18" fmla="*/ 433399 w 1286015"/>
              <a:gd name="connsiteY18" fmla="*/ 1029730 h 1029730"/>
              <a:gd name="connsiteX19" fmla="*/ 482826 w 1286015"/>
              <a:gd name="connsiteY19" fmla="*/ 1017373 h 1029730"/>
              <a:gd name="connsiteX20" fmla="*/ 507540 w 1286015"/>
              <a:gd name="connsiteY20" fmla="*/ 980302 h 1029730"/>
              <a:gd name="connsiteX21" fmla="*/ 544610 w 1286015"/>
              <a:gd name="connsiteY21" fmla="*/ 992659 h 1029730"/>
              <a:gd name="connsiteX22" fmla="*/ 594037 w 1286015"/>
              <a:gd name="connsiteY22" fmla="*/ 1005016 h 1029730"/>
              <a:gd name="connsiteX23" fmla="*/ 680534 w 1286015"/>
              <a:gd name="connsiteY23" fmla="*/ 980302 h 1029730"/>
              <a:gd name="connsiteX24" fmla="*/ 717605 w 1286015"/>
              <a:gd name="connsiteY24" fmla="*/ 967946 h 1029730"/>
              <a:gd name="connsiteX25" fmla="*/ 729961 w 1286015"/>
              <a:gd name="connsiteY25" fmla="*/ 930875 h 1029730"/>
              <a:gd name="connsiteX26" fmla="*/ 767032 w 1286015"/>
              <a:gd name="connsiteY26" fmla="*/ 918519 h 1029730"/>
              <a:gd name="connsiteX27" fmla="*/ 828815 w 1286015"/>
              <a:gd name="connsiteY27" fmla="*/ 893805 h 1029730"/>
              <a:gd name="connsiteX28" fmla="*/ 865886 w 1286015"/>
              <a:gd name="connsiteY28" fmla="*/ 881448 h 1029730"/>
              <a:gd name="connsiteX29" fmla="*/ 902956 w 1286015"/>
              <a:gd name="connsiteY29" fmla="*/ 856735 h 1029730"/>
              <a:gd name="connsiteX30" fmla="*/ 915313 w 1286015"/>
              <a:gd name="connsiteY30" fmla="*/ 745524 h 1029730"/>
              <a:gd name="connsiteX31" fmla="*/ 1100664 w 1286015"/>
              <a:gd name="connsiteY31" fmla="*/ 794951 h 1029730"/>
              <a:gd name="connsiteX32" fmla="*/ 1236588 w 1286015"/>
              <a:gd name="connsiteY32" fmla="*/ 733167 h 1029730"/>
              <a:gd name="connsiteX33" fmla="*/ 1261302 w 1286015"/>
              <a:gd name="connsiteY33" fmla="*/ 659027 h 1029730"/>
              <a:gd name="connsiteX34" fmla="*/ 1273659 w 1286015"/>
              <a:gd name="connsiteY34" fmla="*/ 621957 h 1029730"/>
              <a:gd name="connsiteX35" fmla="*/ 1286015 w 1286015"/>
              <a:gd name="connsiteY35" fmla="*/ 584886 h 1029730"/>
              <a:gd name="connsiteX36" fmla="*/ 1273659 w 1286015"/>
              <a:gd name="connsiteY36" fmla="*/ 486032 h 1029730"/>
              <a:gd name="connsiteX37" fmla="*/ 1248945 w 1286015"/>
              <a:gd name="connsiteY37" fmla="*/ 399535 h 1029730"/>
              <a:gd name="connsiteX38" fmla="*/ 1248945 w 1286015"/>
              <a:gd name="connsiteY38" fmla="*/ 90616 h 1029730"/>
              <a:gd name="connsiteX39" fmla="*/ 1187161 w 1286015"/>
              <a:gd name="connsiteY39" fmla="*/ 41189 h 1029730"/>
              <a:gd name="connsiteX40" fmla="*/ 1088307 w 1286015"/>
              <a:gd name="connsiteY40" fmla="*/ 16475 h 1029730"/>
              <a:gd name="connsiteX41" fmla="*/ 1026523 w 1286015"/>
              <a:gd name="connsiteY41" fmla="*/ 4119 h 1029730"/>
              <a:gd name="connsiteX42" fmla="*/ 433399 w 1286015"/>
              <a:gd name="connsiteY42" fmla="*/ 4119 h 102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86015" h="1029730">
                <a:moveTo>
                  <a:pt x="433399" y="4119"/>
                </a:moveTo>
                <a:cubicBezTo>
                  <a:pt x="309832" y="8238"/>
                  <a:pt x="318737" y="14423"/>
                  <a:pt x="285118" y="28832"/>
                </a:cubicBezTo>
                <a:cubicBezTo>
                  <a:pt x="246191" y="45515"/>
                  <a:pt x="214665" y="90479"/>
                  <a:pt x="186264" y="115330"/>
                </a:cubicBezTo>
                <a:cubicBezTo>
                  <a:pt x="134385" y="160724"/>
                  <a:pt x="161834" y="120423"/>
                  <a:pt x="99767" y="164757"/>
                </a:cubicBezTo>
                <a:cubicBezTo>
                  <a:pt x="18777" y="222607"/>
                  <a:pt x="105145" y="187677"/>
                  <a:pt x="25626" y="214184"/>
                </a:cubicBezTo>
                <a:cubicBezTo>
                  <a:pt x="20498" y="229567"/>
                  <a:pt x="0" y="287900"/>
                  <a:pt x="913" y="300681"/>
                </a:cubicBezTo>
                <a:cubicBezTo>
                  <a:pt x="3906" y="342579"/>
                  <a:pt x="16181" y="383319"/>
                  <a:pt x="25626" y="424248"/>
                </a:cubicBezTo>
                <a:cubicBezTo>
                  <a:pt x="28555" y="436940"/>
                  <a:pt x="32158" y="449669"/>
                  <a:pt x="37983" y="461319"/>
                </a:cubicBezTo>
                <a:cubicBezTo>
                  <a:pt x="44624" y="474602"/>
                  <a:pt x="52195" y="487888"/>
                  <a:pt x="62696" y="498389"/>
                </a:cubicBezTo>
                <a:cubicBezTo>
                  <a:pt x="73197" y="508890"/>
                  <a:pt x="87410" y="514864"/>
                  <a:pt x="99767" y="523102"/>
                </a:cubicBezTo>
                <a:cubicBezTo>
                  <a:pt x="128097" y="608098"/>
                  <a:pt x="89348" y="504869"/>
                  <a:pt x="149194" y="609600"/>
                </a:cubicBezTo>
                <a:cubicBezTo>
                  <a:pt x="155656" y="620909"/>
                  <a:pt x="155224" y="635284"/>
                  <a:pt x="161550" y="646670"/>
                </a:cubicBezTo>
                <a:cubicBezTo>
                  <a:pt x="175975" y="672634"/>
                  <a:pt x="210978" y="720811"/>
                  <a:pt x="210978" y="720811"/>
                </a:cubicBezTo>
                <a:cubicBezTo>
                  <a:pt x="214938" y="736652"/>
                  <a:pt x="226826" y="789578"/>
                  <a:pt x="235691" y="807308"/>
                </a:cubicBezTo>
                <a:cubicBezTo>
                  <a:pt x="242333" y="820591"/>
                  <a:pt x="252167" y="832021"/>
                  <a:pt x="260405" y="844378"/>
                </a:cubicBezTo>
                <a:cubicBezTo>
                  <a:pt x="261213" y="847610"/>
                  <a:pt x="278670" y="922815"/>
                  <a:pt x="285118" y="930875"/>
                </a:cubicBezTo>
                <a:cubicBezTo>
                  <a:pt x="294395" y="942472"/>
                  <a:pt x="311687" y="945088"/>
                  <a:pt x="322188" y="955589"/>
                </a:cubicBezTo>
                <a:cubicBezTo>
                  <a:pt x="336751" y="970152"/>
                  <a:pt x="342123" y="993592"/>
                  <a:pt x="359259" y="1005016"/>
                </a:cubicBezTo>
                <a:cubicBezTo>
                  <a:pt x="380934" y="1019466"/>
                  <a:pt x="408686" y="1021492"/>
                  <a:pt x="433399" y="1029730"/>
                </a:cubicBezTo>
                <a:cubicBezTo>
                  <a:pt x="449875" y="1025611"/>
                  <a:pt x="468696" y="1026793"/>
                  <a:pt x="482826" y="1017373"/>
                </a:cubicBezTo>
                <a:cubicBezTo>
                  <a:pt x="495183" y="1009135"/>
                  <a:pt x="493751" y="985818"/>
                  <a:pt x="507540" y="980302"/>
                </a:cubicBezTo>
                <a:cubicBezTo>
                  <a:pt x="519633" y="975465"/>
                  <a:pt x="532086" y="989081"/>
                  <a:pt x="544610" y="992659"/>
                </a:cubicBezTo>
                <a:cubicBezTo>
                  <a:pt x="560939" y="997325"/>
                  <a:pt x="577561" y="1000897"/>
                  <a:pt x="594037" y="1005016"/>
                </a:cubicBezTo>
                <a:lnTo>
                  <a:pt x="680534" y="980302"/>
                </a:lnTo>
                <a:cubicBezTo>
                  <a:pt x="693010" y="976559"/>
                  <a:pt x="708395" y="977156"/>
                  <a:pt x="717605" y="967946"/>
                </a:cubicBezTo>
                <a:cubicBezTo>
                  <a:pt x="726815" y="958736"/>
                  <a:pt x="720751" y="940085"/>
                  <a:pt x="729961" y="930875"/>
                </a:cubicBezTo>
                <a:cubicBezTo>
                  <a:pt x="739171" y="921665"/>
                  <a:pt x="754836" y="923092"/>
                  <a:pt x="767032" y="918519"/>
                </a:cubicBezTo>
                <a:cubicBezTo>
                  <a:pt x="787801" y="910731"/>
                  <a:pt x="808046" y="901593"/>
                  <a:pt x="828815" y="893805"/>
                </a:cubicBezTo>
                <a:cubicBezTo>
                  <a:pt x="841011" y="889231"/>
                  <a:pt x="854236" y="887273"/>
                  <a:pt x="865886" y="881448"/>
                </a:cubicBezTo>
                <a:cubicBezTo>
                  <a:pt x="879169" y="874807"/>
                  <a:pt x="890599" y="864973"/>
                  <a:pt x="902956" y="856735"/>
                </a:cubicBezTo>
                <a:cubicBezTo>
                  <a:pt x="907075" y="819665"/>
                  <a:pt x="882473" y="763207"/>
                  <a:pt x="915313" y="745524"/>
                </a:cubicBezTo>
                <a:cubicBezTo>
                  <a:pt x="982910" y="709126"/>
                  <a:pt x="1050155" y="761278"/>
                  <a:pt x="1100664" y="794951"/>
                </a:cubicBezTo>
                <a:cubicBezTo>
                  <a:pt x="1183082" y="776636"/>
                  <a:pt x="1207741" y="798073"/>
                  <a:pt x="1236588" y="733167"/>
                </a:cubicBezTo>
                <a:cubicBezTo>
                  <a:pt x="1247168" y="709362"/>
                  <a:pt x="1253064" y="683740"/>
                  <a:pt x="1261302" y="659027"/>
                </a:cubicBezTo>
                <a:lnTo>
                  <a:pt x="1273659" y="621957"/>
                </a:lnTo>
                <a:lnTo>
                  <a:pt x="1286015" y="584886"/>
                </a:lnTo>
                <a:cubicBezTo>
                  <a:pt x="1281896" y="551935"/>
                  <a:pt x="1279118" y="518788"/>
                  <a:pt x="1273659" y="486032"/>
                </a:cubicBezTo>
                <a:cubicBezTo>
                  <a:pt x="1268487" y="455001"/>
                  <a:pt x="1258739" y="428916"/>
                  <a:pt x="1248945" y="399535"/>
                </a:cubicBezTo>
                <a:cubicBezTo>
                  <a:pt x="1274155" y="273489"/>
                  <a:pt x="1275403" y="293465"/>
                  <a:pt x="1248945" y="90616"/>
                </a:cubicBezTo>
                <a:cubicBezTo>
                  <a:pt x="1244122" y="53638"/>
                  <a:pt x="1214539" y="48656"/>
                  <a:pt x="1187161" y="41189"/>
                </a:cubicBezTo>
                <a:cubicBezTo>
                  <a:pt x="1154392" y="32252"/>
                  <a:pt x="1121613" y="23136"/>
                  <a:pt x="1088307" y="16475"/>
                </a:cubicBezTo>
                <a:cubicBezTo>
                  <a:pt x="1067712" y="12356"/>
                  <a:pt x="1047522" y="4501"/>
                  <a:pt x="1026523" y="4119"/>
                </a:cubicBezTo>
                <a:cubicBezTo>
                  <a:pt x="820611" y="375"/>
                  <a:pt x="556966" y="0"/>
                  <a:pt x="433399" y="4119"/>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971800" y="2297668"/>
            <a:ext cx="3962400" cy="369332"/>
          </a:xfrm>
          <a:prstGeom prst="rect">
            <a:avLst/>
          </a:prstGeom>
          <a:noFill/>
        </p:spPr>
        <p:txBody>
          <a:bodyPr wrap="square" rtlCol="0">
            <a:spAutoFit/>
          </a:bodyPr>
          <a:lstStyle/>
          <a:p>
            <a:r>
              <a:rPr lang="hu-HU" dirty="0" smtClean="0"/>
              <a:t>Megszűnik az Internett csatlakozás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2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mph" presetSubtype="0" repeatCount="indefinite" fill="hold" grpId="0" nodeType="clickEffect">
                                  <p:stCondLst>
                                    <p:cond delay="0"/>
                                  </p:stCondLst>
                                  <p:childTnLst>
                                    <p:animEffect transition="out" filter="fade">
                                      <p:cBhvr>
                                        <p:cTn id="19" dur="500" tmFilter="0, 0; .2, .5; .8, .5; 1, 0"/>
                                        <p:tgtEl>
                                          <p:spTgt spid="9"/>
                                        </p:tgtEl>
                                      </p:cBhvr>
                                    </p:animEffect>
                                    <p:animScale>
                                      <p:cBhvr>
                                        <p:cTn id="20" dur="250" autoRev="1" fill="hold"/>
                                        <p:tgtEl>
                                          <p:spTgt spid="9"/>
                                        </p:tgtEl>
                                      </p:cBhvr>
                                      <p:by x="105000" y="105000"/>
                                    </p:animScale>
                                  </p:childTnLst>
                                </p:cTn>
                              </p:par>
                              <p:par>
                                <p:cTn id="21" presetID="27" presetClass="entr" presetSubtype="0" repeatCount="indefinite" fill="hold" grpId="0" nodeType="withEffect">
                                  <p:stCondLst>
                                    <p:cond delay="0"/>
                                  </p:stCondLst>
                                  <p:iterate type="lt">
                                    <p:tmPct val="50000"/>
                                  </p:iterate>
                                  <p:childTnLst>
                                    <p:set>
                                      <p:cBhvr>
                                        <p:cTn id="22" dur="1" fill="hold">
                                          <p:stCondLst>
                                            <p:cond delay="0"/>
                                          </p:stCondLst>
                                        </p:cTn>
                                        <p:tgtEl>
                                          <p:spTgt spid="10"/>
                                        </p:tgtEl>
                                        <p:attrNameLst>
                                          <p:attrName>style.visibility</p:attrName>
                                        </p:attrNameLst>
                                      </p:cBhvr>
                                      <p:to>
                                        <p:strVal val="visible"/>
                                      </p:to>
                                    </p:set>
                                    <p:anim calcmode="discrete" valueType="clr">
                                      <p:cBhvr override="childStyle">
                                        <p:cTn id="23"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0"/>
                                        </p:tgtEl>
                                        <p:attrNameLst>
                                          <p:attrName>fillcolor</p:attrName>
                                        </p:attrNameLst>
                                      </p:cBhvr>
                                      <p:tavLst>
                                        <p:tav tm="0">
                                          <p:val>
                                            <p:clrVal>
                                              <a:schemeClr val="accent2"/>
                                            </p:clrVal>
                                          </p:val>
                                        </p:tav>
                                        <p:tav tm="50000">
                                          <p:val>
                                            <p:clrVal>
                                              <a:schemeClr val="hlink"/>
                                            </p:clrVal>
                                          </p:val>
                                        </p:tav>
                                      </p:tavLst>
                                    </p:anim>
                                    <p:set>
                                      <p:cBhvr>
                                        <p:cTn id="25"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76200"/>
            <a:ext cx="6172200" cy="1143000"/>
          </a:xfrm>
        </p:spPr>
        <p:txBody>
          <a:bodyPr/>
          <a:lstStyle/>
          <a:p>
            <a:r>
              <a:rPr lang="hu-HU" dirty="0" smtClean="0"/>
              <a:t>Kérdés</a:t>
            </a:r>
            <a:endParaRPr lang="en-US" dirty="0"/>
          </a:p>
        </p:txBody>
      </p:sp>
      <p:sp>
        <p:nvSpPr>
          <p:cNvPr id="3" name="Content Placeholder 2"/>
          <p:cNvSpPr>
            <a:spLocks noGrp="1"/>
          </p:cNvSpPr>
          <p:nvPr>
            <p:ph idx="1"/>
          </p:nvPr>
        </p:nvSpPr>
        <p:spPr>
          <a:xfrm>
            <a:off x="342900" y="823383"/>
            <a:ext cx="6172200" cy="6034617"/>
          </a:xfrm>
        </p:spPr>
        <p:txBody>
          <a:bodyPr/>
          <a:lstStyle/>
          <a:p>
            <a:r>
              <a:rPr lang="hu-HU" dirty="0" smtClean="0"/>
              <a:t>Mi történik ha egy számítógépes hálózat megsérül, vagy szétesik?</a:t>
            </a:r>
            <a:endParaRPr lang="en-US" dirty="0"/>
          </a:p>
        </p:txBody>
      </p:sp>
      <p:pic>
        <p:nvPicPr>
          <p:cNvPr id="4" name="Picture 3" descr="komplex_halo.jpg"/>
          <p:cNvPicPr>
            <a:picLocks noChangeAspect="1"/>
          </p:cNvPicPr>
          <p:nvPr/>
        </p:nvPicPr>
        <p:blipFill>
          <a:blip r:embed="rId2" cstate="print"/>
          <a:stretch>
            <a:fillRect/>
          </a:stretch>
        </p:blipFill>
        <p:spPr>
          <a:xfrm>
            <a:off x="0" y="2570871"/>
            <a:ext cx="6858000" cy="6573129"/>
          </a:xfrm>
          <a:prstGeom prst="rect">
            <a:avLst/>
          </a:prstGeom>
        </p:spPr>
      </p:pic>
      <p:sp>
        <p:nvSpPr>
          <p:cNvPr id="5" name="TextBox 4"/>
          <p:cNvSpPr txBox="1"/>
          <p:nvPr/>
        </p:nvSpPr>
        <p:spPr>
          <a:xfrm>
            <a:off x="5486400" y="2514600"/>
            <a:ext cx="533400" cy="1015663"/>
          </a:xfrm>
          <a:prstGeom prst="rect">
            <a:avLst/>
          </a:prstGeom>
          <a:noFill/>
        </p:spPr>
        <p:txBody>
          <a:bodyPr wrap="square" rtlCol="0">
            <a:spAutoFit/>
          </a:bodyPr>
          <a:lstStyle/>
          <a:p>
            <a:r>
              <a:rPr lang="hu-HU" sz="6000" dirty="0" smtClean="0">
                <a:solidFill>
                  <a:srgbClr val="FF0000"/>
                </a:solidFill>
                <a:latin typeface="BatangChe" pitchFamily="49" charset="-127"/>
                <a:ea typeface="BatangChe" pitchFamily="49" charset="-127"/>
                <a:cs typeface="Arabic Typesetting" pitchFamily="66" charset="-78"/>
              </a:rPr>
              <a:t>x</a:t>
            </a:r>
            <a:endParaRPr lang="en-US" sz="6000" dirty="0">
              <a:solidFill>
                <a:srgbClr val="FF0000"/>
              </a:solidFill>
              <a:latin typeface="BatangChe" pitchFamily="49" charset="-127"/>
              <a:ea typeface="BatangChe" pitchFamily="49" charset="-127"/>
              <a:cs typeface="Arabic Typesetting" pitchFamily="66" charset="-78"/>
            </a:endParaRPr>
          </a:p>
        </p:txBody>
      </p:sp>
      <p:sp>
        <p:nvSpPr>
          <p:cNvPr id="6" name="TextBox 5"/>
          <p:cNvSpPr txBox="1"/>
          <p:nvPr/>
        </p:nvSpPr>
        <p:spPr>
          <a:xfrm>
            <a:off x="3962400" y="4191000"/>
            <a:ext cx="533400" cy="1015663"/>
          </a:xfrm>
          <a:prstGeom prst="rect">
            <a:avLst/>
          </a:prstGeom>
          <a:noFill/>
        </p:spPr>
        <p:txBody>
          <a:bodyPr wrap="square" rtlCol="0">
            <a:spAutoFit/>
          </a:bodyPr>
          <a:lstStyle/>
          <a:p>
            <a:r>
              <a:rPr lang="hu-HU" sz="6000" dirty="0" smtClean="0">
                <a:solidFill>
                  <a:srgbClr val="FF0000"/>
                </a:solidFill>
                <a:latin typeface="BatangChe" pitchFamily="49" charset="-127"/>
                <a:ea typeface="BatangChe" pitchFamily="49" charset="-127"/>
                <a:cs typeface="Arabic Typesetting" pitchFamily="66" charset="-78"/>
              </a:rPr>
              <a:t>x</a:t>
            </a:r>
            <a:endParaRPr lang="en-US" sz="6000" dirty="0">
              <a:solidFill>
                <a:srgbClr val="FF0000"/>
              </a:solidFill>
              <a:latin typeface="BatangChe" pitchFamily="49" charset="-127"/>
              <a:ea typeface="BatangChe" pitchFamily="49" charset="-127"/>
              <a:cs typeface="Arabic Typesetting" pitchFamily="66" charset="-78"/>
            </a:endParaRPr>
          </a:p>
        </p:txBody>
      </p:sp>
      <p:sp>
        <p:nvSpPr>
          <p:cNvPr id="7" name="TextBox 6"/>
          <p:cNvSpPr txBox="1"/>
          <p:nvPr/>
        </p:nvSpPr>
        <p:spPr>
          <a:xfrm>
            <a:off x="5257800" y="2514601"/>
            <a:ext cx="1447800" cy="276999"/>
          </a:xfrm>
          <a:prstGeom prst="rect">
            <a:avLst/>
          </a:prstGeom>
          <a:noFill/>
        </p:spPr>
        <p:txBody>
          <a:bodyPr wrap="square" rtlCol="0">
            <a:spAutoFit/>
          </a:bodyPr>
          <a:lstStyle/>
          <a:p>
            <a:r>
              <a:rPr lang="hu-HU" sz="1200" dirty="0" smtClean="0">
                <a:solidFill>
                  <a:srgbClr val="00B050"/>
                </a:solidFill>
              </a:rPr>
              <a:t>Artikulációs pont</a:t>
            </a:r>
            <a:endParaRPr lang="en-US" sz="1200" dirty="0">
              <a:solidFill>
                <a:srgbClr val="00B050"/>
              </a:solidFill>
            </a:endParaRPr>
          </a:p>
        </p:txBody>
      </p:sp>
      <p:sp>
        <p:nvSpPr>
          <p:cNvPr id="8" name="TextBox 7"/>
          <p:cNvSpPr txBox="1"/>
          <p:nvPr/>
        </p:nvSpPr>
        <p:spPr>
          <a:xfrm>
            <a:off x="3048000" y="5666601"/>
            <a:ext cx="1600200" cy="276999"/>
          </a:xfrm>
          <a:prstGeom prst="rect">
            <a:avLst/>
          </a:prstGeom>
          <a:noFill/>
        </p:spPr>
        <p:txBody>
          <a:bodyPr wrap="square" rtlCol="0">
            <a:spAutoFit/>
          </a:bodyPr>
          <a:lstStyle/>
          <a:p>
            <a:r>
              <a:rPr lang="hu-HU" sz="1200" dirty="0" smtClean="0">
                <a:solidFill>
                  <a:srgbClr val="00B050"/>
                </a:solidFill>
              </a:rPr>
              <a:t>Artikulációs pontok</a:t>
            </a:r>
            <a:endParaRPr lang="en-US" sz="1200" dirty="0">
              <a:solidFill>
                <a:srgbClr val="00B050"/>
              </a:solidFill>
            </a:endParaRPr>
          </a:p>
        </p:txBody>
      </p:sp>
      <p:sp>
        <p:nvSpPr>
          <p:cNvPr id="9" name="Oval 8"/>
          <p:cNvSpPr/>
          <p:nvPr/>
        </p:nvSpPr>
        <p:spPr>
          <a:xfrm>
            <a:off x="2895600" y="4572000"/>
            <a:ext cx="152400" cy="152400"/>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810000" y="4953000"/>
            <a:ext cx="152400" cy="152400"/>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495800" y="6400800"/>
            <a:ext cx="152400" cy="152400"/>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971800" y="5867400"/>
            <a:ext cx="152400" cy="152400"/>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172200" y="3124200"/>
            <a:ext cx="152400" cy="152400"/>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p:cNvCxnSpPr/>
          <p:nvPr/>
        </p:nvCxnSpPr>
        <p:spPr>
          <a:xfrm flipH="1">
            <a:off x="6019800" y="914400"/>
            <a:ext cx="457200" cy="1524000"/>
          </a:xfrm>
          <a:prstGeom prst="straightConnector1">
            <a:avLst/>
          </a:prstGeom>
          <a:ln w="5715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181600" y="545068"/>
            <a:ext cx="1676400" cy="369332"/>
          </a:xfrm>
          <a:prstGeom prst="rect">
            <a:avLst/>
          </a:prstGeom>
          <a:noFill/>
        </p:spPr>
        <p:txBody>
          <a:bodyPr wrap="square" rtlCol="0">
            <a:spAutoFit/>
          </a:bodyPr>
          <a:lstStyle/>
          <a:p>
            <a:r>
              <a:rPr lang="hu-HU" dirty="0" smtClean="0"/>
              <a:t>Internett szál</a:t>
            </a:r>
            <a:endParaRPr lang="en-US" dirty="0"/>
          </a:p>
        </p:txBody>
      </p:sp>
      <p:sp>
        <p:nvSpPr>
          <p:cNvPr id="17" name="Oval 16"/>
          <p:cNvSpPr/>
          <p:nvPr/>
        </p:nvSpPr>
        <p:spPr>
          <a:xfrm>
            <a:off x="4419600" y="3429000"/>
            <a:ext cx="152400" cy="152400"/>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4191000" y="7239000"/>
            <a:ext cx="152400" cy="152400"/>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par>
                                <p:cTn id="12" presetID="26" presetClass="emph" presetSubtype="0" repeatCount="indefinite" fill="hold" grpId="0" nodeType="withEffect">
                                  <p:stCondLst>
                                    <p:cond delay="0"/>
                                  </p:stCondLst>
                                  <p:endCondLst>
                                    <p:cond evt="onNext" delay="0">
                                      <p:tgtEl>
                                        <p:sldTgt/>
                                      </p:tgtEl>
                                    </p:cond>
                                  </p:endCondLst>
                                  <p:childTnLst>
                                    <p:animEffect transition="out" filter="fade">
                                      <p:cBhvr>
                                        <p:cTn id="13" dur="500" tmFilter="0, 0; .2, .5; .8, .5; 1, 0"/>
                                        <p:tgtEl>
                                          <p:spTgt spid="11"/>
                                        </p:tgtEl>
                                      </p:cBhvr>
                                    </p:animEffect>
                                    <p:animScale>
                                      <p:cBhvr>
                                        <p:cTn id="14" dur="250" autoRev="1" fill="hold"/>
                                        <p:tgtEl>
                                          <p:spTgt spid="11"/>
                                        </p:tgtEl>
                                      </p:cBhvr>
                                      <p:by x="105000" y="105000"/>
                                    </p:animScale>
                                  </p:childTnLst>
                                </p:cTn>
                              </p:par>
                              <p:par>
                                <p:cTn id="15" presetID="26" presetClass="emph" presetSubtype="0" repeatCount="indefinite" fill="hold" grpId="0" nodeType="withEffect">
                                  <p:stCondLst>
                                    <p:cond delay="0"/>
                                  </p:stCondLst>
                                  <p:endCondLst>
                                    <p:cond evt="onNext" delay="0">
                                      <p:tgtEl>
                                        <p:sldTgt/>
                                      </p:tgtEl>
                                    </p:cond>
                                  </p:endCondLst>
                                  <p:childTnLst>
                                    <p:animEffect transition="out" filter="fade">
                                      <p:cBhvr>
                                        <p:cTn id="16" dur="500" tmFilter="0, 0; .2, .5; .8, .5; 1, 0"/>
                                        <p:tgtEl>
                                          <p:spTgt spid="10"/>
                                        </p:tgtEl>
                                      </p:cBhvr>
                                    </p:animEffect>
                                    <p:animScale>
                                      <p:cBhvr>
                                        <p:cTn id="17" dur="250" autoRev="1" fill="hold"/>
                                        <p:tgtEl>
                                          <p:spTgt spid="10"/>
                                        </p:tgtEl>
                                      </p:cBhvr>
                                      <p:by x="105000" y="105000"/>
                                    </p:animScale>
                                  </p:childTnLst>
                                </p:cTn>
                              </p:par>
                              <p:par>
                                <p:cTn id="18" presetID="26" presetClass="emph" presetSubtype="0" repeatCount="indefinite" fill="hold" grpId="0" nodeType="withEffect">
                                  <p:stCondLst>
                                    <p:cond delay="0"/>
                                  </p:stCondLst>
                                  <p:endCondLst>
                                    <p:cond evt="onNext" delay="0">
                                      <p:tgtEl>
                                        <p:sldTgt/>
                                      </p:tgtEl>
                                    </p:cond>
                                  </p:endCondLst>
                                  <p:childTnLst>
                                    <p:animEffect transition="out" filter="fade">
                                      <p:cBhvr>
                                        <p:cTn id="19" dur="500" tmFilter="0, 0; .2, .5; .8, .5; 1, 0"/>
                                        <p:tgtEl>
                                          <p:spTgt spid="9"/>
                                        </p:tgtEl>
                                      </p:cBhvr>
                                    </p:animEffect>
                                    <p:animScale>
                                      <p:cBhvr>
                                        <p:cTn id="20" dur="250" autoRev="1" fill="hold"/>
                                        <p:tgtEl>
                                          <p:spTgt spid="9"/>
                                        </p:tgtEl>
                                      </p:cBhvr>
                                      <p:by x="105000" y="105000"/>
                                    </p:animScale>
                                  </p:childTnLst>
                                </p:cTn>
                              </p:par>
                              <p:par>
                                <p:cTn id="21" presetID="26" presetClass="emph" presetSubtype="0" repeatCount="indefinite" fill="hold" grpId="0" nodeType="withEffect">
                                  <p:stCondLst>
                                    <p:cond delay="0"/>
                                  </p:stCondLst>
                                  <p:endCondLst>
                                    <p:cond evt="onNext" delay="0">
                                      <p:tgtEl>
                                        <p:sldTgt/>
                                      </p:tgtEl>
                                    </p:cond>
                                  </p:endCondLst>
                                  <p:childTnLst>
                                    <p:animEffect transition="out" filter="fade">
                                      <p:cBhvr>
                                        <p:cTn id="22" dur="500" tmFilter="0, 0; .2, .5; .8, .5; 1, 0"/>
                                        <p:tgtEl>
                                          <p:spTgt spid="12"/>
                                        </p:tgtEl>
                                      </p:cBhvr>
                                    </p:animEffect>
                                    <p:animScale>
                                      <p:cBhvr>
                                        <p:cTn id="23" dur="250" autoRev="1" fill="hold"/>
                                        <p:tgtEl>
                                          <p:spTgt spid="12"/>
                                        </p:tgtEl>
                                      </p:cBhvr>
                                      <p:by x="105000" y="105000"/>
                                    </p:animScale>
                                  </p:childTnLst>
                                </p:cTn>
                              </p:par>
                              <p:par>
                                <p:cTn id="24" presetID="26" presetClass="emph" presetSubtype="0" repeatCount="indefinite" fill="hold" grpId="0" nodeType="withEffect">
                                  <p:stCondLst>
                                    <p:cond delay="0"/>
                                  </p:stCondLst>
                                  <p:endCondLst>
                                    <p:cond evt="onNext" delay="0">
                                      <p:tgtEl>
                                        <p:sldTgt/>
                                      </p:tgtEl>
                                    </p:cond>
                                  </p:endCondLst>
                                  <p:childTnLst>
                                    <p:animEffect transition="out" filter="fade">
                                      <p:cBhvr>
                                        <p:cTn id="25" dur="500" tmFilter="0, 0; .2, .5; .8, .5; 1, 0"/>
                                        <p:tgtEl>
                                          <p:spTgt spid="13"/>
                                        </p:tgtEl>
                                      </p:cBhvr>
                                    </p:animEffect>
                                    <p:animScale>
                                      <p:cBhvr>
                                        <p:cTn id="26" dur="250" autoRev="1" fill="hold"/>
                                        <p:tgtEl>
                                          <p:spTgt spid="13"/>
                                        </p:tgtEl>
                                      </p:cBhvr>
                                      <p:by x="105000" y="105000"/>
                                    </p:animScale>
                                  </p:childTnLst>
                                </p:cTn>
                              </p:par>
                              <p:par>
                                <p:cTn id="27" presetID="18" presetClass="entr" presetSubtype="12" repeatCount="indefinite"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strips(downLeft)">
                                      <p:cBhvr>
                                        <p:cTn id="29" dur="500"/>
                                        <p:tgtEl>
                                          <p:spTgt spid="16"/>
                                        </p:tgtEl>
                                      </p:cBhvr>
                                    </p:animEffect>
                                  </p:childTnLst>
                                </p:cTn>
                              </p:par>
                              <p:par>
                                <p:cTn id="30" presetID="18" presetClass="entr" presetSubtype="12" repeatCount="indefinite"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strips(downLeft)">
                                      <p:cBhvr>
                                        <p:cTn id="32" dur="500"/>
                                        <p:tgtEl>
                                          <p:spTgt spid="15"/>
                                        </p:tgtEl>
                                      </p:cBhvr>
                                    </p:animEffect>
                                  </p:childTnLst>
                                </p:cTn>
                              </p:par>
                              <p:par>
                                <p:cTn id="33" presetID="26" presetClass="emph" presetSubtype="0" repeatCount="indefinite" fill="hold" grpId="0" nodeType="withEffect">
                                  <p:stCondLst>
                                    <p:cond delay="0"/>
                                  </p:stCondLst>
                                  <p:endCondLst>
                                    <p:cond evt="onNext" delay="0">
                                      <p:tgtEl>
                                        <p:sldTgt/>
                                      </p:tgtEl>
                                    </p:cond>
                                  </p:endCondLst>
                                  <p:childTnLst>
                                    <p:animEffect transition="out" filter="fade">
                                      <p:cBhvr>
                                        <p:cTn id="34" dur="500" tmFilter="0, 0; .2, .5; .8, .5; 1, 0"/>
                                        <p:tgtEl>
                                          <p:spTgt spid="17"/>
                                        </p:tgtEl>
                                      </p:cBhvr>
                                    </p:animEffect>
                                    <p:animScale>
                                      <p:cBhvr>
                                        <p:cTn id="35" dur="250" autoRev="1" fill="hold"/>
                                        <p:tgtEl>
                                          <p:spTgt spid="17"/>
                                        </p:tgtEl>
                                      </p:cBhvr>
                                      <p:by x="105000" y="105000"/>
                                    </p:animScale>
                                  </p:childTnLst>
                                </p:cTn>
                              </p:par>
                              <p:par>
                                <p:cTn id="36" presetID="26" presetClass="emph" presetSubtype="0" repeatCount="indefinite" fill="hold" grpId="0" nodeType="withEffect">
                                  <p:stCondLst>
                                    <p:cond delay="0"/>
                                  </p:stCondLst>
                                  <p:endCondLst>
                                    <p:cond evt="onNext" delay="0">
                                      <p:tgtEl>
                                        <p:sldTgt/>
                                      </p:tgtEl>
                                    </p:cond>
                                  </p:endCondLst>
                                  <p:childTnLst>
                                    <p:animEffect transition="out" filter="fade">
                                      <p:cBhvr>
                                        <p:cTn id="37" dur="500" tmFilter="0, 0; .2, .5; .8, .5; 1, 0"/>
                                        <p:tgtEl>
                                          <p:spTgt spid="18"/>
                                        </p:tgtEl>
                                      </p:cBhvr>
                                    </p:animEffect>
                                    <p:animScale>
                                      <p:cBhvr>
                                        <p:cTn id="38"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animBg="1"/>
      <p:bldP spid="10" grpId="0" animBg="1"/>
      <p:bldP spid="11" grpId="0" animBg="1"/>
      <p:bldP spid="12" grpId="0" animBg="1"/>
      <p:bldP spid="13" grpId="0" animBg="1"/>
      <p:bldP spid="16" grpId="0"/>
      <p:bldP spid="17" grpId="0" animBg="1"/>
      <p:bldP spid="1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l3.png"/>
          <p:cNvPicPr>
            <a:picLocks noChangeAspect="1"/>
          </p:cNvPicPr>
          <p:nvPr/>
        </p:nvPicPr>
        <p:blipFill>
          <a:blip r:embed="rId2" cstate="print"/>
          <a:stretch>
            <a:fillRect/>
          </a:stretch>
        </p:blipFill>
        <p:spPr>
          <a:xfrm>
            <a:off x="3485668" y="3218623"/>
            <a:ext cx="3448532" cy="5925377"/>
          </a:xfrm>
          <a:prstGeom prst="rect">
            <a:avLst/>
          </a:prstGeom>
        </p:spPr>
      </p:pic>
      <p:sp>
        <p:nvSpPr>
          <p:cNvPr id="2" name="Title 1"/>
          <p:cNvSpPr>
            <a:spLocks noGrp="1"/>
          </p:cNvSpPr>
          <p:nvPr>
            <p:ph type="title"/>
          </p:nvPr>
        </p:nvSpPr>
        <p:spPr>
          <a:xfrm>
            <a:off x="342900" y="-304800"/>
            <a:ext cx="6172200" cy="1143000"/>
          </a:xfrm>
        </p:spPr>
        <p:txBody>
          <a:bodyPr/>
          <a:lstStyle/>
          <a:p>
            <a:r>
              <a:rPr lang="hu-HU" dirty="0" smtClean="0"/>
              <a:t>Kérdés</a:t>
            </a:r>
            <a:endParaRPr lang="en-US" dirty="0"/>
          </a:p>
        </p:txBody>
      </p:sp>
      <p:sp>
        <p:nvSpPr>
          <p:cNvPr id="3" name="Content Placeholder 2"/>
          <p:cNvSpPr>
            <a:spLocks noGrp="1"/>
          </p:cNvSpPr>
          <p:nvPr>
            <p:ph idx="1"/>
          </p:nvPr>
        </p:nvSpPr>
        <p:spPr>
          <a:xfrm>
            <a:off x="342900" y="442383"/>
            <a:ext cx="6172200" cy="6034617"/>
          </a:xfrm>
        </p:spPr>
        <p:txBody>
          <a:bodyPr>
            <a:normAutofit/>
          </a:bodyPr>
          <a:lstStyle/>
          <a:p>
            <a:r>
              <a:rPr lang="hu-HU" sz="2900" dirty="0" smtClean="0"/>
              <a:t>Építsük vissza a kapott alhálózatokból (részhálózatokból) az eredeti hálózatot!</a:t>
            </a:r>
            <a:endParaRPr lang="en-US" sz="2900" dirty="0"/>
          </a:p>
        </p:txBody>
      </p:sp>
      <p:pic>
        <p:nvPicPr>
          <p:cNvPr id="5" name="Picture 4" descr="al1.png"/>
          <p:cNvPicPr>
            <a:picLocks noChangeAspect="1"/>
          </p:cNvPicPr>
          <p:nvPr/>
        </p:nvPicPr>
        <p:blipFill>
          <a:blip r:embed="rId3" cstate="print"/>
          <a:stretch>
            <a:fillRect/>
          </a:stretch>
        </p:blipFill>
        <p:spPr>
          <a:xfrm>
            <a:off x="0" y="2666223"/>
            <a:ext cx="3762900" cy="5563377"/>
          </a:xfrm>
          <a:prstGeom prst="rect">
            <a:avLst/>
          </a:prstGeom>
        </p:spPr>
      </p:pic>
      <p:pic>
        <p:nvPicPr>
          <p:cNvPr id="7" name="Picture 6" descr="al5.png"/>
          <p:cNvPicPr>
            <a:picLocks noChangeAspect="1"/>
          </p:cNvPicPr>
          <p:nvPr/>
        </p:nvPicPr>
        <p:blipFill>
          <a:blip r:embed="rId4" cstate="print"/>
          <a:srcRect l="18077" t="6014" r="18655" b="66922"/>
          <a:stretch>
            <a:fillRect/>
          </a:stretch>
        </p:blipFill>
        <p:spPr>
          <a:xfrm>
            <a:off x="5562600" y="2895600"/>
            <a:ext cx="1066800" cy="685800"/>
          </a:xfrm>
          <a:prstGeom prst="rect">
            <a:avLst/>
          </a:prstGeom>
        </p:spPr>
      </p:pic>
      <p:pic>
        <p:nvPicPr>
          <p:cNvPr id="8" name="Picture 7" descr="al5.png"/>
          <p:cNvPicPr>
            <a:picLocks noChangeAspect="1"/>
          </p:cNvPicPr>
          <p:nvPr/>
        </p:nvPicPr>
        <p:blipFill>
          <a:blip r:embed="rId4" cstate="print"/>
          <a:srcRect l="9038" t="39092" r="36732" b="21815"/>
          <a:stretch>
            <a:fillRect/>
          </a:stretch>
        </p:blipFill>
        <p:spPr>
          <a:xfrm>
            <a:off x="5562600" y="3657600"/>
            <a:ext cx="914400" cy="990600"/>
          </a:xfrm>
          <a:prstGeom prst="rect">
            <a:avLst/>
          </a:prstGeom>
        </p:spPr>
      </p:pic>
      <p:sp>
        <p:nvSpPr>
          <p:cNvPr id="9" name="Freeform 8"/>
          <p:cNvSpPr/>
          <p:nvPr/>
        </p:nvSpPr>
        <p:spPr>
          <a:xfrm>
            <a:off x="5419585" y="2704070"/>
            <a:ext cx="1286015" cy="1029730"/>
          </a:xfrm>
          <a:custGeom>
            <a:avLst/>
            <a:gdLst>
              <a:gd name="connsiteX0" fmla="*/ 433399 w 1286015"/>
              <a:gd name="connsiteY0" fmla="*/ 4119 h 1029730"/>
              <a:gd name="connsiteX1" fmla="*/ 285118 w 1286015"/>
              <a:gd name="connsiteY1" fmla="*/ 28832 h 1029730"/>
              <a:gd name="connsiteX2" fmla="*/ 186264 w 1286015"/>
              <a:gd name="connsiteY2" fmla="*/ 115330 h 1029730"/>
              <a:gd name="connsiteX3" fmla="*/ 99767 w 1286015"/>
              <a:gd name="connsiteY3" fmla="*/ 164757 h 1029730"/>
              <a:gd name="connsiteX4" fmla="*/ 25626 w 1286015"/>
              <a:gd name="connsiteY4" fmla="*/ 214184 h 1029730"/>
              <a:gd name="connsiteX5" fmla="*/ 913 w 1286015"/>
              <a:gd name="connsiteY5" fmla="*/ 300681 h 1029730"/>
              <a:gd name="connsiteX6" fmla="*/ 25626 w 1286015"/>
              <a:gd name="connsiteY6" fmla="*/ 424248 h 1029730"/>
              <a:gd name="connsiteX7" fmla="*/ 37983 w 1286015"/>
              <a:gd name="connsiteY7" fmla="*/ 461319 h 1029730"/>
              <a:gd name="connsiteX8" fmla="*/ 62696 w 1286015"/>
              <a:gd name="connsiteY8" fmla="*/ 498389 h 1029730"/>
              <a:gd name="connsiteX9" fmla="*/ 99767 w 1286015"/>
              <a:gd name="connsiteY9" fmla="*/ 523102 h 1029730"/>
              <a:gd name="connsiteX10" fmla="*/ 149194 w 1286015"/>
              <a:gd name="connsiteY10" fmla="*/ 609600 h 1029730"/>
              <a:gd name="connsiteX11" fmla="*/ 161550 w 1286015"/>
              <a:gd name="connsiteY11" fmla="*/ 646670 h 1029730"/>
              <a:gd name="connsiteX12" fmla="*/ 210978 w 1286015"/>
              <a:gd name="connsiteY12" fmla="*/ 720811 h 1029730"/>
              <a:gd name="connsiteX13" fmla="*/ 235691 w 1286015"/>
              <a:gd name="connsiteY13" fmla="*/ 807308 h 1029730"/>
              <a:gd name="connsiteX14" fmla="*/ 260405 w 1286015"/>
              <a:gd name="connsiteY14" fmla="*/ 844378 h 1029730"/>
              <a:gd name="connsiteX15" fmla="*/ 285118 w 1286015"/>
              <a:gd name="connsiteY15" fmla="*/ 930875 h 1029730"/>
              <a:gd name="connsiteX16" fmla="*/ 322188 w 1286015"/>
              <a:gd name="connsiteY16" fmla="*/ 955589 h 1029730"/>
              <a:gd name="connsiteX17" fmla="*/ 359259 w 1286015"/>
              <a:gd name="connsiteY17" fmla="*/ 1005016 h 1029730"/>
              <a:gd name="connsiteX18" fmla="*/ 433399 w 1286015"/>
              <a:gd name="connsiteY18" fmla="*/ 1029730 h 1029730"/>
              <a:gd name="connsiteX19" fmla="*/ 482826 w 1286015"/>
              <a:gd name="connsiteY19" fmla="*/ 1017373 h 1029730"/>
              <a:gd name="connsiteX20" fmla="*/ 507540 w 1286015"/>
              <a:gd name="connsiteY20" fmla="*/ 980302 h 1029730"/>
              <a:gd name="connsiteX21" fmla="*/ 544610 w 1286015"/>
              <a:gd name="connsiteY21" fmla="*/ 992659 h 1029730"/>
              <a:gd name="connsiteX22" fmla="*/ 594037 w 1286015"/>
              <a:gd name="connsiteY22" fmla="*/ 1005016 h 1029730"/>
              <a:gd name="connsiteX23" fmla="*/ 680534 w 1286015"/>
              <a:gd name="connsiteY23" fmla="*/ 980302 h 1029730"/>
              <a:gd name="connsiteX24" fmla="*/ 717605 w 1286015"/>
              <a:gd name="connsiteY24" fmla="*/ 967946 h 1029730"/>
              <a:gd name="connsiteX25" fmla="*/ 729961 w 1286015"/>
              <a:gd name="connsiteY25" fmla="*/ 930875 h 1029730"/>
              <a:gd name="connsiteX26" fmla="*/ 767032 w 1286015"/>
              <a:gd name="connsiteY26" fmla="*/ 918519 h 1029730"/>
              <a:gd name="connsiteX27" fmla="*/ 828815 w 1286015"/>
              <a:gd name="connsiteY27" fmla="*/ 893805 h 1029730"/>
              <a:gd name="connsiteX28" fmla="*/ 865886 w 1286015"/>
              <a:gd name="connsiteY28" fmla="*/ 881448 h 1029730"/>
              <a:gd name="connsiteX29" fmla="*/ 902956 w 1286015"/>
              <a:gd name="connsiteY29" fmla="*/ 856735 h 1029730"/>
              <a:gd name="connsiteX30" fmla="*/ 915313 w 1286015"/>
              <a:gd name="connsiteY30" fmla="*/ 745524 h 1029730"/>
              <a:gd name="connsiteX31" fmla="*/ 1100664 w 1286015"/>
              <a:gd name="connsiteY31" fmla="*/ 794951 h 1029730"/>
              <a:gd name="connsiteX32" fmla="*/ 1236588 w 1286015"/>
              <a:gd name="connsiteY32" fmla="*/ 733167 h 1029730"/>
              <a:gd name="connsiteX33" fmla="*/ 1261302 w 1286015"/>
              <a:gd name="connsiteY33" fmla="*/ 659027 h 1029730"/>
              <a:gd name="connsiteX34" fmla="*/ 1273659 w 1286015"/>
              <a:gd name="connsiteY34" fmla="*/ 621957 h 1029730"/>
              <a:gd name="connsiteX35" fmla="*/ 1286015 w 1286015"/>
              <a:gd name="connsiteY35" fmla="*/ 584886 h 1029730"/>
              <a:gd name="connsiteX36" fmla="*/ 1273659 w 1286015"/>
              <a:gd name="connsiteY36" fmla="*/ 486032 h 1029730"/>
              <a:gd name="connsiteX37" fmla="*/ 1248945 w 1286015"/>
              <a:gd name="connsiteY37" fmla="*/ 399535 h 1029730"/>
              <a:gd name="connsiteX38" fmla="*/ 1248945 w 1286015"/>
              <a:gd name="connsiteY38" fmla="*/ 90616 h 1029730"/>
              <a:gd name="connsiteX39" fmla="*/ 1187161 w 1286015"/>
              <a:gd name="connsiteY39" fmla="*/ 41189 h 1029730"/>
              <a:gd name="connsiteX40" fmla="*/ 1088307 w 1286015"/>
              <a:gd name="connsiteY40" fmla="*/ 16475 h 1029730"/>
              <a:gd name="connsiteX41" fmla="*/ 1026523 w 1286015"/>
              <a:gd name="connsiteY41" fmla="*/ 4119 h 1029730"/>
              <a:gd name="connsiteX42" fmla="*/ 433399 w 1286015"/>
              <a:gd name="connsiteY42" fmla="*/ 4119 h 102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86015" h="1029730">
                <a:moveTo>
                  <a:pt x="433399" y="4119"/>
                </a:moveTo>
                <a:cubicBezTo>
                  <a:pt x="309832" y="8238"/>
                  <a:pt x="318737" y="14423"/>
                  <a:pt x="285118" y="28832"/>
                </a:cubicBezTo>
                <a:cubicBezTo>
                  <a:pt x="246191" y="45515"/>
                  <a:pt x="214665" y="90479"/>
                  <a:pt x="186264" y="115330"/>
                </a:cubicBezTo>
                <a:cubicBezTo>
                  <a:pt x="134385" y="160724"/>
                  <a:pt x="161834" y="120423"/>
                  <a:pt x="99767" y="164757"/>
                </a:cubicBezTo>
                <a:cubicBezTo>
                  <a:pt x="18777" y="222607"/>
                  <a:pt x="105145" y="187677"/>
                  <a:pt x="25626" y="214184"/>
                </a:cubicBezTo>
                <a:cubicBezTo>
                  <a:pt x="20498" y="229567"/>
                  <a:pt x="0" y="287900"/>
                  <a:pt x="913" y="300681"/>
                </a:cubicBezTo>
                <a:cubicBezTo>
                  <a:pt x="3906" y="342579"/>
                  <a:pt x="16181" y="383319"/>
                  <a:pt x="25626" y="424248"/>
                </a:cubicBezTo>
                <a:cubicBezTo>
                  <a:pt x="28555" y="436940"/>
                  <a:pt x="32158" y="449669"/>
                  <a:pt x="37983" y="461319"/>
                </a:cubicBezTo>
                <a:cubicBezTo>
                  <a:pt x="44624" y="474602"/>
                  <a:pt x="52195" y="487888"/>
                  <a:pt x="62696" y="498389"/>
                </a:cubicBezTo>
                <a:cubicBezTo>
                  <a:pt x="73197" y="508890"/>
                  <a:pt x="87410" y="514864"/>
                  <a:pt x="99767" y="523102"/>
                </a:cubicBezTo>
                <a:cubicBezTo>
                  <a:pt x="128097" y="608098"/>
                  <a:pt x="89348" y="504869"/>
                  <a:pt x="149194" y="609600"/>
                </a:cubicBezTo>
                <a:cubicBezTo>
                  <a:pt x="155656" y="620909"/>
                  <a:pt x="155224" y="635284"/>
                  <a:pt x="161550" y="646670"/>
                </a:cubicBezTo>
                <a:cubicBezTo>
                  <a:pt x="175975" y="672634"/>
                  <a:pt x="210978" y="720811"/>
                  <a:pt x="210978" y="720811"/>
                </a:cubicBezTo>
                <a:cubicBezTo>
                  <a:pt x="214938" y="736652"/>
                  <a:pt x="226826" y="789578"/>
                  <a:pt x="235691" y="807308"/>
                </a:cubicBezTo>
                <a:cubicBezTo>
                  <a:pt x="242333" y="820591"/>
                  <a:pt x="252167" y="832021"/>
                  <a:pt x="260405" y="844378"/>
                </a:cubicBezTo>
                <a:cubicBezTo>
                  <a:pt x="261213" y="847610"/>
                  <a:pt x="278670" y="922815"/>
                  <a:pt x="285118" y="930875"/>
                </a:cubicBezTo>
                <a:cubicBezTo>
                  <a:pt x="294395" y="942472"/>
                  <a:pt x="311687" y="945088"/>
                  <a:pt x="322188" y="955589"/>
                </a:cubicBezTo>
                <a:cubicBezTo>
                  <a:pt x="336751" y="970152"/>
                  <a:pt x="342123" y="993592"/>
                  <a:pt x="359259" y="1005016"/>
                </a:cubicBezTo>
                <a:cubicBezTo>
                  <a:pt x="380934" y="1019466"/>
                  <a:pt x="408686" y="1021492"/>
                  <a:pt x="433399" y="1029730"/>
                </a:cubicBezTo>
                <a:cubicBezTo>
                  <a:pt x="449875" y="1025611"/>
                  <a:pt x="468696" y="1026793"/>
                  <a:pt x="482826" y="1017373"/>
                </a:cubicBezTo>
                <a:cubicBezTo>
                  <a:pt x="495183" y="1009135"/>
                  <a:pt x="493751" y="985818"/>
                  <a:pt x="507540" y="980302"/>
                </a:cubicBezTo>
                <a:cubicBezTo>
                  <a:pt x="519633" y="975465"/>
                  <a:pt x="532086" y="989081"/>
                  <a:pt x="544610" y="992659"/>
                </a:cubicBezTo>
                <a:cubicBezTo>
                  <a:pt x="560939" y="997325"/>
                  <a:pt x="577561" y="1000897"/>
                  <a:pt x="594037" y="1005016"/>
                </a:cubicBezTo>
                <a:lnTo>
                  <a:pt x="680534" y="980302"/>
                </a:lnTo>
                <a:cubicBezTo>
                  <a:pt x="693010" y="976559"/>
                  <a:pt x="708395" y="977156"/>
                  <a:pt x="717605" y="967946"/>
                </a:cubicBezTo>
                <a:cubicBezTo>
                  <a:pt x="726815" y="958736"/>
                  <a:pt x="720751" y="940085"/>
                  <a:pt x="729961" y="930875"/>
                </a:cubicBezTo>
                <a:cubicBezTo>
                  <a:pt x="739171" y="921665"/>
                  <a:pt x="754836" y="923092"/>
                  <a:pt x="767032" y="918519"/>
                </a:cubicBezTo>
                <a:cubicBezTo>
                  <a:pt x="787801" y="910731"/>
                  <a:pt x="808046" y="901593"/>
                  <a:pt x="828815" y="893805"/>
                </a:cubicBezTo>
                <a:cubicBezTo>
                  <a:pt x="841011" y="889231"/>
                  <a:pt x="854236" y="887273"/>
                  <a:pt x="865886" y="881448"/>
                </a:cubicBezTo>
                <a:cubicBezTo>
                  <a:pt x="879169" y="874807"/>
                  <a:pt x="890599" y="864973"/>
                  <a:pt x="902956" y="856735"/>
                </a:cubicBezTo>
                <a:cubicBezTo>
                  <a:pt x="907075" y="819665"/>
                  <a:pt x="882473" y="763207"/>
                  <a:pt x="915313" y="745524"/>
                </a:cubicBezTo>
                <a:cubicBezTo>
                  <a:pt x="982910" y="709126"/>
                  <a:pt x="1050155" y="761278"/>
                  <a:pt x="1100664" y="794951"/>
                </a:cubicBezTo>
                <a:cubicBezTo>
                  <a:pt x="1183082" y="776636"/>
                  <a:pt x="1207741" y="798073"/>
                  <a:pt x="1236588" y="733167"/>
                </a:cubicBezTo>
                <a:cubicBezTo>
                  <a:pt x="1247168" y="709362"/>
                  <a:pt x="1253064" y="683740"/>
                  <a:pt x="1261302" y="659027"/>
                </a:cubicBezTo>
                <a:lnTo>
                  <a:pt x="1273659" y="621957"/>
                </a:lnTo>
                <a:lnTo>
                  <a:pt x="1286015" y="584886"/>
                </a:lnTo>
                <a:cubicBezTo>
                  <a:pt x="1281896" y="551935"/>
                  <a:pt x="1279118" y="518788"/>
                  <a:pt x="1273659" y="486032"/>
                </a:cubicBezTo>
                <a:cubicBezTo>
                  <a:pt x="1268487" y="455001"/>
                  <a:pt x="1258739" y="428916"/>
                  <a:pt x="1248945" y="399535"/>
                </a:cubicBezTo>
                <a:cubicBezTo>
                  <a:pt x="1274155" y="273489"/>
                  <a:pt x="1275403" y="293465"/>
                  <a:pt x="1248945" y="90616"/>
                </a:cubicBezTo>
                <a:cubicBezTo>
                  <a:pt x="1244122" y="53638"/>
                  <a:pt x="1214539" y="48656"/>
                  <a:pt x="1187161" y="41189"/>
                </a:cubicBezTo>
                <a:cubicBezTo>
                  <a:pt x="1154392" y="32252"/>
                  <a:pt x="1121613" y="23136"/>
                  <a:pt x="1088307" y="16475"/>
                </a:cubicBezTo>
                <a:cubicBezTo>
                  <a:pt x="1067712" y="12356"/>
                  <a:pt x="1047522" y="4501"/>
                  <a:pt x="1026523" y="4119"/>
                </a:cubicBezTo>
                <a:cubicBezTo>
                  <a:pt x="820611" y="375"/>
                  <a:pt x="556966" y="0"/>
                  <a:pt x="433399" y="4119"/>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971800" y="2297668"/>
            <a:ext cx="3962400" cy="369332"/>
          </a:xfrm>
          <a:prstGeom prst="rect">
            <a:avLst/>
          </a:prstGeom>
          <a:noFill/>
        </p:spPr>
        <p:txBody>
          <a:bodyPr wrap="square" rtlCol="0">
            <a:spAutoFit/>
          </a:bodyPr>
          <a:lstStyle/>
          <a:p>
            <a:r>
              <a:rPr lang="hu-HU" dirty="0" smtClean="0"/>
              <a:t>Megszűnik az Internett csatlakozás</a:t>
            </a:r>
            <a:endParaRPr lang="en-US" dirty="0"/>
          </a:p>
        </p:txBody>
      </p:sp>
      <p:sp>
        <p:nvSpPr>
          <p:cNvPr id="11" name="Freeform 10"/>
          <p:cNvSpPr/>
          <p:nvPr/>
        </p:nvSpPr>
        <p:spPr>
          <a:xfrm>
            <a:off x="2590800" y="4114800"/>
            <a:ext cx="2599724" cy="3124200"/>
          </a:xfrm>
          <a:custGeom>
            <a:avLst/>
            <a:gdLst>
              <a:gd name="connsiteX0" fmla="*/ 0 w 1676400"/>
              <a:gd name="connsiteY0" fmla="*/ 0 h 1371600"/>
              <a:gd name="connsiteX1" fmla="*/ 1676400 w 1676400"/>
              <a:gd name="connsiteY1" fmla="*/ 0 h 1371600"/>
              <a:gd name="connsiteX2" fmla="*/ 1676400 w 1676400"/>
              <a:gd name="connsiteY2" fmla="*/ 1371600 h 1371600"/>
              <a:gd name="connsiteX3" fmla="*/ 0 w 1676400"/>
              <a:gd name="connsiteY3" fmla="*/ 1371600 h 1371600"/>
              <a:gd name="connsiteX4" fmla="*/ 0 w 1676400"/>
              <a:gd name="connsiteY4" fmla="*/ 0 h 1371600"/>
              <a:gd name="connsiteX0" fmla="*/ 0 w 1676400"/>
              <a:gd name="connsiteY0" fmla="*/ 0 h 3048000"/>
              <a:gd name="connsiteX1" fmla="*/ 1676400 w 1676400"/>
              <a:gd name="connsiteY1" fmla="*/ 0 h 3048000"/>
              <a:gd name="connsiteX2" fmla="*/ 1600200 w 1676400"/>
              <a:gd name="connsiteY2" fmla="*/ 3048000 h 3048000"/>
              <a:gd name="connsiteX3" fmla="*/ 0 w 1676400"/>
              <a:gd name="connsiteY3" fmla="*/ 1371600 h 3048000"/>
              <a:gd name="connsiteX4" fmla="*/ 0 w 1676400"/>
              <a:gd name="connsiteY4" fmla="*/ 0 h 3048000"/>
              <a:gd name="connsiteX0" fmla="*/ 0 w 2523524"/>
              <a:gd name="connsiteY0" fmla="*/ 0 h 3048000"/>
              <a:gd name="connsiteX1" fmla="*/ 1676400 w 2523524"/>
              <a:gd name="connsiteY1" fmla="*/ 0 h 3048000"/>
              <a:gd name="connsiteX2" fmla="*/ 1600200 w 2523524"/>
              <a:gd name="connsiteY2" fmla="*/ 3048000 h 3048000"/>
              <a:gd name="connsiteX3" fmla="*/ 0 w 2523524"/>
              <a:gd name="connsiteY3" fmla="*/ 1371600 h 3048000"/>
              <a:gd name="connsiteX4" fmla="*/ 0 w 2523524"/>
              <a:gd name="connsiteY4" fmla="*/ 0 h 3048000"/>
              <a:gd name="connsiteX0" fmla="*/ 0 w 2523524"/>
              <a:gd name="connsiteY0" fmla="*/ 0 h 3048000"/>
              <a:gd name="connsiteX1" fmla="*/ 1752600 w 2523524"/>
              <a:gd name="connsiteY1" fmla="*/ 990600 h 3048000"/>
              <a:gd name="connsiteX2" fmla="*/ 1600200 w 2523524"/>
              <a:gd name="connsiteY2" fmla="*/ 3048000 h 3048000"/>
              <a:gd name="connsiteX3" fmla="*/ 0 w 2523524"/>
              <a:gd name="connsiteY3" fmla="*/ 1371600 h 3048000"/>
              <a:gd name="connsiteX4" fmla="*/ 0 w 2523524"/>
              <a:gd name="connsiteY4" fmla="*/ 0 h 3048000"/>
              <a:gd name="connsiteX0" fmla="*/ 0 w 2523524"/>
              <a:gd name="connsiteY0" fmla="*/ 0 h 3048000"/>
              <a:gd name="connsiteX1" fmla="*/ 1752600 w 2523524"/>
              <a:gd name="connsiteY1" fmla="*/ 990600 h 3048000"/>
              <a:gd name="connsiteX2" fmla="*/ 1600200 w 2523524"/>
              <a:gd name="connsiteY2" fmla="*/ 3048000 h 3048000"/>
              <a:gd name="connsiteX3" fmla="*/ 0 w 2523524"/>
              <a:gd name="connsiteY3" fmla="*/ 1371600 h 3048000"/>
              <a:gd name="connsiteX4" fmla="*/ 0 w 2523524"/>
              <a:gd name="connsiteY4" fmla="*/ 0 h 3048000"/>
              <a:gd name="connsiteX0" fmla="*/ 0 w 2599724"/>
              <a:gd name="connsiteY0" fmla="*/ 0 h 3124200"/>
              <a:gd name="connsiteX1" fmla="*/ 1828800 w 2599724"/>
              <a:gd name="connsiteY1" fmla="*/ 1066800 h 3124200"/>
              <a:gd name="connsiteX2" fmla="*/ 1676400 w 2599724"/>
              <a:gd name="connsiteY2" fmla="*/ 3124200 h 3124200"/>
              <a:gd name="connsiteX3" fmla="*/ 76200 w 2599724"/>
              <a:gd name="connsiteY3" fmla="*/ 1447800 h 3124200"/>
              <a:gd name="connsiteX4" fmla="*/ 0 w 2599724"/>
              <a:gd name="connsiteY4" fmla="*/ 0 h 3124200"/>
              <a:gd name="connsiteX0" fmla="*/ 0 w 2599724"/>
              <a:gd name="connsiteY0" fmla="*/ 0 h 3124200"/>
              <a:gd name="connsiteX1" fmla="*/ 1828800 w 2599724"/>
              <a:gd name="connsiteY1" fmla="*/ 1066800 h 3124200"/>
              <a:gd name="connsiteX2" fmla="*/ 1676400 w 2599724"/>
              <a:gd name="connsiteY2" fmla="*/ 3124200 h 3124200"/>
              <a:gd name="connsiteX3" fmla="*/ 0 w 2599724"/>
              <a:gd name="connsiteY3" fmla="*/ 1447800 h 3124200"/>
              <a:gd name="connsiteX4" fmla="*/ 0 w 2599724"/>
              <a:gd name="connsiteY4" fmla="*/ 0 h 3124200"/>
              <a:gd name="connsiteX0" fmla="*/ 0 w 2599724"/>
              <a:gd name="connsiteY0" fmla="*/ 0 h 3124200"/>
              <a:gd name="connsiteX1" fmla="*/ 1752600 w 2599724"/>
              <a:gd name="connsiteY1" fmla="*/ 1066800 h 3124200"/>
              <a:gd name="connsiteX2" fmla="*/ 1676400 w 2599724"/>
              <a:gd name="connsiteY2" fmla="*/ 3124200 h 3124200"/>
              <a:gd name="connsiteX3" fmla="*/ 0 w 2599724"/>
              <a:gd name="connsiteY3" fmla="*/ 1447800 h 3124200"/>
              <a:gd name="connsiteX4" fmla="*/ 0 w 2599724"/>
              <a:gd name="connsiteY4" fmla="*/ 0 h 3124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724" h="3124200">
                <a:moveTo>
                  <a:pt x="0" y="0"/>
                </a:moveTo>
                <a:cubicBezTo>
                  <a:pt x="584200" y="330200"/>
                  <a:pt x="1942757" y="211438"/>
                  <a:pt x="1752600" y="1066800"/>
                </a:cubicBezTo>
                <a:cubicBezTo>
                  <a:pt x="1727200" y="2082800"/>
                  <a:pt x="2599724" y="2594232"/>
                  <a:pt x="1676400" y="3124200"/>
                </a:cubicBezTo>
                <a:lnTo>
                  <a:pt x="0" y="1447800"/>
                </a:lnTo>
                <a:lnTo>
                  <a:pt x="0" y="0"/>
                </a:lnTo>
                <a:close/>
              </a:path>
            </a:pathLst>
          </a:custGeom>
          <a:noFill/>
          <a:ln>
            <a:solidFill>
              <a:srgbClr val="F6B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smtClean="0">
                <a:solidFill>
                  <a:srgbClr val="00B050"/>
                </a:solidFill>
              </a:rPr>
              <a:t>       Szakadás 1</a:t>
            </a:r>
          </a:p>
          <a:p>
            <a:endParaRPr lang="en-US" dirty="0">
              <a:solidFill>
                <a:srgbClr val="00B050"/>
              </a:solidFill>
            </a:endParaRPr>
          </a:p>
        </p:txBody>
      </p:sp>
      <p:cxnSp>
        <p:nvCxnSpPr>
          <p:cNvPr id="13" name="Straight Connector 12"/>
          <p:cNvCxnSpPr/>
          <p:nvPr/>
        </p:nvCxnSpPr>
        <p:spPr>
          <a:xfrm flipH="1" flipV="1">
            <a:off x="2590800" y="4191000"/>
            <a:ext cx="1828800" cy="10668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8600" y="8458200"/>
            <a:ext cx="2362200" cy="369332"/>
          </a:xfrm>
          <a:prstGeom prst="rect">
            <a:avLst/>
          </a:prstGeom>
          <a:solidFill>
            <a:srgbClr val="00B0F0"/>
          </a:solidFill>
        </p:spPr>
        <p:txBody>
          <a:bodyPr wrap="square" rtlCol="0">
            <a:spAutoFit/>
          </a:bodyPr>
          <a:lstStyle/>
          <a:p>
            <a:r>
              <a:rPr lang="hu-HU" b="1" dirty="0" smtClean="0">
                <a:solidFill>
                  <a:srgbClr val="FFC000"/>
                </a:solidFill>
              </a:rPr>
              <a:t>híd</a:t>
            </a:r>
            <a:endParaRPr lang="en-US" b="1" dirty="0">
              <a:solidFill>
                <a:srgbClr val="FFC000"/>
              </a:solidFill>
            </a:endParaRPr>
          </a:p>
        </p:txBody>
      </p:sp>
      <p:cxnSp>
        <p:nvCxnSpPr>
          <p:cNvPr id="15" name="Straight Connector 14"/>
          <p:cNvCxnSpPr/>
          <p:nvPr/>
        </p:nvCxnSpPr>
        <p:spPr>
          <a:xfrm flipH="1" flipV="1">
            <a:off x="2590800" y="4191000"/>
            <a:ext cx="2438400" cy="23622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2514600" y="5562600"/>
            <a:ext cx="1676400" cy="17526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2590800" y="4191000"/>
            <a:ext cx="1600200" cy="31242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flipV="1">
            <a:off x="2514600" y="5562600"/>
            <a:ext cx="2514600" cy="9906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2514600" y="5257800"/>
            <a:ext cx="1905000" cy="3048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5257800" y="3352800"/>
            <a:ext cx="457200" cy="6096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715000" y="3390900"/>
            <a:ext cx="228600" cy="4191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2667000" y="3352800"/>
            <a:ext cx="3048000" cy="8382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2590800" y="3352800"/>
            <a:ext cx="3200400" cy="21336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648200" y="3352800"/>
            <a:ext cx="1143000" cy="19050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5257800" y="3352800"/>
            <a:ext cx="533400" cy="29718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5410200" y="4523601"/>
            <a:ext cx="1219200" cy="276999"/>
          </a:xfrm>
          <a:prstGeom prst="rect">
            <a:avLst/>
          </a:prstGeom>
          <a:noFill/>
        </p:spPr>
        <p:txBody>
          <a:bodyPr wrap="square" rtlCol="0">
            <a:spAutoFit/>
          </a:bodyPr>
          <a:lstStyle/>
          <a:p>
            <a:r>
              <a:rPr lang="hu-HU" sz="1200" dirty="0" smtClean="0"/>
              <a:t>Izolált csomó</a:t>
            </a:r>
            <a:endParaRPr lang="en-US" sz="1200" dirty="0"/>
          </a:p>
        </p:txBody>
      </p:sp>
      <p:cxnSp>
        <p:nvCxnSpPr>
          <p:cNvPr id="55" name="Straight Connector 54"/>
          <p:cNvCxnSpPr/>
          <p:nvPr/>
        </p:nvCxnSpPr>
        <p:spPr>
          <a:xfrm>
            <a:off x="5791200" y="3276600"/>
            <a:ext cx="304800" cy="38100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4267200" y="3352800"/>
            <a:ext cx="1524000" cy="39624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1" name="Straight Connector 60"/>
          <p:cNvCxnSpPr>
            <a:endCxn id="11" idx="0"/>
          </p:cNvCxnSpPr>
          <p:nvPr/>
        </p:nvCxnSpPr>
        <p:spPr>
          <a:xfrm flipH="1">
            <a:off x="2590800" y="3886200"/>
            <a:ext cx="2362200" cy="2286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4" name="Straight Connector 63"/>
          <p:cNvCxnSpPr>
            <a:endCxn id="11" idx="3"/>
          </p:cNvCxnSpPr>
          <p:nvPr/>
        </p:nvCxnSpPr>
        <p:spPr>
          <a:xfrm flipH="1">
            <a:off x="2590800" y="3886200"/>
            <a:ext cx="2362200" cy="16764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H="1" flipV="1">
            <a:off x="2590800" y="5562600"/>
            <a:ext cx="3352800" cy="17526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0" name="Straight Connector 69"/>
          <p:cNvCxnSpPr>
            <a:endCxn id="11" idx="0"/>
          </p:cNvCxnSpPr>
          <p:nvPr/>
        </p:nvCxnSpPr>
        <p:spPr>
          <a:xfrm flipH="1" flipV="1">
            <a:off x="2590800" y="4114800"/>
            <a:ext cx="3352800" cy="32004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609600" y="5105400"/>
            <a:ext cx="1066800" cy="276999"/>
          </a:xfrm>
          <a:prstGeom prst="rect">
            <a:avLst/>
          </a:prstGeom>
          <a:noFill/>
        </p:spPr>
        <p:txBody>
          <a:bodyPr wrap="square" rtlCol="0">
            <a:spAutoFit/>
          </a:bodyPr>
          <a:lstStyle/>
          <a:p>
            <a:r>
              <a:rPr lang="hu-HU" sz="1200" dirty="0" smtClean="0"/>
              <a:t>folytasd</a:t>
            </a:r>
            <a:endParaRPr lang="en-US" sz="1200" dirty="0"/>
          </a:p>
        </p:txBody>
      </p:sp>
      <p:sp>
        <p:nvSpPr>
          <p:cNvPr id="74" name="Rectangular Callout 73"/>
          <p:cNvSpPr/>
          <p:nvPr/>
        </p:nvSpPr>
        <p:spPr>
          <a:xfrm>
            <a:off x="0" y="1828800"/>
            <a:ext cx="6858000" cy="6248400"/>
          </a:xfrm>
          <a:prstGeom prst="wedgeRectCallout">
            <a:avLst>
              <a:gd name="adj1" fmla="val -18490"/>
              <a:gd name="adj2" fmla="val 5913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sz="1600" dirty="0" smtClean="0"/>
              <a:t>Azokat az éleket nevezzük </a:t>
            </a:r>
            <a:r>
              <a:rPr lang="hu-HU" sz="1600" i="1" dirty="0" smtClean="0">
                <a:solidFill>
                  <a:schemeClr val="accent2">
                    <a:lumMod val="75000"/>
                  </a:schemeClr>
                </a:solidFill>
              </a:rPr>
              <a:t>hidaknak</a:t>
            </a:r>
            <a:r>
              <a:rPr lang="hu-HU" sz="1600" dirty="0" smtClean="0">
                <a:solidFill>
                  <a:schemeClr val="accent2">
                    <a:lumMod val="75000"/>
                  </a:schemeClr>
                </a:solidFill>
              </a:rPr>
              <a:t>, </a:t>
            </a:r>
            <a:r>
              <a:rPr lang="hu-HU" sz="1600" dirty="0" smtClean="0"/>
              <a:t>melyeket, ha eltávolítunk a gráfból az összefüggőség megszűnik. Tehát az előbbi példánk fordítottja, azaz mi az eredeti gráffal kell dolgozzunk és éleket eltávolítsunk, ahhoz , hogy hidakat találjunk.</a:t>
            </a:r>
            <a:endParaRPr lang="en-US" sz="1600" dirty="0" smtClean="0"/>
          </a:p>
          <a:p>
            <a:r>
              <a:rPr lang="hu-HU" sz="1600" dirty="0" smtClean="0"/>
              <a:t>Abban az esetben, ha a gráf nem összefüggő, akkor a hidakat úgy is definiálhatjuk, mint azok az élek, melyek elhagyásával az </a:t>
            </a:r>
            <a:r>
              <a:rPr lang="hu-HU" sz="1600" i="1" dirty="0" smtClean="0">
                <a:solidFill>
                  <a:schemeClr val="tx1"/>
                </a:solidFill>
              </a:rPr>
              <a:t>összefüggő komponensek száma megnő.</a:t>
            </a:r>
          </a:p>
          <a:p>
            <a:endParaRPr lang="hu-HU" sz="1600" dirty="0" smtClean="0"/>
          </a:p>
          <a:p>
            <a:r>
              <a:rPr lang="hu-HU" sz="1600" dirty="0" smtClean="0"/>
              <a:t>Úgy, mint a </a:t>
            </a:r>
            <a:r>
              <a:rPr lang="hu-HU" sz="1600" dirty="0" smtClean="0">
                <a:solidFill>
                  <a:srgbClr val="FF0000"/>
                </a:solidFill>
              </a:rPr>
              <a:t>artikulációs</a:t>
            </a:r>
            <a:r>
              <a:rPr lang="hu-HU" sz="1600" dirty="0" smtClean="0"/>
              <a:t> pontok esetén, a legegyszerűbb módja a hidak meghatározásának egy összefüggő gráfban az élek egymás utáni elhagyása (úgy, hogy ne hagyjunk el szomszédos csomópontokat) és közben a megmaradt gráf összefüggő tulajdonságának a leellenőrzése minden egyes elhagyott él után.</a:t>
            </a:r>
            <a:endParaRPr lang="en-US" sz="1600" dirty="0" smtClean="0"/>
          </a:p>
          <a:p>
            <a:endParaRPr lang="hu-HU" sz="1600" dirty="0" smtClean="0"/>
          </a:p>
          <a:p>
            <a:r>
              <a:rPr lang="hu-HU" sz="1600" dirty="0" smtClean="0"/>
              <a:t>Létezik egy </a:t>
            </a:r>
            <a:r>
              <a:rPr lang="hu-HU" sz="1600" i="1" dirty="0" smtClean="0"/>
              <a:t>hatékony algoritmus</a:t>
            </a:r>
            <a:r>
              <a:rPr lang="hu-HU" sz="1600" dirty="0" smtClean="0"/>
              <a:t> is  a gráf </a:t>
            </a:r>
            <a:r>
              <a:rPr lang="hu-HU" sz="1600" dirty="0" smtClean="0">
                <a:solidFill>
                  <a:srgbClr val="FF0000"/>
                </a:solidFill>
              </a:rPr>
              <a:t>hídjainak a meghatározására</a:t>
            </a:r>
            <a:r>
              <a:rPr lang="hu-HU" sz="1600" dirty="0" smtClean="0"/>
              <a:t>. Ez a gráf DF bejárásán alapszik. Észrevehető, hogy </a:t>
            </a:r>
            <a:r>
              <a:rPr lang="hu-HU" sz="1600" dirty="0" smtClean="0">
                <a:solidFill>
                  <a:srgbClr val="FFFF00"/>
                </a:solidFill>
              </a:rPr>
              <a:t>kritikus az az él, mely a gráf egyetlen </a:t>
            </a:r>
            <a:r>
              <a:rPr lang="hu-HU" sz="1600" dirty="0" smtClean="0">
                <a:solidFill>
                  <a:srgbClr val="FFFF00"/>
                </a:solidFill>
                <a:hlinkClick r:id="rId5" action="ppaction://hlinksldjump"/>
              </a:rPr>
              <a:t>egy köréhez </a:t>
            </a:r>
            <a:r>
              <a:rPr lang="hu-HU" sz="1600" dirty="0" smtClean="0">
                <a:solidFill>
                  <a:srgbClr val="FFFF00"/>
                </a:solidFill>
              </a:rPr>
              <a:t>sem tartozik.</a:t>
            </a:r>
            <a:r>
              <a:rPr lang="hu-HU" sz="1600" dirty="0" smtClean="0"/>
              <a:t> Tehát, egyetlen egy visszatérő él sem lehet kritikus, mivel ezek zárják a köröket. Viszont a gráf </a:t>
            </a:r>
            <a:r>
              <a:rPr lang="hu-HU" sz="1600" dirty="0" smtClean="0">
                <a:solidFill>
                  <a:schemeClr val="accent4">
                    <a:lumMod val="50000"/>
                  </a:schemeClr>
                </a:solidFill>
              </a:rPr>
              <a:t>terjeszkedő élei lehetnek kritikusak</a:t>
            </a:r>
            <a:r>
              <a:rPr lang="hu-HU" sz="1600" dirty="0" smtClean="0"/>
              <a:t>. Egy összefüggő gráf </a:t>
            </a:r>
            <a:r>
              <a:rPr lang="hu-HU" sz="1600" dirty="0" smtClean="0">
                <a:solidFill>
                  <a:srgbClr val="FF0000"/>
                </a:solidFill>
              </a:rPr>
              <a:t>pontosan n-1 terjeszkedő élt tartalmaz</a:t>
            </a:r>
            <a:r>
              <a:rPr lang="hu-HU" sz="1600" dirty="0" smtClean="0"/>
              <a:t>, így mindig n-1 kritikus élünk lesz. Minden ilyen élre le kell ellenőrizzük, hogy része –e valamelyik körnek.</a:t>
            </a:r>
            <a:endParaRPr lang="en-US" sz="1600" dirty="0" smtClean="0"/>
          </a:p>
          <a:p>
            <a:r>
              <a:rPr lang="hu-HU" sz="1600" u="sng" dirty="0" smtClean="0"/>
              <a:t>A komplexitás elemzése:</a:t>
            </a:r>
            <a:endParaRPr lang="en-US" sz="1600" dirty="0" smtClean="0"/>
          </a:p>
          <a:p>
            <a:r>
              <a:rPr lang="hu-HU" sz="1600" dirty="0" smtClean="0"/>
              <a:t>Mivel az algoritmus a gráf mélységi bejárásának egy módosított változata, a komplexitása </a:t>
            </a:r>
            <a:r>
              <a:rPr lang="hu-HU" sz="1600" i="1" dirty="0" smtClean="0"/>
              <a:t>O(m+n),</a:t>
            </a:r>
            <a:r>
              <a:rPr lang="hu-HU" sz="1600" dirty="0" smtClean="0"/>
              <a:t> tehát ez az algoritmus sokkal gyorsabb, mint az </a:t>
            </a:r>
            <a:r>
              <a:rPr lang="hu-HU" sz="1600" dirty="0" smtClean="0">
                <a:solidFill>
                  <a:srgbClr val="FF0000"/>
                </a:solidFill>
              </a:rPr>
              <a:t>amelyik az élek egymást követő elhagyását alkalmazza.</a:t>
            </a:r>
            <a:endParaRPr lang="en-US" sz="1600" dirty="0">
              <a:solidFill>
                <a:srgbClr val="FF0000"/>
              </a:solidFill>
            </a:endParaRPr>
          </a:p>
        </p:txBody>
      </p:sp>
      <p:sp>
        <p:nvSpPr>
          <p:cNvPr id="75" name="Rectangle 74"/>
          <p:cNvSpPr/>
          <p:nvPr/>
        </p:nvSpPr>
        <p:spPr>
          <a:xfrm>
            <a:off x="6477000" y="1828800"/>
            <a:ext cx="3810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pic>
        <p:nvPicPr>
          <p:cNvPr id="76" name="Picture 75" descr="komplex_halo.jpg"/>
          <p:cNvPicPr>
            <a:picLocks noChangeAspect="1"/>
          </p:cNvPicPr>
          <p:nvPr/>
        </p:nvPicPr>
        <p:blipFill>
          <a:blip r:embed="rId6" cstate="print"/>
          <a:stretch>
            <a:fillRect/>
          </a:stretch>
        </p:blipFill>
        <p:spPr>
          <a:xfrm>
            <a:off x="76200" y="2570871"/>
            <a:ext cx="6858000" cy="6573129"/>
          </a:xfrm>
          <a:prstGeom prst="rect">
            <a:avLst/>
          </a:prstGeom>
        </p:spPr>
      </p:pic>
      <p:sp>
        <p:nvSpPr>
          <p:cNvPr id="77" name="Rectangle 76"/>
          <p:cNvSpPr/>
          <p:nvPr/>
        </p:nvSpPr>
        <p:spPr>
          <a:xfrm>
            <a:off x="6400800" y="2667000"/>
            <a:ext cx="4572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ki</a:t>
            </a:r>
            <a:endParaRPr lang="en-US" b="1" dirty="0">
              <a:solidFill>
                <a:srgbClr val="FF0000"/>
              </a:solidFill>
            </a:endParaRPr>
          </a:p>
        </p:txBody>
      </p:sp>
      <p:sp>
        <p:nvSpPr>
          <p:cNvPr id="78" name="TextBox 77"/>
          <p:cNvSpPr txBox="1"/>
          <p:nvPr/>
        </p:nvSpPr>
        <p:spPr>
          <a:xfrm>
            <a:off x="1371600" y="3429000"/>
            <a:ext cx="838200" cy="369332"/>
          </a:xfrm>
          <a:prstGeom prst="rect">
            <a:avLst/>
          </a:prstGeom>
          <a:noFill/>
        </p:spPr>
        <p:txBody>
          <a:bodyPr wrap="square" rtlCol="0">
            <a:spAutoFit/>
          </a:bodyPr>
          <a:lstStyle/>
          <a:p>
            <a:r>
              <a:rPr lang="hu-HU" dirty="0" smtClean="0">
                <a:solidFill>
                  <a:schemeClr val="accent4">
                    <a:lumMod val="50000"/>
                  </a:schemeClr>
                </a:solidFill>
              </a:rPr>
              <a:t>híd</a:t>
            </a:r>
            <a:endParaRPr lang="en-US" dirty="0">
              <a:solidFill>
                <a:schemeClr val="accent4">
                  <a:lumMod val="50000"/>
                </a:schemeClr>
              </a:solidFill>
            </a:endParaRPr>
          </a:p>
        </p:txBody>
      </p:sp>
      <p:sp>
        <p:nvSpPr>
          <p:cNvPr id="79" name="Rectangle 78"/>
          <p:cNvSpPr/>
          <p:nvPr/>
        </p:nvSpPr>
        <p:spPr>
          <a:xfrm>
            <a:off x="1828800" y="3505200"/>
            <a:ext cx="3810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sp>
        <p:nvSpPr>
          <p:cNvPr id="80" name="Rectangle 79"/>
          <p:cNvSpPr/>
          <p:nvPr/>
        </p:nvSpPr>
        <p:spPr>
          <a:xfrm>
            <a:off x="4419600" y="3886200"/>
            <a:ext cx="3810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sp>
        <p:nvSpPr>
          <p:cNvPr id="81" name="Rectangle 80"/>
          <p:cNvSpPr/>
          <p:nvPr/>
        </p:nvSpPr>
        <p:spPr>
          <a:xfrm>
            <a:off x="5181600" y="3048000"/>
            <a:ext cx="3810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sp>
        <p:nvSpPr>
          <p:cNvPr id="82" name="Rectangle 81"/>
          <p:cNvSpPr/>
          <p:nvPr/>
        </p:nvSpPr>
        <p:spPr>
          <a:xfrm>
            <a:off x="5486400" y="3276600"/>
            <a:ext cx="3810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sp>
        <p:nvSpPr>
          <p:cNvPr id="84" name="Rectangle 83"/>
          <p:cNvSpPr/>
          <p:nvPr/>
        </p:nvSpPr>
        <p:spPr>
          <a:xfrm>
            <a:off x="5257800" y="6705600"/>
            <a:ext cx="3810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sp>
        <p:nvSpPr>
          <p:cNvPr id="85" name="Rectangle 84"/>
          <p:cNvSpPr/>
          <p:nvPr/>
        </p:nvSpPr>
        <p:spPr>
          <a:xfrm>
            <a:off x="1828800" y="5791200"/>
            <a:ext cx="3810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sp>
        <p:nvSpPr>
          <p:cNvPr id="86" name="TextBox 85"/>
          <p:cNvSpPr txBox="1"/>
          <p:nvPr/>
        </p:nvSpPr>
        <p:spPr>
          <a:xfrm>
            <a:off x="914400" y="4916269"/>
            <a:ext cx="1600200" cy="646331"/>
          </a:xfrm>
          <a:prstGeom prst="rect">
            <a:avLst/>
          </a:prstGeom>
          <a:noFill/>
        </p:spPr>
        <p:txBody>
          <a:bodyPr wrap="square" rtlCol="0">
            <a:spAutoFit/>
          </a:bodyPr>
          <a:lstStyle/>
          <a:p>
            <a:pPr algn="ctr"/>
            <a:r>
              <a:rPr lang="hu-HU" dirty="0" smtClean="0"/>
              <a:t>találtál –e még hidat?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2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mph" presetSubtype="0" repeatCount="indefinite" fill="hold" grpId="0" nodeType="clickEffect">
                                  <p:stCondLst>
                                    <p:cond delay="0"/>
                                  </p:stCondLst>
                                  <p:childTnLst>
                                    <p:animEffect transition="out" filter="fade">
                                      <p:cBhvr>
                                        <p:cTn id="19" dur="500" tmFilter="0, 0; .2, .5; .8, .5; 1, 0"/>
                                        <p:tgtEl>
                                          <p:spTgt spid="9"/>
                                        </p:tgtEl>
                                      </p:cBhvr>
                                    </p:animEffect>
                                    <p:animScale>
                                      <p:cBhvr>
                                        <p:cTn id="20" dur="250" autoRev="1" fill="hold"/>
                                        <p:tgtEl>
                                          <p:spTgt spid="9"/>
                                        </p:tgtEl>
                                      </p:cBhvr>
                                      <p:by x="105000" y="105000"/>
                                    </p:animScale>
                                  </p:childTnLst>
                                </p:cTn>
                              </p:par>
                              <p:par>
                                <p:cTn id="21" presetID="27" presetClass="entr" presetSubtype="0" repeatCount="indefinite" fill="hold" grpId="0" nodeType="withEffect">
                                  <p:stCondLst>
                                    <p:cond delay="0"/>
                                  </p:stCondLst>
                                  <p:iterate type="lt">
                                    <p:tmPct val="50000"/>
                                  </p:iterate>
                                  <p:childTnLst>
                                    <p:set>
                                      <p:cBhvr>
                                        <p:cTn id="22" dur="1" fill="hold">
                                          <p:stCondLst>
                                            <p:cond delay="0"/>
                                          </p:stCondLst>
                                        </p:cTn>
                                        <p:tgtEl>
                                          <p:spTgt spid="10"/>
                                        </p:tgtEl>
                                        <p:attrNameLst>
                                          <p:attrName>style.visibility</p:attrName>
                                        </p:attrNameLst>
                                      </p:cBhvr>
                                      <p:to>
                                        <p:strVal val="visible"/>
                                      </p:to>
                                    </p:set>
                                    <p:anim calcmode="discrete" valueType="clr">
                                      <p:cBhvr override="childStyle">
                                        <p:cTn id="23"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0"/>
                                        </p:tgtEl>
                                        <p:attrNameLst>
                                          <p:attrName>fillcolor</p:attrName>
                                        </p:attrNameLst>
                                      </p:cBhvr>
                                      <p:tavLst>
                                        <p:tav tm="0">
                                          <p:val>
                                            <p:clrVal>
                                              <a:schemeClr val="accent2"/>
                                            </p:clrVal>
                                          </p:val>
                                        </p:tav>
                                        <p:tav tm="50000">
                                          <p:val>
                                            <p:clrVal>
                                              <a:schemeClr val="hlink"/>
                                            </p:clrVal>
                                          </p:val>
                                        </p:tav>
                                      </p:tavLst>
                                    </p:anim>
                                    <p:set>
                                      <p:cBhvr>
                                        <p:cTn id="25" dur="80"/>
                                        <p:tgtEl>
                                          <p:spTgt spid="10"/>
                                        </p:tgtEl>
                                        <p:attrNameLst>
                                          <p:attrName>fill.type</p:attrName>
                                        </p:attrNameLst>
                                      </p:cBhvr>
                                      <p:to>
                                        <p:strVal val="solid"/>
                                      </p:to>
                                    </p:set>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2000"/>
                                        <p:tgtEl>
                                          <p:spTgt spid="11"/>
                                        </p:tgtEl>
                                      </p:cBhvr>
                                    </p:animEffect>
                                    <p:set>
                                      <p:cBhvr>
                                        <p:cTn id="36" dur="1" fill="hold">
                                          <p:stCondLst>
                                            <p:cond delay="1999"/>
                                          </p:stCondLst>
                                        </p:cTn>
                                        <p:tgtEl>
                                          <p:spTgt spid="11"/>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8" presetClass="entr" presetSubtype="12"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strips(downLeft)">
                                      <p:cBhvr>
                                        <p:cTn id="41" dur="500"/>
                                        <p:tgtEl>
                                          <p:spTgt spid="13"/>
                                        </p:tgtEl>
                                      </p:cBhvr>
                                    </p:animEffect>
                                  </p:childTnLst>
                                </p:cTn>
                              </p:par>
                            </p:childTnLst>
                          </p:cTn>
                        </p:par>
                        <p:par>
                          <p:cTn id="42" fill="hold">
                            <p:stCondLst>
                              <p:cond delay="500"/>
                            </p:stCondLst>
                            <p:childTnLst>
                              <p:par>
                                <p:cTn id="43" presetID="10" presetClass="exit" presetSubtype="0" fill="hold" nodeType="afterEffect">
                                  <p:stCondLst>
                                    <p:cond delay="0"/>
                                  </p:stCondLst>
                                  <p:childTnLst>
                                    <p:animEffect transition="out" filter="fade">
                                      <p:cBhvr>
                                        <p:cTn id="44" dur="2000"/>
                                        <p:tgtEl>
                                          <p:spTgt spid="13"/>
                                        </p:tgtEl>
                                      </p:cBhvr>
                                    </p:animEffect>
                                    <p:set>
                                      <p:cBhvr>
                                        <p:cTn id="45" dur="1" fill="hold">
                                          <p:stCondLst>
                                            <p:cond delay="1999"/>
                                          </p:stCondLst>
                                        </p:cTn>
                                        <p:tgtEl>
                                          <p:spTgt spid="1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strips(downLeft)">
                                      <p:cBhvr>
                                        <p:cTn id="50" dur="500"/>
                                        <p:tgtEl>
                                          <p:spTgt spid="15"/>
                                        </p:tgtEl>
                                      </p:cBhvr>
                                    </p:animEffect>
                                  </p:childTnLst>
                                </p:cTn>
                              </p:par>
                            </p:childTnLst>
                          </p:cTn>
                        </p:par>
                        <p:par>
                          <p:cTn id="51" fill="hold">
                            <p:stCondLst>
                              <p:cond delay="500"/>
                            </p:stCondLst>
                            <p:childTnLst>
                              <p:par>
                                <p:cTn id="52" presetID="10" presetClass="exit" presetSubtype="0" fill="hold" nodeType="afterEffect">
                                  <p:stCondLst>
                                    <p:cond delay="0"/>
                                  </p:stCondLst>
                                  <p:childTnLst>
                                    <p:animEffect transition="out" filter="fade">
                                      <p:cBhvr>
                                        <p:cTn id="53" dur="2000"/>
                                        <p:tgtEl>
                                          <p:spTgt spid="15"/>
                                        </p:tgtEl>
                                      </p:cBhvr>
                                    </p:animEffect>
                                    <p:set>
                                      <p:cBhvr>
                                        <p:cTn id="54" dur="1" fill="hold">
                                          <p:stCondLst>
                                            <p:cond delay="1999"/>
                                          </p:stCondLst>
                                        </p:cTn>
                                        <p:tgtEl>
                                          <p:spTgt spid="15"/>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8" presetClass="entr" presetSubtype="12" fill="hold"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strips(downLeft)">
                                      <p:cBhvr>
                                        <p:cTn id="59" dur="500"/>
                                        <p:tgtEl>
                                          <p:spTgt spid="17"/>
                                        </p:tgtEl>
                                      </p:cBhvr>
                                    </p:animEffect>
                                  </p:childTnLst>
                                </p:cTn>
                              </p:par>
                            </p:childTnLst>
                          </p:cTn>
                        </p:par>
                        <p:par>
                          <p:cTn id="60" fill="hold">
                            <p:stCondLst>
                              <p:cond delay="500"/>
                            </p:stCondLst>
                            <p:childTnLst>
                              <p:par>
                                <p:cTn id="61" presetID="10" presetClass="exit" presetSubtype="0" fill="hold" nodeType="afterEffect">
                                  <p:stCondLst>
                                    <p:cond delay="0"/>
                                  </p:stCondLst>
                                  <p:childTnLst>
                                    <p:animEffect transition="out" filter="fade">
                                      <p:cBhvr>
                                        <p:cTn id="62" dur="2000"/>
                                        <p:tgtEl>
                                          <p:spTgt spid="17"/>
                                        </p:tgtEl>
                                      </p:cBhvr>
                                    </p:animEffect>
                                    <p:set>
                                      <p:cBhvr>
                                        <p:cTn id="63" dur="1" fill="hold">
                                          <p:stCondLst>
                                            <p:cond delay="1999"/>
                                          </p:stCondLst>
                                        </p:cTn>
                                        <p:tgtEl>
                                          <p:spTgt spid="17"/>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8" presetClass="entr" presetSubtype="12" fill="hold"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downLeft)">
                                      <p:cBhvr>
                                        <p:cTn id="68" dur="500"/>
                                        <p:tgtEl>
                                          <p:spTgt spid="19"/>
                                        </p:tgtEl>
                                      </p:cBhvr>
                                    </p:animEffect>
                                  </p:childTnLst>
                                </p:cTn>
                              </p:par>
                            </p:childTnLst>
                          </p:cTn>
                        </p:par>
                        <p:par>
                          <p:cTn id="69" fill="hold">
                            <p:stCondLst>
                              <p:cond delay="500"/>
                            </p:stCondLst>
                            <p:childTnLst>
                              <p:par>
                                <p:cTn id="70" presetID="10" presetClass="exit" presetSubtype="0" fill="hold" nodeType="afterEffect">
                                  <p:stCondLst>
                                    <p:cond delay="0"/>
                                  </p:stCondLst>
                                  <p:childTnLst>
                                    <p:animEffect transition="out" filter="fade">
                                      <p:cBhvr>
                                        <p:cTn id="71" dur="2000"/>
                                        <p:tgtEl>
                                          <p:spTgt spid="19"/>
                                        </p:tgtEl>
                                      </p:cBhvr>
                                    </p:animEffect>
                                    <p:set>
                                      <p:cBhvr>
                                        <p:cTn id="72" dur="1" fill="hold">
                                          <p:stCondLst>
                                            <p:cond delay="1999"/>
                                          </p:stCondLst>
                                        </p:cTn>
                                        <p:tgtEl>
                                          <p:spTgt spid="19"/>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8" presetClass="entr" presetSubtype="12" fill="hold"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strips(downLeft)">
                                      <p:cBhvr>
                                        <p:cTn id="77" dur="500"/>
                                        <p:tgtEl>
                                          <p:spTgt spid="23"/>
                                        </p:tgtEl>
                                      </p:cBhvr>
                                    </p:animEffect>
                                  </p:childTnLst>
                                </p:cTn>
                              </p:par>
                            </p:childTnLst>
                          </p:cTn>
                        </p:par>
                        <p:par>
                          <p:cTn id="78" fill="hold">
                            <p:stCondLst>
                              <p:cond delay="500"/>
                            </p:stCondLst>
                            <p:childTnLst>
                              <p:par>
                                <p:cTn id="79" presetID="10" presetClass="exit" presetSubtype="0" fill="hold" nodeType="afterEffect">
                                  <p:stCondLst>
                                    <p:cond delay="0"/>
                                  </p:stCondLst>
                                  <p:childTnLst>
                                    <p:animEffect transition="out" filter="fade">
                                      <p:cBhvr>
                                        <p:cTn id="80" dur="2000"/>
                                        <p:tgtEl>
                                          <p:spTgt spid="23"/>
                                        </p:tgtEl>
                                      </p:cBhvr>
                                    </p:animEffect>
                                    <p:set>
                                      <p:cBhvr>
                                        <p:cTn id="81" dur="1" fill="hold">
                                          <p:stCondLst>
                                            <p:cond delay="1999"/>
                                          </p:stCondLst>
                                        </p:cTn>
                                        <p:tgtEl>
                                          <p:spTgt spid="23"/>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18" presetClass="entr" presetSubtype="12" fill="hold" nodeType="click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strips(downLeft)">
                                      <p:cBhvr>
                                        <p:cTn id="86" dur="500"/>
                                        <p:tgtEl>
                                          <p:spTgt spid="26"/>
                                        </p:tgtEl>
                                      </p:cBhvr>
                                    </p:animEffect>
                                  </p:childTnLst>
                                </p:cTn>
                              </p:par>
                            </p:childTnLst>
                          </p:cTn>
                        </p:par>
                        <p:par>
                          <p:cTn id="87" fill="hold">
                            <p:stCondLst>
                              <p:cond delay="500"/>
                            </p:stCondLst>
                            <p:childTnLst>
                              <p:par>
                                <p:cTn id="88" presetID="7" presetClass="emph" presetSubtype="2" fill="hold" nodeType="afterEffect">
                                  <p:stCondLst>
                                    <p:cond delay="0"/>
                                  </p:stCondLst>
                                  <p:childTnLst>
                                    <p:animClr clrSpc="rgb">
                                      <p:cBhvr>
                                        <p:cTn id="89" dur="2000" fill="hold"/>
                                        <p:tgtEl>
                                          <p:spTgt spid="26"/>
                                        </p:tgtEl>
                                        <p:attrNameLst>
                                          <p:attrName>stroke.color</p:attrName>
                                        </p:attrNameLst>
                                      </p:cBhvr>
                                      <p:to>
                                        <a:srgbClr val="6198F1"/>
                                      </p:to>
                                    </p:animClr>
                                    <p:set>
                                      <p:cBhvr>
                                        <p:cTn id="90" dur="2000" fill="hold"/>
                                        <p:tgtEl>
                                          <p:spTgt spid="26"/>
                                        </p:tgtEl>
                                        <p:attrNameLst>
                                          <p:attrName>stroke.on</p:attrName>
                                        </p:attrNameLst>
                                      </p:cBhvr>
                                      <p:to>
                                        <p:strVal val="true"/>
                                      </p:to>
                                    </p:set>
                                  </p:childTnLst>
                                </p:cTn>
                              </p:par>
                            </p:childTnLst>
                          </p:cTn>
                        </p:par>
                      </p:childTnLst>
                    </p:cTn>
                  </p:par>
                  <p:par>
                    <p:cTn id="91" fill="hold">
                      <p:stCondLst>
                        <p:cond delay="indefinite"/>
                      </p:stCondLst>
                      <p:childTnLst>
                        <p:par>
                          <p:cTn id="92" fill="hold">
                            <p:stCondLst>
                              <p:cond delay="0"/>
                            </p:stCondLst>
                            <p:childTnLst>
                              <p:par>
                                <p:cTn id="93" presetID="18" presetClass="entr" presetSubtype="12" fill="hold" nodeType="click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strips(downLeft)">
                                      <p:cBhvr>
                                        <p:cTn id="95" dur="500"/>
                                        <p:tgtEl>
                                          <p:spTgt spid="39"/>
                                        </p:tgtEl>
                                      </p:cBhvr>
                                    </p:animEffect>
                                  </p:childTnLst>
                                </p:cTn>
                              </p:par>
                            </p:childTnLst>
                          </p:cTn>
                        </p:par>
                        <p:par>
                          <p:cTn id="96" fill="hold">
                            <p:stCondLst>
                              <p:cond delay="500"/>
                            </p:stCondLst>
                            <p:childTnLst>
                              <p:par>
                                <p:cTn id="97" presetID="10" presetClass="exit" presetSubtype="0" fill="hold" nodeType="afterEffect">
                                  <p:stCondLst>
                                    <p:cond delay="0"/>
                                  </p:stCondLst>
                                  <p:childTnLst>
                                    <p:animEffect transition="out" filter="fade">
                                      <p:cBhvr>
                                        <p:cTn id="98" dur="2000"/>
                                        <p:tgtEl>
                                          <p:spTgt spid="39"/>
                                        </p:tgtEl>
                                      </p:cBhvr>
                                    </p:animEffect>
                                    <p:set>
                                      <p:cBhvr>
                                        <p:cTn id="99" dur="1" fill="hold">
                                          <p:stCondLst>
                                            <p:cond delay="1999"/>
                                          </p:stCondLst>
                                        </p:cTn>
                                        <p:tgtEl>
                                          <p:spTgt spid="39"/>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18" presetClass="entr" presetSubtype="12" fill="hold" nodeType="clickEffect">
                                  <p:stCondLst>
                                    <p:cond delay="0"/>
                                  </p:stCondLst>
                                  <p:childTnLst>
                                    <p:set>
                                      <p:cBhvr>
                                        <p:cTn id="103" dur="1" fill="hold">
                                          <p:stCondLst>
                                            <p:cond delay="0"/>
                                          </p:stCondLst>
                                        </p:cTn>
                                        <p:tgtEl>
                                          <p:spTgt spid="42"/>
                                        </p:tgtEl>
                                        <p:attrNameLst>
                                          <p:attrName>style.visibility</p:attrName>
                                        </p:attrNameLst>
                                      </p:cBhvr>
                                      <p:to>
                                        <p:strVal val="visible"/>
                                      </p:to>
                                    </p:set>
                                    <p:animEffect transition="in" filter="strips(downLeft)">
                                      <p:cBhvr>
                                        <p:cTn id="104" dur="500"/>
                                        <p:tgtEl>
                                          <p:spTgt spid="42"/>
                                        </p:tgtEl>
                                      </p:cBhvr>
                                    </p:animEffect>
                                  </p:childTnLst>
                                </p:cTn>
                              </p:par>
                            </p:childTnLst>
                          </p:cTn>
                        </p:par>
                        <p:par>
                          <p:cTn id="105" fill="hold">
                            <p:stCondLst>
                              <p:cond delay="500"/>
                            </p:stCondLst>
                            <p:childTnLst>
                              <p:par>
                                <p:cTn id="106" presetID="10" presetClass="exit" presetSubtype="0" fill="hold" nodeType="afterEffect">
                                  <p:stCondLst>
                                    <p:cond delay="0"/>
                                  </p:stCondLst>
                                  <p:childTnLst>
                                    <p:animEffect transition="out" filter="fade">
                                      <p:cBhvr>
                                        <p:cTn id="107" dur="2000"/>
                                        <p:tgtEl>
                                          <p:spTgt spid="42"/>
                                        </p:tgtEl>
                                      </p:cBhvr>
                                    </p:animEffect>
                                    <p:set>
                                      <p:cBhvr>
                                        <p:cTn id="108" dur="1" fill="hold">
                                          <p:stCondLst>
                                            <p:cond delay="1999"/>
                                          </p:stCondLst>
                                        </p:cTn>
                                        <p:tgtEl>
                                          <p:spTgt spid="42"/>
                                        </p:tgtEl>
                                        <p:attrNameLst>
                                          <p:attrName>style.visibility</p:attrName>
                                        </p:attrNameLst>
                                      </p:cBhvr>
                                      <p:to>
                                        <p:strVal val="hidden"/>
                                      </p:to>
                                    </p:set>
                                  </p:childTnLst>
                                </p:cTn>
                              </p:par>
                            </p:childTnLst>
                          </p:cTn>
                        </p:par>
                      </p:childTnLst>
                    </p:cTn>
                  </p:par>
                  <p:par>
                    <p:cTn id="109" fill="hold">
                      <p:stCondLst>
                        <p:cond delay="indefinite"/>
                      </p:stCondLst>
                      <p:childTnLst>
                        <p:par>
                          <p:cTn id="110" fill="hold">
                            <p:stCondLst>
                              <p:cond delay="0"/>
                            </p:stCondLst>
                            <p:childTnLst>
                              <p:par>
                                <p:cTn id="111" presetID="18" presetClass="entr" presetSubtype="12" fill="hold" nodeType="clickEffect">
                                  <p:stCondLst>
                                    <p:cond delay="0"/>
                                  </p:stCondLst>
                                  <p:childTnLst>
                                    <p:set>
                                      <p:cBhvr>
                                        <p:cTn id="112" dur="1" fill="hold">
                                          <p:stCondLst>
                                            <p:cond delay="0"/>
                                          </p:stCondLst>
                                        </p:cTn>
                                        <p:tgtEl>
                                          <p:spTgt spid="45"/>
                                        </p:tgtEl>
                                        <p:attrNameLst>
                                          <p:attrName>style.visibility</p:attrName>
                                        </p:attrNameLst>
                                      </p:cBhvr>
                                      <p:to>
                                        <p:strVal val="visible"/>
                                      </p:to>
                                    </p:set>
                                    <p:animEffect transition="in" filter="strips(downLeft)">
                                      <p:cBhvr>
                                        <p:cTn id="113" dur="500"/>
                                        <p:tgtEl>
                                          <p:spTgt spid="45"/>
                                        </p:tgtEl>
                                      </p:cBhvr>
                                    </p:animEffect>
                                  </p:childTnLst>
                                </p:cTn>
                              </p:par>
                            </p:childTnLst>
                          </p:cTn>
                        </p:par>
                        <p:par>
                          <p:cTn id="114" fill="hold">
                            <p:stCondLst>
                              <p:cond delay="500"/>
                            </p:stCondLst>
                            <p:childTnLst>
                              <p:par>
                                <p:cTn id="115" presetID="10" presetClass="exit" presetSubtype="0" fill="hold" nodeType="afterEffect">
                                  <p:stCondLst>
                                    <p:cond delay="0"/>
                                  </p:stCondLst>
                                  <p:childTnLst>
                                    <p:animEffect transition="out" filter="fade">
                                      <p:cBhvr>
                                        <p:cTn id="116" dur="2000"/>
                                        <p:tgtEl>
                                          <p:spTgt spid="45"/>
                                        </p:tgtEl>
                                      </p:cBhvr>
                                    </p:animEffect>
                                    <p:set>
                                      <p:cBhvr>
                                        <p:cTn id="117" dur="1" fill="hold">
                                          <p:stCondLst>
                                            <p:cond delay="1999"/>
                                          </p:stCondLst>
                                        </p:cTn>
                                        <p:tgtEl>
                                          <p:spTgt spid="45"/>
                                        </p:tgtEl>
                                        <p:attrNameLst>
                                          <p:attrName>style.visibility</p:attrName>
                                        </p:attrNameLst>
                                      </p:cBhvr>
                                      <p:to>
                                        <p:strVal val="hidden"/>
                                      </p:to>
                                    </p:set>
                                  </p:childTnLst>
                                </p:cTn>
                              </p:par>
                            </p:childTnLst>
                          </p:cTn>
                        </p:par>
                      </p:childTnLst>
                    </p:cTn>
                  </p:par>
                  <p:par>
                    <p:cTn id="118" fill="hold">
                      <p:stCondLst>
                        <p:cond delay="indefinite"/>
                      </p:stCondLst>
                      <p:childTnLst>
                        <p:par>
                          <p:cTn id="119" fill="hold">
                            <p:stCondLst>
                              <p:cond delay="0"/>
                            </p:stCondLst>
                            <p:childTnLst>
                              <p:par>
                                <p:cTn id="120" presetID="18" presetClass="entr" presetSubtype="12" fill="hold" nodeType="clickEffect">
                                  <p:stCondLst>
                                    <p:cond delay="0"/>
                                  </p:stCondLst>
                                  <p:childTnLst>
                                    <p:set>
                                      <p:cBhvr>
                                        <p:cTn id="121" dur="1" fill="hold">
                                          <p:stCondLst>
                                            <p:cond delay="0"/>
                                          </p:stCondLst>
                                        </p:cTn>
                                        <p:tgtEl>
                                          <p:spTgt spid="48"/>
                                        </p:tgtEl>
                                        <p:attrNameLst>
                                          <p:attrName>style.visibility</p:attrName>
                                        </p:attrNameLst>
                                      </p:cBhvr>
                                      <p:to>
                                        <p:strVal val="visible"/>
                                      </p:to>
                                    </p:set>
                                    <p:animEffect transition="in" filter="strips(downLeft)">
                                      <p:cBhvr>
                                        <p:cTn id="122" dur="500"/>
                                        <p:tgtEl>
                                          <p:spTgt spid="48"/>
                                        </p:tgtEl>
                                      </p:cBhvr>
                                    </p:animEffect>
                                  </p:childTnLst>
                                </p:cTn>
                              </p:par>
                            </p:childTnLst>
                          </p:cTn>
                        </p:par>
                        <p:par>
                          <p:cTn id="123" fill="hold">
                            <p:stCondLst>
                              <p:cond delay="500"/>
                            </p:stCondLst>
                            <p:childTnLst>
                              <p:par>
                                <p:cTn id="124" presetID="10" presetClass="exit" presetSubtype="0" fill="hold" nodeType="afterEffect">
                                  <p:stCondLst>
                                    <p:cond delay="0"/>
                                  </p:stCondLst>
                                  <p:childTnLst>
                                    <p:animEffect transition="out" filter="fade">
                                      <p:cBhvr>
                                        <p:cTn id="125" dur="2000"/>
                                        <p:tgtEl>
                                          <p:spTgt spid="48"/>
                                        </p:tgtEl>
                                      </p:cBhvr>
                                    </p:animEffect>
                                    <p:set>
                                      <p:cBhvr>
                                        <p:cTn id="126" dur="1" fill="hold">
                                          <p:stCondLst>
                                            <p:cond delay="1999"/>
                                          </p:stCondLst>
                                        </p:cTn>
                                        <p:tgtEl>
                                          <p:spTgt spid="48"/>
                                        </p:tgtEl>
                                        <p:attrNameLst>
                                          <p:attrName>style.visibility</p:attrName>
                                        </p:attrNameLst>
                                      </p:cBhvr>
                                      <p:to>
                                        <p:strVal val="hidden"/>
                                      </p:to>
                                    </p:set>
                                  </p:childTnLst>
                                </p:cTn>
                              </p:par>
                            </p:childTnLst>
                          </p:cTn>
                        </p:par>
                      </p:childTnLst>
                    </p:cTn>
                  </p:par>
                  <p:par>
                    <p:cTn id="127" fill="hold">
                      <p:stCondLst>
                        <p:cond delay="indefinite"/>
                      </p:stCondLst>
                      <p:childTnLst>
                        <p:par>
                          <p:cTn id="128" fill="hold">
                            <p:stCondLst>
                              <p:cond delay="0"/>
                            </p:stCondLst>
                            <p:childTnLst>
                              <p:par>
                                <p:cTn id="129" presetID="18" presetClass="entr" presetSubtype="12" fill="hold" nodeType="clickEffect">
                                  <p:stCondLst>
                                    <p:cond delay="0"/>
                                  </p:stCondLst>
                                  <p:childTnLst>
                                    <p:set>
                                      <p:cBhvr>
                                        <p:cTn id="130" dur="1" fill="hold">
                                          <p:stCondLst>
                                            <p:cond delay="0"/>
                                          </p:stCondLst>
                                        </p:cTn>
                                        <p:tgtEl>
                                          <p:spTgt spid="30"/>
                                        </p:tgtEl>
                                        <p:attrNameLst>
                                          <p:attrName>style.visibility</p:attrName>
                                        </p:attrNameLst>
                                      </p:cBhvr>
                                      <p:to>
                                        <p:strVal val="visible"/>
                                      </p:to>
                                    </p:set>
                                    <p:animEffect transition="in" filter="strips(downLeft)">
                                      <p:cBhvr>
                                        <p:cTn id="131" dur="500"/>
                                        <p:tgtEl>
                                          <p:spTgt spid="30"/>
                                        </p:tgtEl>
                                      </p:cBhvr>
                                    </p:animEffect>
                                  </p:childTnLst>
                                </p:cTn>
                              </p:par>
                            </p:childTnLst>
                          </p:cTn>
                        </p:par>
                        <p:par>
                          <p:cTn id="132" fill="hold">
                            <p:stCondLst>
                              <p:cond delay="500"/>
                            </p:stCondLst>
                            <p:childTnLst>
                              <p:par>
                                <p:cTn id="133" presetID="18" presetClass="entr" presetSubtype="12" fill="hold" nodeType="afterEffect">
                                  <p:stCondLst>
                                    <p:cond delay="0"/>
                                  </p:stCondLst>
                                  <p:childTnLst>
                                    <p:set>
                                      <p:cBhvr>
                                        <p:cTn id="134" dur="1" fill="hold">
                                          <p:stCondLst>
                                            <p:cond delay="0"/>
                                          </p:stCondLst>
                                        </p:cTn>
                                        <p:tgtEl>
                                          <p:spTgt spid="35"/>
                                        </p:tgtEl>
                                        <p:attrNameLst>
                                          <p:attrName>style.visibility</p:attrName>
                                        </p:attrNameLst>
                                      </p:cBhvr>
                                      <p:to>
                                        <p:strVal val="visible"/>
                                      </p:to>
                                    </p:set>
                                    <p:animEffect transition="in" filter="strips(downLeft)">
                                      <p:cBhvr>
                                        <p:cTn id="135" dur="500"/>
                                        <p:tgtEl>
                                          <p:spTgt spid="35"/>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nodeType="clickEffect">
                                  <p:stCondLst>
                                    <p:cond delay="0"/>
                                  </p:stCondLst>
                                  <p:childTnLst>
                                    <p:animEffect transition="out" filter="fade">
                                      <p:cBhvr>
                                        <p:cTn id="139" dur="2000"/>
                                        <p:tgtEl>
                                          <p:spTgt spid="35"/>
                                        </p:tgtEl>
                                      </p:cBhvr>
                                    </p:animEffect>
                                    <p:set>
                                      <p:cBhvr>
                                        <p:cTn id="140" dur="1" fill="hold">
                                          <p:stCondLst>
                                            <p:cond delay="1999"/>
                                          </p:stCondLst>
                                        </p:cTn>
                                        <p:tgtEl>
                                          <p:spTgt spid="35"/>
                                        </p:tgtEl>
                                        <p:attrNameLst>
                                          <p:attrName>style.visibility</p:attrName>
                                        </p:attrNameLst>
                                      </p:cBhvr>
                                      <p:to>
                                        <p:strVal val="hidden"/>
                                      </p:to>
                                    </p:set>
                                  </p:childTnLst>
                                </p:cTn>
                              </p:par>
                            </p:childTnLst>
                          </p:cTn>
                        </p:par>
                        <p:par>
                          <p:cTn id="141" fill="hold">
                            <p:stCondLst>
                              <p:cond delay="2000"/>
                            </p:stCondLst>
                            <p:childTnLst>
                              <p:par>
                                <p:cTn id="142" presetID="10" presetClass="entr" presetSubtype="0" repeatCount="indefinite" fill="hold" grpId="0" nodeType="afterEffect">
                                  <p:stCondLst>
                                    <p:cond delay="0"/>
                                  </p:stCondLst>
                                  <p:endCondLst>
                                    <p:cond evt="onNext" delay="0">
                                      <p:tgtEl>
                                        <p:sldTgt/>
                                      </p:tgtEl>
                                    </p:cond>
                                  </p:endCondLst>
                                  <p:childTnLst>
                                    <p:set>
                                      <p:cBhvr>
                                        <p:cTn id="143" dur="1" fill="hold">
                                          <p:stCondLst>
                                            <p:cond delay="0"/>
                                          </p:stCondLst>
                                        </p:cTn>
                                        <p:tgtEl>
                                          <p:spTgt spid="53"/>
                                        </p:tgtEl>
                                        <p:attrNameLst>
                                          <p:attrName>style.visibility</p:attrName>
                                        </p:attrNameLst>
                                      </p:cBhvr>
                                      <p:to>
                                        <p:strVal val="visible"/>
                                      </p:to>
                                    </p:set>
                                    <p:animEffect transition="in" filter="fade">
                                      <p:cBhvr>
                                        <p:cTn id="144" dur="2000"/>
                                        <p:tgtEl>
                                          <p:spTgt spid="53"/>
                                        </p:tgtEl>
                                      </p:cBhvr>
                                    </p:animEffect>
                                  </p:childTnLst>
                                </p:cTn>
                              </p:par>
                            </p:childTnLst>
                          </p:cTn>
                        </p:par>
                      </p:childTnLst>
                    </p:cTn>
                  </p:par>
                  <p:par>
                    <p:cTn id="145" fill="hold">
                      <p:stCondLst>
                        <p:cond delay="indefinite"/>
                      </p:stCondLst>
                      <p:childTnLst>
                        <p:par>
                          <p:cTn id="146" fill="hold">
                            <p:stCondLst>
                              <p:cond delay="0"/>
                            </p:stCondLst>
                            <p:childTnLst>
                              <p:par>
                                <p:cTn id="147" presetID="18" presetClass="entr" presetSubtype="12" fill="hold" nodeType="clickEffect">
                                  <p:stCondLst>
                                    <p:cond delay="0"/>
                                  </p:stCondLst>
                                  <p:childTnLst>
                                    <p:set>
                                      <p:cBhvr>
                                        <p:cTn id="148" dur="1" fill="hold">
                                          <p:stCondLst>
                                            <p:cond delay="0"/>
                                          </p:stCondLst>
                                        </p:cTn>
                                        <p:tgtEl>
                                          <p:spTgt spid="55"/>
                                        </p:tgtEl>
                                        <p:attrNameLst>
                                          <p:attrName>style.visibility</p:attrName>
                                        </p:attrNameLst>
                                      </p:cBhvr>
                                      <p:to>
                                        <p:strVal val="visible"/>
                                      </p:to>
                                    </p:set>
                                    <p:animEffect transition="in" filter="strips(downLeft)">
                                      <p:cBhvr>
                                        <p:cTn id="149" dur="500"/>
                                        <p:tgtEl>
                                          <p:spTgt spid="55"/>
                                        </p:tgtEl>
                                      </p:cBhvr>
                                    </p:animEffect>
                                  </p:childTnLst>
                                </p:cTn>
                              </p:par>
                            </p:childTnLst>
                          </p:cTn>
                        </p:par>
                        <p:par>
                          <p:cTn id="150" fill="hold">
                            <p:stCondLst>
                              <p:cond delay="500"/>
                            </p:stCondLst>
                            <p:childTnLst>
                              <p:par>
                                <p:cTn id="151" presetID="10" presetClass="exit" presetSubtype="0" fill="hold" nodeType="afterEffect">
                                  <p:stCondLst>
                                    <p:cond delay="0"/>
                                  </p:stCondLst>
                                  <p:childTnLst>
                                    <p:animEffect transition="out" filter="fade">
                                      <p:cBhvr>
                                        <p:cTn id="152" dur="2000"/>
                                        <p:tgtEl>
                                          <p:spTgt spid="55"/>
                                        </p:tgtEl>
                                      </p:cBhvr>
                                    </p:animEffect>
                                    <p:set>
                                      <p:cBhvr>
                                        <p:cTn id="153" dur="1" fill="hold">
                                          <p:stCondLst>
                                            <p:cond delay="1999"/>
                                          </p:stCondLst>
                                        </p:cTn>
                                        <p:tgtEl>
                                          <p:spTgt spid="55"/>
                                        </p:tgtEl>
                                        <p:attrNameLst>
                                          <p:attrName>style.visibility</p:attrName>
                                        </p:attrNameLst>
                                      </p:cBhvr>
                                      <p:to>
                                        <p:strVal val="hidden"/>
                                      </p:to>
                                    </p:set>
                                  </p:childTnLst>
                                </p:cTn>
                              </p:par>
                            </p:childTnLst>
                          </p:cTn>
                        </p:par>
                      </p:childTnLst>
                    </p:cTn>
                  </p:par>
                  <p:par>
                    <p:cTn id="154" fill="hold">
                      <p:stCondLst>
                        <p:cond delay="indefinite"/>
                      </p:stCondLst>
                      <p:childTnLst>
                        <p:par>
                          <p:cTn id="155" fill="hold">
                            <p:stCondLst>
                              <p:cond delay="0"/>
                            </p:stCondLst>
                            <p:childTnLst>
                              <p:par>
                                <p:cTn id="156" presetID="18" presetClass="entr" presetSubtype="12" fill="hold" nodeType="clickEffect">
                                  <p:stCondLst>
                                    <p:cond delay="0"/>
                                  </p:stCondLst>
                                  <p:childTnLst>
                                    <p:set>
                                      <p:cBhvr>
                                        <p:cTn id="157" dur="1" fill="hold">
                                          <p:stCondLst>
                                            <p:cond delay="0"/>
                                          </p:stCondLst>
                                        </p:cTn>
                                        <p:tgtEl>
                                          <p:spTgt spid="58"/>
                                        </p:tgtEl>
                                        <p:attrNameLst>
                                          <p:attrName>style.visibility</p:attrName>
                                        </p:attrNameLst>
                                      </p:cBhvr>
                                      <p:to>
                                        <p:strVal val="visible"/>
                                      </p:to>
                                    </p:set>
                                    <p:animEffect transition="in" filter="strips(downLeft)">
                                      <p:cBhvr>
                                        <p:cTn id="158" dur="500"/>
                                        <p:tgtEl>
                                          <p:spTgt spid="58"/>
                                        </p:tgtEl>
                                      </p:cBhvr>
                                    </p:animEffect>
                                  </p:childTnLst>
                                </p:cTn>
                              </p:par>
                            </p:childTnLst>
                          </p:cTn>
                        </p:par>
                        <p:par>
                          <p:cTn id="159" fill="hold">
                            <p:stCondLst>
                              <p:cond delay="500"/>
                            </p:stCondLst>
                            <p:childTnLst>
                              <p:par>
                                <p:cTn id="160" presetID="10" presetClass="exit" presetSubtype="0" fill="hold" nodeType="afterEffect">
                                  <p:stCondLst>
                                    <p:cond delay="0"/>
                                  </p:stCondLst>
                                  <p:childTnLst>
                                    <p:animEffect transition="out" filter="fade">
                                      <p:cBhvr>
                                        <p:cTn id="161" dur="2000"/>
                                        <p:tgtEl>
                                          <p:spTgt spid="58"/>
                                        </p:tgtEl>
                                      </p:cBhvr>
                                    </p:animEffect>
                                    <p:set>
                                      <p:cBhvr>
                                        <p:cTn id="162" dur="1" fill="hold">
                                          <p:stCondLst>
                                            <p:cond delay="1999"/>
                                          </p:stCondLst>
                                        </p:cTn>
                                        <p:tgtEl>
                                          <p:spTgt spid="58"/>
                                        </p:tgtEl>
                                        <p:attrNameLst>
                                          <p:attrName>style.visibility</p:attrName>
                                        </p:attrNameLst>
                                      </p:cBhvr>
                                      <p:to>
                                        <p:strVal val="hidden"/>
                                      </p:to>
                                    </p:set>
                                  </p:childTnLst>
                                </p:cTn>
                              </p:par>
                            </p:childTnLst>
                          </p:cTn>
                        </p:par>
                      </p:childTnLst>
                    </p:cTn>
                  </p:par>
                  <p:par>
                    <p:cTn id="163" fill="hold">
                      <p:stCondLst>
                        <p:cond delay="indefinite"/>
                      </p:stCondLst>
                      <p:childTnLst>
                        <p:par>
                          <p:cTn id="164" fill="hold">
                            <p:stCondLst>
                              <p:cond delay="0"/>
                            </p:stCondLst>
                            <p:childTnLst>
                              <p:par>
                                <p:cTn id="165" presetID="18" presetClass="entr" presetSubtype="12" fill="hold" nodeType="clickEffect">
                                  <p:stCondLst>
                                    <p:cond delay="0"/>
                                  </p:stCondLst>
                                  <p:childTnLst>
                                    <p:set>
                                      <p:cBhvr>
                                        <p:cTn id="166" dur="1" fill="hold">
                                          <p:stCondLst>
                                            <p:cond delay="0"/>
                                          </p:stCondLst>
                                        </p:cTn>
                                        <p:tgtEl>
                                          <p:spTgt spid="61"/>
                                        </p:tgtEl>
                                        <p:attrNameLst>
                                          <p:attrName>style.visibility</p:attrName>
                                        </p:attrNameLst>
                                      </p:cBhvr>
                                      <p:to>
                                        <p:strVal val="visible"/>
                                      </p:to>
                                    </p:set>
                                    <p:animEffect transition="in" filter="strips(downLeft)">
                                      <p:cBhvr>
                                        <p:cTn id="167" dur="500"/>
                                        <p:tgtEl>
                                          <p:spTgt spid="61"/>
                                        </p:tgtEl>
                                      </p:cBhvr>
                                    </p:animEffect>
                                  </p:childTnLst>
                                </p:cTn>
                              </p:par>
                            </p:childTnLst>
                          </p:cTn>
                        </p:par>
                        <p:par>
                          <p:cTn id="168" fill="hold">
                            <p:stCondLst>
                              <p:cond delay="500"/>
                            </p:stCondLst>
                            <p:childTnLst>
                              <p:par>
                                <p:cTn id="169" presetID="10" presetClass="exit" presetSubtype="0" fill="hold" nodeType="afterEffect">
                                  <p:stCondLst>
                                    <p:cond delay="0"/>
                                  </p:stCondLst>
                                  <p:childTnLst>
                                    <p:animEffect transition="out" filter="fade">
                                      <p:cBhvr>
                                        <p:cTn id="170" dur="2000"/>
                                        <p:tgtEl>
                                          <p:spTgt spid="61"/>
                                        </p:tgtEl>
                                      </p:cBhvr>
                                    </p:animEffect>
                                    <p:set>
                                      <p:cBhvr>
                                        <p:cTn id="171" dur="1" fill="hold">
                                          <p:stCondLst>
                                            <p:cond delay="1999"/>
                                          </p:stCondLst>
                                        </p:cTn>
                                        <p:tgtEl>
                                          <p:spTgt spid="61"/>
                                        </p:tgtEl>
                                        <p:attrNameLst>
                                          <p:attrName>style.visibility</p:attrName>
                                        </p:attrNameLst>
                                      </p:cBhvr>
                                      <p:to>
                                        <p:strVal val="hidden"/>
                                      </p:to>
                                    </p:set>
                                  </p:childTnLst>
                                </p:cTn>
                              </p:par>
                            </p:childTnLst>
                          </p:cTn>
                        </p:par>
                      </p:childTnLst>
                    </p:cTn>
                  </p:par>
                  <p:par>
                    <p:cTn id="172" fill="hold">
                      <p:stCondLst>
                        <p:cond delay="indefinite"/>
                      </p:stCondLst>
                      <p:childTnLst>
                        <p:par>
                          <p:cTn id="173" fill="hold">
                            <p:stCondLst>
                              <p:cond delay="0"/>
                            </p:stCondLst>
                            <p:childTnLst>
                              <p:par>
                                <p:cTn id="174" presetID="18" presetClass="entr" presetSubtype="12" fill="hold" nodeType="clickEffect">
                                  <p:stCondLst>
                                    <p:cond delay="0"/>
                                  </p:stCondLst>
                                  <p:childTnLst>
                                    <p:set>
                                      <p:cBhvr>
                                        <p:cTn id="175" dur="1" fill="hold">
                                          <p:stCondLst>
                                            <p:cond delay="0"/>
                                          </p:stCondLst>
                                        </p:cTn>
                                        <p:tgtEl>
                                          <p:spTgt spid="64"/>
                                        </p:tgtEl>
                                        <p:attrNameLst>
                                          <p:attrName>style.visibility</p:attrName>
                                        </p:attrNameLst>
                                      </p:cBhvr>
                                      <p:to>
                                        <p:strVal val="visible"/>
                                      </p:to>
                                    </p:set>
                                    <p:animEffect transition="in" filter="strips(downLeft)">
                                      <p:cBhvr>
                                        <p:cTn id="176" dur="500"/>
                                        <p:tgtEl>
                                          <p:spTgt spid="64"/>
                                        </p:tgtEl>
                                      </p:cBhvr>
                                    </p:animEffect>
                                  </p:childTnLst>
                                </p:cTn>
                              </p:par>
                            </p:childTnLst>
                          </p:cTn>
                        </p:par>
                        <p:par>
                          <p:cTn id="177" fill="hold">
                            <p:stCondLst>
                              <p:cond delay="500"/>
                            </p:stCondLst>
                            <p:childTnLst>
                              <p:par>
                                <p:cTn id="178" presetID="10" presetClass="exit" presetSubtype="0" fill="hold" nodeType="afterEffect">
                                  <p:stCondLst>
                                    <p:cond delay="0"/>
                                  </p:stCondLst>
                                  <p:childTnLst>
                                    <p:animEffect transition="out" filter="fade">
                                      <p:cBhvr>
                                        <p:cTn id="179" dur="2000"/>
                                        <p:tgtEl>
                                          <p:spTgt spid="64"/>
                                        </p:tgtEl>
                                      </p:cBhvr>
                                    </p:animEffect>
                                    <p:set>
                                      <p:cBhvr>
                                        <p:cTn id="180" dur="1" fill="hold">
                                          <p:stCondLst>
                                            <p:cond delay="1999"/>
                                          </p:stCondLst>
                                        </p:cTn>
                                        <p:tgtEl>
                                          <p:spTgt spid="64"/>
                                        </p:tgtEl>
                                        <p:attrNameLst>
                                          <p:attrName>style.visibility</p:attrName>
                                        </p:attrNameLst>
                                      </p:cBhvr>
                                      <p:to>
                                        <p:strVal val="hidden"/>
                                      </p:to>
                                    </p:set>
                                  </p:childTnLst>
                                </p:cTn>
                              </p:par>
                            </p:childTnLst>
                          </p:cTn>
                        </p:par>
                      </p:childTnLst>
                    </p:cTn>
                  </p:par>
                  <p:par>
                    <p:cTn id="181" fill="hold">
                      <p:stCondLst>
                        <p:cond delay="indefinite"/>
                      </p:stCondLst>
                      <p:childTnLst>
                        <p:par>
                          <p:cTn id="182" fill="hold">
                            <p:stCondLst>
                              <p:cond delay="0"/>
                            </p:stCondLst>
                            <p:childTnLst>
                              <p:par>
                                <p:cTn id="183" presetID="18" presetClass="entr" presetSubtype="12" fill="hold" nodeType="clickEffect">
                                  <p:stCondLst>
                                    <p:cond delay="0"/>
                                  </p:stCondLst>
                                  <p:childTnLst>
                                    <p:set>
                                      <p:cBhvr>
                                        <p:cTn id="184" dur="1" fill="hold">
                                          <p:stCondLst>
                                            <p:cond delay="0"/>
                                          </p:stCondLst>
                                        </p:cTn>
                                        <p:tgtEl>
                                          <p:spTgt spid="67"/>
                                        </p:tgtEl>
                                        <p:attrNameLst>
                                          <p:attrName>style.visibility</p:attrName>
                                        </p:attrNameLst>
                                      </p:cBhvr>
                                      <p:to>
                                        <p:strVal val="visible"/>
                                      </p:to>
                                    </p:set>
                                    <p:animEffect transition="in" filter="strips(downLeft)">
                                      <p:cBhvr>
                                        <p:cTn id="185" dur="500"/>
                                        <p:tgtEl>
                                          <p:spTgt spid="67"/>
                                        </p:tgtEl>
                                      </p:cBhvr>
                                    </p:animEffect>
                                  </p:childTnLst>
                                </p:cTn>
                              </p:par>
                            </p:childTnLst>
                          </p:cTn>
                        </p:par>
                        <p:par>
                          <p:cTn id="186" fill="hold">
                            <p:stCondLst>
                              <p:cond delay="500"/>
                            </p:stCondLst>
                            <p:childTnLst>
                              <p:par>
                                <p:cTn id="187" presetID="10" presetClass="exit" presetSubtype="0" fill="hold" nodeType="afterEffect">
                                  <p:stCondLst>
                                    <p:cond delay="0"/>
                                  </p:stCondLst>
                                  <p:childTnLst>
                                    <p:animEffect transition="out" filter="fade">
                                      <p:cBhvr>
                                        <p:cTn id="188" dur="2000"/>
                                        <p:tgtEl>
                                          <p:spTgt spid="67"/>
                                        </p:tgtEl>
                                      </p:cBhvr>
                                    </p:animEffect>
                                    <p:set>
                                      <p:cBhvr>
                                        <p:cTn id="189" dur="1" fill="hold">
                                          <p:stCondLst>
                                            <p:cond delay="1999"/>
                                          </p:stCondLst>
                                        </p:cTn>
                                        <p:tgtEl>
                                          <p:spTgt spid="67"/>
                                        </p:tgtEl>
                                        <p:attrNameLst>
                                          <p:attrName>style.visibility</p:attrName>
                                        </p:attrNameLst>
                                      </p:cBhvr>
                                      <p:to>
                                        <p:strVal val="hidden"/>
                                      </p:to>
                                    </p:set>
                                  </p:childTnLst>
                                </p:cTn>
                              </p:par>
                            </p:childTnLst>
                          </p:cTn>
                        </p:par>
                      </p:childTnLst>
                    </p:cTn>
                  </p:par>
                  <p:par>
                    <p:cTn id="190" fill="hold">
                      <p:stCondLst>
                        <p:cond delay="indefinite"/>
                      </p:stCondLst>
                      <p:childTnLst>
                        <p:par>
                          <p:cTn id="191" fill="hold">
                            <p:stCondLst>
                              <p:cond delay="0"/>
                            </p:stCondLst>
                            <p:childTnLst>
                              <p:par>
                                <p:cTn id="192" presetID="18" presetClass="entr" presetSubtype="12" fill="hold" nodeType="clickEffect">
                                  <p:stCondLst>
                                    <p:cond delay="0"/>
                                  </p:stCondLst>
                                  <p:childTnLst>
                                    <p:set>
                                      <p:cBhvr>
                                        <p:cTn id="193" dur="1" fill="hold">
                                          <p:stCondLst>
                                            <p:cond delay="0"/>
                                          </p:stCondLst>
                                        </p:cTn>
                                        <p:tgtEl>
                                          <p:spTgt spid="70"/>
                                        </p:tgtEl>
                                        <p:attrNameLst>
                                          <p:attrName>style.visibility</p:attrName>
                                        </p:attrNameLst>
                                      </p:cBhvr>
                                      <p:to>
                                        <p:strVal val="visible"/>
                                      </p:to>
                                    </p:set>
                                    <p:animEffect transition="in" filter="strips(downLeft)">
                                      <p:cBhvr>
                                        <p:cTn id="194" dur="500"/>
                                        <p:tgtEl>
                                          <p:spTgt spid="70"/>
                                        </p:tgtEl>
                                      </p:cBhvr>
                                    </p:animEffect>
                                  </p:childTnLst>
                                </p:cTn>
                              </p:par>
                            </p:childTnLst>
                          </p:cTn>
                        </p:par>
                        <p:par>
                          <p:cTn id="195" fill="hold">
                            <p:stCondLst>
                              <p:cond delay="500"/>
                            </p:stCondLst>
                            <p:childTnLst>
                              <p:par>
                                <p:cTn id="196" presetID="10" presetClass="exit" presetSubtype="0" fill="hold" nodeType="afterEffect">
                                  <p:stCondLst>
                                    <p:cond delay="0"/>
                                  </p:stCondLst>
                                  <p:childTnLst>
                                    <p:animEffect transition="out" filter="fade">
                                      <p:cBhvr>
                                        <p:cTn id="197" dur="2000"/>
                                        <p:tgtEl>
                                          <p:spTgt spid="70"/>
                                        </p:tgtEl>
                                      </p:cBhvr>
                                    </p:animEffect>
                                    <p:set>
                                      <p:cBhvr>
                                        <p:cTn id="198" dur="1" fill="hold">
                                          <p:stCondLst>
                                            <p:cond delay="1999"/>
                                          </p:stCondLst>
                                        </p:cTn>
                                        <p:tgtEl>
                                          <p:spTgt spid="70"/>
                                        </p:tgtEl>
                                        <p:attrNameLst>
                                          <p:attrName>style.visibility</p:attrName>
                                        </p:attrNameLst>
                                      </p:cBhvr>
                                      <p:to>
                                        <p:strVal val="hidden"/>
                                      </p:to>
                                    </p:set>
                                  </p:childTnLst>
                                </p:cTn>
                              </p:par>
                            </p:childTnLst>
                          </p:cTn>
                        </p:par>
                        <p:par>
                          <p:cTn id="199" fill="hold">
                            <p:stCondLst>
                              <p:cond delay="2500"/>
                            </p:stCondLst>
                            <p:childTnLst>
                              <p:par>
                                <p:cTn id="200" presetID="10" presetClass="entr" presetSubtype="0" repeatCount="indefinite" fill="hold" grpId="0" nodeType="afterEffect">
                                  <p:stCondLst>
                                    <p:cond delay="0"/>
                                  </p:stCondLst>
                                  <p:childTnLst>
                                    <p:set>
                                      <p:cBhvr>
                                        <p:cTn id="201" dur="1" fill="hold">
                                          <p:stCondLst>
                                            <p:cond delay="0"/>
                                          </p:stCondLst>
                                        </p:cTn>
                                        <p:tgtEl>
                                          <p:spTgt spid="73"/>
                                        </p:tgtEl>
                                        <p:attrNameLst>
                                          <p:attrName>style.visibility</p:attrName>
                                        </p:attrNameLst>
                                      </p:cBhvr>
                                      <p:to>
                                        <p:strVal val="visible"/>
                                      </p:to>
                                    </p:set>
                                    <p:animEffect transition="in" filter="fade">
                                      <p:cBhvr>
                                        <p:cTn id="202" dur="2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3" restart="whenNotActive" fill="hold" evtFilter="cancelBubble" nodeType="interactiveSeq">
                <p:stCondLst>
                  <p:cond evt="onClick" delay="0">
                    <p:tgtEl>
                      <p:spTgt spid="14"/>
                    </p:tgtEl>
                  </p:cond>
                </p:stCondLst>
                <p:endSync evt="end" delay="0">
                  <p:rtn val="all"/>
                </p:endSync>
                <p:childTnLst>
                  <p:par>
                    <p:cTn id="204" fill="hold">
                      <p:stCondLst>
                        <p:cond delay="0"/>
                      </p:stCondLst>
                      <p:childTnLst>
                        <p:par>
                          <p:cTn id="205" fill="hold">
                            <p:stCondLst>
                              <p:cond delay="0"/>
                            </p:stCondLst>
                            <p:childTnLst>
                              <p:par>
                                <p:cTn id="206" presetID="10" presetClass="entr" presetSubtype="0" fill="hold" grpId="0" nodeType="clickEffect">
                                  <p:stCondLst>
                                    <p:cond delay="0"/>
                                  </p:stCondLst>
                                  <p:childTnLst>
                                    <p:set>
                                      <p:cBhvr>
                                        <p:cTn id="207" dur="1" fill="hold">
                                          <p:stCondLst>
                                            <p:cond delay="0"/>
                                          </p:stCondLst>
                                        </p:cTn>
                                        <p:tgtEl>
                                          <p:spTgt spid="75"/>
                                        </p:tgtEl>
                                        <p:attrNameLst>
                                          <p:attrName>style.visibility</p:attrName>
                                        </p:attrNameLst>
                                      </p:cBhvr>
                                      <p:to>
                                        <p:strVal val="visible"/>
                                      </p:to>
                                    </p:set>
                                    <p:animEffect transition="in" filter="fade">
                                      <p:cBhvr>
                                        <p:cTn id="208" dur="2000"/>
                                        <p:tgtEl>
                                          <p:spTgt spid="75"/>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74"/>
                                        </p:tgtEl>
                                        <p:attrNameLst>
                                          <p:attrName>style.visibility</p:attrName>
                                        </p:attrNameLst>
                                      </p:cBhvr>
                                      <p:to>
                                        <p:strVal val="visible"/>
                                      </p:to>
                                    </p:set>
                                    <p:animEffect transition="in" filter="fade">
                                      <p:cBhvr>
                                        <p:cTn id="211" dur="2000"/>
                                        <p:tgtEl>
                                          <p:spTgt spid="74"/>
                                        </p:tgtEl>
                                      </p:cBhvr>
                                    </p:animEffect>
                                  </p:childTnLst>
                                </p:cTn>
                              </p:par>
                            </p:childTnLst>
                          </p:cTn>
                        </p:par>
                      </p:childTnLst>
                    </p:cTn>
                  </p:par>
                </p:childTnLst>
              </p:cTn>
              <p:nextCondLst>
                <p:cond evt="onClick" delay="0">
                  <p:tgtEl>
                    <p:spTgt spid="14"/>
                  </p:tgtEl>
                </p:cond>
              </p:nextCondLst>
            </p:seq>
            <p:seq concurrent="1" nextAc="seek">
              <p:cTn id="212" restart="whenNotActive" fill="hold" evtFilter="cancelBubble" nodeType="interactiveSeq">
                <p:stCondLst>
                  <p:cond evt="onClick" delay="0">
                    <p:tgtEl>
                      <p:spTgt spid="75"/>
                    </p:tgtEl>
                  </p:cond>
                </p:stCondLst>
                <p:endSync evt="end" delay="0">
                  <p:rtn val="all"/>
                </p:endSync>
                <p:childTnLst>
                  <p:par>
                    <p:cTn id="213" fill="hold">
                      <p:stCondLst>
                        <p:cond delay="0"/>
                      </p:stCondLst>
                      <p:childTnLst>
                        <p:par>
                          <p:cTn id="214" fill="hold">
                            <p:stCondLst>
                              <p:cond delay="0"/>
                            </p:stCondLst>
                            <p:childTnLst>
                              <p:par>
                                <p:cTn id="215" presetID="10" presetClass="exit" presetSubtype="0" fill="hold" grpId="1" nodeType="clickEffect">
                                  <p:stCondLst>
                                    <p:cond delay="0"/>
                                  </p:stCondLst>
                                  <p:childTnLst>
                                    <p:animEffect transition="out" filter="fade">
                                      <p:cBhvr>
                                        <p:cTn id="216" dur="2000"/>
                                        <p:tgtEl>
                                          <p:spTgt spid="75"/>
                                        </p:tgtEl>
                                      </p:cBhvr>
                                    </p:animEffect>
                                    <p:set>
                                      <p:cBhvr>
                                        <p:cTn id="217" dur="1" fill="hold">
                                          <p:stCondLst>
                                            <p:cond delay="1999"/>
                                          </p:stCondLst>
                                        </p:cTn>
                                        <p:tgtEl>
                                          <p:spTgt spid="75"/>
                                        </p:tgtEl>
                                        <p:attrNameLst>
                                          <p:attrName>style.visibility</p:attrName>
                                        </p:attrNameLst>
                                      </p:cBhvr>
                                      <p:to>
                                        <p:strVal val="hidden"/>
                                      </p:to>
                                    </p:set>
                                  </p:childTnLst>
                                </p:cTn>
                              </p:par>
                              <p:par>
                                <p:cTn id="218" presetID="10" presetClass="exit" presetSubtype="0" fill="hold" grpId="1" nodeType="withEffect">
                                  <p:stCondLst>
                                    <p:cond delay="0"/>
                                  </p:stCondLst>
                                  <p:childTnLst>
                                    <p:animEffect transition="out" filter="fade">
                                      <p:cBhvr>
                                        <p:cTn id="219" dur="2000"/>
                                        <p:tgtEl>
                                          <p:spTgt spid="74"/>
                                        </p:tgtEl>
                                      </p:cBhvr>
                                    </p:animEffect>
                                    <p:set>
                                      <p:cBhvr>
                                        <p:cTn id="220" dur="1" fill="hold">
                                          <p:stCondLst>
                                            <p:cond delay="1999"/>
                                          </p:stCondLst>
                                        </p:cTn>
                                        <p:tgtEl>
                                          <p:spTgt spid="74"/>
                                        </p:tgtEl>
                                        <p:attrNameLst>
                                          <p:attrName>style.visibility</p:attrName>
                                        </p:attrNameLst>
                                      </p:cBhvr>
                                      <p:to>
                                        <p:strVal val="hidden"/>
                                      </p:to>
                                    </p:set>
                                  </p:childTnLst>
                                </p:cTn>
                              </p:par>
                              <p:par>
                                <p:cTn id="221" presetID="10" presetClass="entr" presetSubtype="0" fill="hold" nodeType="withEffect">
                                  <p:stCondLst>
                                    <p:cond delay="0"/>
                                  </p:stCondLst>
                                  <p:childTnLst>
                                    <p:set>
                                      <p:cBhvr>
                                        <p:cTn id="222" dur="1" fill="hold">
                                          <p:stCondLst>
                                            <p:cond delay="0"/>
                                          </p:stCondLst>
                                        </p:cTn>
                                        <p:tgtEl>
                                          <p:spTgt spid="76"/>
                                        </p:tgtEl>
                                        <p:attrNameLst>
                                          <p:attrName>style.visibility</p:attrName>
                                        </p:attrNameLst>
                                      </p:cBhvr>
                                      <p:to>
                                        <p:strVal val="visible"/>
                                      </p:to>
                                    </p:set>
                                    <p:animEffect transition="in" filter="fade">
                                      <p:cBhvr>
                                        <p:cTn id="223" dur="2000"/>
                                        <p:tgtEl>
                                          <p:spTgt spid="76"/>
                                        </p:tgtEl>
                                      </p:cBhvr>
                                    </p:animEffect>
                                  </p:childTnLst>
                                </p:cTn>
                              </p:par>
                              <p:par>
                                <p:cTn id="224" presetID="10" presetClass="entr" presetSubtype="0" fill="hold" grpId="1" nodeType="withEffect">
                                  <p:stCondLst>
                                    <p:cond delay="0"/>
                                  </p:stCondLst>
                                  <p:childTnLst>
                                    <p:set>
                                      <p:cBhvr>
                                        <p:cTn id="225" dur="1" fill="hold">
                                          <p:stCondLst>
                                            <p:cond delay="0"/>
                                          </p:stCondLst>
                                        </p:cTn>
                                        <p:tgtEl>
                                          <p:spTgt spid="77"/>
                                        </p:tgtEl>
                                        <p:attrNameLst>
                                          <p:attrName>style.visibility</p:attrName>
                                        </p:attrNameLst>
                                      </p:cBhvr>
                                      <p:to>
                                        <p:strVal val="visible"/>
                                      </p:to>
                                    </p:set>
                                    <p:animEffect transition="in" filter="fade">
                                      <p:cBhvr>
                                        <p:cTn id="226" dur="2000"/>
                                        <p:tgtEl>
                                          <p:spTgt spid="77"/>
                                        </p:tgtEl>
                                      </p:cBhvr>
                                    </p:animEffect>
                                  </p:childTnLst>
                                </p:cTn>
                              </p:par>
                            </p:childTnLst>
                          </p:cTn>
                        </p:par>
                        <p:par>
                          <p:cTn id="227" fill="hold">
                            <p:stCondLst>
                              <p:cond delay="2000"/>
                            </p:stCondLst>
                            <p:childTnLst>
                              <p:par>
                                <p:cTn id="228" presetID="10" presetClass="entr" presetSubtype="0" fill="hold" grpId="0" nodeType="afterEffect">
                                  <p:stCondLst>
                                    <p:cond delay="0"/>
                                  </p:stCondLst>
                                  <p:childTnLst>
                                    <p:set>
                                      <p:cBhvr>
                                        <p:cTn id="229" dur="1" fill="hold">
                                          <p:stCondLst>
                                            <p:cond delay="0"/>
                                          </p:stCondLst>
                                        </p:cTn>
                                        <p:tgtEl>
                                          <p:spTgt spid="78"/>
                                        </p:tgtEl>
                                        <p:attrNameLst>
                                          <p:attrName>style.visibility</p:attrName>
                                        </p:attrNameLst>
                                      </p:cBhvr>
                                      <p:to>
                                        <p:strVal val="visible"/>
                                      </p:to>
                                    </p:set>
                                    <p:animEffect transition="in" filter="fade">
                                      <p:cBhvr>
                                        <p:cTn id="230" dur="2000"/>
                                        <p:tgtEl>
                                          <p:spTgt spid="78"/>
                                        </p:tgtEl>
                                      </p:cBhvr>
                                    </p:animEffect>
                                  </p:childTnLst>
                                </p:cTn>
                              </p:par>
                            </p:childTnLst>
                          </p:cTn>
                        </p:par>
                        <p:par>
                          <p:cTn id="231" fill="hold">
                            <p:stCondLst>
                              <p:cond delay="4000"/>
                            </p:stCondLst>
                            <p:childTnLst>
                              <p:par>
                                <p:cTn id="232" presetID="10" presetClass="entr" presetSubtype="0" fill="hold" grpId="2" nodeType="afterEffect">
                                  <p:stCondLst>
                                    <p:cond delay="0"/>
                                  </p:stCondLst>
                                  <p:childTnLst>
                                    <p:set>
                                      <p:cBhvr>
                                        <p:cTn id="233" dur="1" fill="hold">
                                          <p:stCondLst>
                                            <p:cond delay="0"/>
                                          </p:stCondLst>
                                        </p:cTn>
                                        <p:tgtEl>
                                          <p:spTgt spid="79"/>
                                        </p:tgtEl>
                                        <p:attrNameLst>
                                          <p:attrName>style.visibility</p:attrName>
                                        </p:attrNameLst>
                                      </p:cBhvr>
                                      <p:to>
                                        <p:strVal val="visible"/>
                                      </p:to>
                                    </p:set>
                                    <p:animEffect transition="in" filter="fade">
                                      <p:cBhvr>
                                        <p:cTn id="234" dur="2000"/>
                                        <p:tgtEl>
                                          <p:spTgt spid="79"/>
                                        </p:tgtEl>
                                      </p:cBhvr>
                                    </p:animEffect>
                                  </p:childTnLst>
                                </p:cTn>
                              </p:par>
                            </p:childTnLst>
                          </p:cTn>
                        </p:par>
                        <p:par>
                          <p:cTn id="235" fill="hold">
                            <p:stCondLst>
                              <p:cond delay="6000"/>
                            </p:stCondLst>
                            <p:childTnLst>
                              <p:par>
                                <p:cTn id="236" presetID="26" presetClass="emph" presetSubtype="0" repeatCount="indefinite" fill="hold" grpId="3" nodeType="afterEffect">
                                  <p:stCondLst>
                                    <p:cond delay="0"/>
                                  </p:stCondLst>
                                  <p:endCondLst>
                                    <p:cond evt="onNext" delay="0">
                                      <p:tgtEl>
                                        <p:sldTgt/>
                                      </p:tgtEl>
                                    </p:cond>
                                  </p:endCondLst>
                                  <p:childTnLst>
                                    <p:animEffect transition="out" filter="fade">
                                      <p:cBhvr>
                                        <p:cTn id="237" dur="500" tmFilter="0, 0; .2, .5; .8, .5; 1, 0"/>
                                        <p:tgtEl>
                                          <p:spTgt spid="79"/>
                                        </p:tgtEl>
                                      </p:cBhvr>
                                    </p:animEffect>
                                    <p:animScale>
                                      <p:cBhvr>
                                        <p:cTn id="238" dur="250" autoRev="1" fill="hold"/>
                                        <p:tgtEl>
                                          <p:spTgt spid="79"/>
                                        </p:tgtEl>
                                      </p:cBhvr>
                                      <p:by x="105000" y="105000"/>
                                    </p:animScale>
                                  </p:childTnLst>
                                </p:cTn>
                              </p:par>
                            </p:childTnLst>
                          </p:cTn>
                        </p:par>
                        <p:par>
                          <p:cTn id="239" fill="hold">
                            <p:stCondLst>
                              <p:cond delay="6500"/>
                            </p:stCondLst>
                            <p:childTnLst>
                              <p:par>
                                <p:cTn id="240" presetID="10" presetClass="entr" presetSubtype="0" fill="hold" grpId="1" nodeType="afterEffect">
                                  <p:stCondLst>
                                    <p:cond delay="0"/>
                                  </p:stCondLst>
                                  <p:childTnLst>
                                    <p:set>
                                      <p:cBhvr>
                                        <p:cTn id="241" dur="1" fill="hold">
                                          <p:stCondLst>
                                            <p:cond delay="0"/>
                                          </p:stCondLst>
                                        </p:cTn>
                                        <p:tgtEl>
                                          <p:spTgt spid="80"/>
                                        </p:tgtEl>
                                        <p:attrNameLst>
                                          <p:attrName>style.visibility</p:attrName>
                                        </p:attrNameLst>
                                      </p:cBhvr>
                                      <p:to>
                                        <p:strVal val="visible"/>
                                      </p:to>
                                    </p:set>
                                    <p:animEffect transition="in" filter="fade">
                                      <p:cBhvr>
                                        <p:cTn id="242" dur="2000"/>
                                        <p:tgtEl>
                                          <p:spTgt spid="80"/>
                                        </p:tgtEl>
                                      </p:cBhvr>
                                    </p:animEffect>
                                  </p:childTnLst>
                                </p:cTn>
                              </p:par>
                            </p:childTnLst>
                          </p:cTn>
                        </p:par>
                        <p:par>
                          <p:cTn id="243" fill="hold">
                            <p:stCondLst>
                              <p:cond delay="8500"/>
                            </p:stCondLst>
                            <p:childTnLst>
                              <p:par>
                                <p:cTn id="244" presetID="26" presetClass="emph" presetSubtype="0" repeatCount="indefinite" fill="hold" grpId="2" nodeType="afterEffect">
                                  <p:stCondLst>
                                    <p:cond delay="0"/>
                                  </p:stCondLst>
                                  <p:endCondLst>
                                    <p:cond evt="onNext" delay="0">
                                      <p:tgtEl>
                                        <p:sldTgt/>
                                      </p:tgtEl>
                                    </p:cond>
                                  </p:endCondLst>
                                  <p:childTnLst>
                                    <p:animEffect transition="out" filter="fade">
                                      <p:cBhvr>
                                        <p:cTn id="245" dur="500" tmFilter="0, 0; .2, .5; .8, .5; 1, 0"/>
                                        <p:tgtEl>
                                          <p:spTgt spid="80"/>
                                        </p:tgtEl>
                                      </p:cBhvr>
                                    </p:animEffect>
                                    <p:animScale>
                                      <p:cBhvr>
                                        <p:cTn id="246" dur="250" autoRev="1" fill="hold"/>
                                        <p:tgtEl>
                                          <p:spTgt spid="80"/>
                                        </p:tgtEl>
                                      </p:cBhvr>
                                      <p:by x="105000" y="105000"/>
                                    </p:animScale>
                                  </p:childTnLst>
                                </p:cTn>
                              </p:par>
                            </p:childTnLst>
                          </p:cTn>
                        </p:par>
                        <p:par>
                          <p:cTn id="247" fill="hold">
                            <p:stCondLst>
                              <p:cond delay="9000"/>
                            </p:stCondLst>
                            <p:childTnLst>
                              <p:par>
                                <p:cTn id="248" presetID="10" presetClass="entr" presetSubtype="0" fill="hold" grpId="0" nodeType="afterEffect">
                                  <p:stCondLst>
                                    <p:cond delay="0"/>
                                  </p:stCondLst>
                                  <p:childTnLst>
                                    <p:set>
                                      <p:cBhvr>
                                        <p:cTn id="249" dur="1" fill="hold">
                                          <p:stCondLst>
                                            <p:cond delay="0"/>
                                          </p:stCondLst>
                                        </p:cTn>
                                        <p:tgtEl>
                                          <p:spTgt spid="81"/>
                                        </p:tgtEl>
                                        <p:attrNameLst>
                                          <p:attrName>style.visibility</p:attrName>
                                        </p:attrNameLst>
                                      </p:cBhvr>
                                      <p:to>
                                        <p:strVal val="visible"/>
                                      </p:to>
                                    </p:set>
                                    <p:animEffect transition="in" filter="fade">
                                      <p:cBhvr>
                                        <p:cTn id="250" dur="2000"/>
                                        <p:tgtEl>
                                          <p:spTgt spid="81"/>
                                        </p:tgtEl>
                                      </p:cBhvr>
                                    </p:animEffect>
                                  </p:childTnLst>
                                </p:cTn>
                              </p:par>
                            </p:childTnLst>
                          </p:cTn>
                        </p:par>
                        <p:par>
                          <p:cTn id="251" fill="hold">
                            <p:stCondLst>
                              <p:cond delay="11000"/>
                            </p:stCondLst>
                            <p:childTnLst>
                              <p:par>
                                <p:cTn id="252" presetID="26" presetClass="emph" presetSubtype="0" repeatCount="indefinite" fill="hold" grpId="1" nodeType="afterEffect">
                                  <p:stCondLst>
                                    <p:cond delay="0"/>
                                  </p:stCondLst>
                                  <p:endCondLst>
                                    <p:cond evt="onNext" delay="0">
                                      <p:tgtEl>
                                        <p:sldTgt/>
                                      </p:tgtEl>
                                    </p:cond>
                                  </p:endCondLst>
                                  <p:childTnLst>
                                    <p:animEffect transition="out" filter="fade">
                                      <p:cBhvr>
                                        <p:cTn id="253" dur="500" tmFilter="0, 0; .2, .5; .8, .5; 1, 0"/>
                                        <p:tgtEl>
                                          <p:spTgt spid="81"/>
                                        </p:tgtEl>
                                      </p:cBhvr>
                                    </p:animEffect>
                                    <p:animScale>
                                      <p:cBhvr>
                                        <p:cTn id="254" dur="250" autoRev="1" fill="hold"/>
                                        <p:tgtEl>
                                          <p:spTgt spid="81"/>
                                        </p:tgtEl>
                                      </p:cBhvr>
                                      <p:by x="105000" y="105000"/>
                                    </p:animScale>
                                  </p:childTnLst>
                                </p:cTn>
                              </p:par>
                            </p:childTnLst>
                          </p:cTn>
                        </p:par>
                        <p:par>
                          <p:cTn id="255" fill="hold">
                            <p:stCondLst>
                              <p:cond delay="11500"/>
                            </p:stCondLst>
                            <p:childTnLst>
                              <p:par>
                                <p:cTn id="256" presetID="10" presetClass="entr" presetSubtype="0" fill="hold" grpId="0" nodeType="afterEffect">
                                  <p:stCondLst>
                                    <p:cond delay="0"/>
                                  </p:stCondLst>
                                  <p:childTnLst>
                                    <p:set>
                                      <p:cBhvr>
                                        <p:cTn id="257" dur="1" fill="hold">
                                          <p:stCondLst>
                                            <p:cond delay="0"/>
                                          </p:stCondLst>
                                        </p:cTn>
                                        <p:tgtEl>
                                          <p:spTgt spid="82"/>
                                        </p:tgtEl>
                                        <p:attrNameLst>
                                          <p:attrName>style.visibility</p:attrName>
                                        </p:attrNameLst>
                                      </p:cBhvr>
                                      <p:to>
                                        <p:strVal val="visible"/>
                                      </p:to>
                                    </p:set>
                                    <p:animEffect transition="in" filter="fade">
                                      <p:cBhvr>
                                        <p:cTn id="258" dur="2000"/>
                                        <p:tgtEl>
                                          <p:spTgt spid="82"/>
                                        </p:tgtEl>
                                      </p:cBhvr>
                                    </p:animEffect>
                                  </p:childTnLst>
                                </p:cTn>
                              </p:par>
                            </p:childTnLst>
                          </p:cTn>
                        </p:par>
                        <p:par>
                          <p:cTn id="259" fill="hold">
                            <p:stCondLst>
                              <p:cond delay="13500"/>
                            </p:stCondLst>
                            <p:childTnLst>
                              <p:par>
                                <p:cTn id="260" presetID="26" presetClass="emph" presetSubtype="0" repeatCount="indefinite" fill="hold" grpId="1" nodeType="afterEffect">
                                  <p:stCondLst>
                                    <p:cond delay="0"/>
                                  </p:stCondLst>
                                  <p:endCondLst>
                                    <p:cond evt="onNext" delay="0">
                                      <p:tgtEl>
                                        <p:sldTgt/>
                                      </p:tgtEl>
                                    </p:cond>
                                  </p:endCondLst>
                                  <p:childTnLst>
                                    <p:animEffect transition="out" filter="fade">
                                      <p:cBhvr>
                                        <p:cTn id="261" dur="500" tmFilter="0, 0; .2, .5; .8, .5; 1, 0"/>
                                        <p:tgtEl>
                                          <p:spTgt spid="82"/>
                                        </p:tgtEl>
                                      </p:cBhvr>
                                    </p:animEffect>
                                    <p:animScale>
                                      <p:cBhvr>
                                        <p:cTn id="262" dur="250" autoRev="1" fill="hold"/>
                                        <p:tgtEl>
                                          <p:spTgt spid="82"/>
                                        </p:tgtEl>
                                      </p:cBhvr>
                                      <p:by x="105000" y="105000"/>
                                    </p:animScale>
                                  </p:childTnLst>
                                </p:cTn>
                              </p:par>
                            </p:childTnLst>
                          </p:cTn>
                        </p:par>
                        <p:par>
                          <p:cTn id="263" fill="hold">
                            <p:stCondLst>
                              <p:cond delay="14000"/>
                            </p:stCondLst>
                            <p:childTnLst>
                              <p:par>
                                <p:cTn id="264" presetID="10" presetClass="entr" presetSubtype="0" fill="hold" grpId="0" nodeType="afterEffect">
                                  <p:stCondLst>
                                    <p:cond delay="0"/>
                                  </p:stCondLst>
                                  <p:childTnLst>
                                    <p:set>
                                      <p:cBhvr>
                                        <p:cTn id="265" dur="1" fill="hold">
                                          <p:stCondLst>
                                            <p:cond delay="0"/>
                                          </p:stCondLst>
                                        </p:cTn>
                                        <p:tgtEl>
                                          <p:spTgt spid="84"/>
                                        </p:tgtEl>
                                        <p:attrNameLst>
                                          <p:attrName>style.visibility</p:attrName>
                                        </p:attrNameLst>
                                      </p:cBhvr>
                                      <p:to>
                                        <p:strVal val="visible"/>
                                      </p:to>
                                    </p:set>
                                    <p:animEffect transition="in" filter="fade">
                                      <p:cBhvr>
                                        <p:cTn id="266" dur="2000"/>
                                        <p:tgtEl>
                                          <p:spTgt spid="84"/>
                                        </p:tgtEl>
                                      </p:cBhvr>
                                    </p:animEffect>
                                  </p:childTnLst>
                                </p:cTn>
                              </p:par>
                            </p:childTnLst>
                          </p:cTn>
                        </p:par>
                        <p:par>
                          <p:cTn id="267" fill="hold">
                            <p:stCondLst>
                              <p:cond delay="16000"/>
                            </p:stCondLst>
                            <p:childTnLst>
                              <p:par>
                                <p:cTn id="268" presetID="26" presetClass="emph" presetSubtype="0" repeatCount="indefinite" fill="hold" grpId="1" nodeType="afterEffect">
                                  <p:stCondLst>
                                    <p:cond delay="0"/>
                                  </p:stCondLst>
                                  <p:endCondLst>
                                    <p:cond evt="onNext" delay="0">
                                      <p:tgtEl>
                                        <p:sldTgt/>
                                      </p:tgtEl>
                                    </p:cond>
                                  </p:endCondLst>
                                  <p:childTnLst>
                                    <p:animEffect transition="out" filter="fade">
                                      <p:cBhvr>
                                        <p:cTn id="269" dur="500" tmFilter="0, 0; .2, .5; .8, .5; 1, 0"/>
                                        <p:tgtEl>
                                          <p:spTgt spid="84"/>
                                        </p:tgtEl>
                                      </p:cBhvr>
                                    </p:animEffect>
                                    <p:animScale>
                                      <p:cBhvr>
                                        <p:cTn id="270" dur="250" autoRev="1" fill="hold"/>
                                        <p:tgtEl>
                                          <p:spTgt spid="84"/>
                                        </p:tgtEl>
                                      </p:cBhvr>
                                      <p:by x="105000" y="105000"/>
                                    </p:animScale>
                                  </p:childTnLst>
                                </p:cTn>
                              </p:par>
                            </p:childTnLst>
                          </p:cTn>
                        </p:par>
                        <p:par>
                          <p:cTn id="271" fill="hold">
                            <p:stCondLst>
                              <p:cond delay="16500"/>
                            </p:stCondLst>
                            <p:childTnLst>
                              <p:par>
                                <p:cTn id="272" presetID="10" presetClass="entr" presetSubtype="0" fill="hold" grpId="0" nodeType="afterEffect">
                                  <p:stCondLst>
                                    <p:cond delay="0"/>
                                  </p:stCondLst>
                                  <p:childTnLst>
                                    <p:set>
                                      <p:cBhvr>
                                        <p:cTn id="273" dur="1" fill="hold">
                                          <p:stCondLst>
                                            <p:cond delay="0"/>
                                          </p:stCondLst>
                                        </p:cTn>
                                        <p:tgtEl>
                                          <p:spTgt spid="85"/>
                                        </p:tgtEl>
                                        <p:attrNameLst>
                                          <p:attrName>style.visibility</p:attrName>
                                        </p:attrNameLst>
                                      </p:cBhvr>
                                      <p:to>
                                        <p:strVal val="visible"/>
                                      </p:to>
                                    </p:set>
                                    <p:animEffect transition="in" filter="fade">
                                      <p:cBhvr>
                                        <p:cTn id="274" dur="2000"/>
                                        <p:tgtEl>
                                          <p:spTgt spid="85"/>
                                        </p:tgtEl>
                                      </p:cBhvr>
                                    </p:animEffect>
                                  </p:childTnLst>
                                </p:cTn>
                              </p:par>
                            </p:childTnLst>
                          </p:cTn>
                        </p:par>
                        <p:par>
                          <p:cTn id="275" fill="hold">
                            <p:stCondLst>
                              <p:cond delay="18500"/>
                            </p:stCondLst>
                            <p:childTnLst>
                              <p:par>
                                <p:cTn id="276" presetID="26" presetClass="emph" presetSubtype="0" repeatCount="indefinite" fill="hold" grpId="1" nodeType="afterEffect">
                                  <p:stCondLst>
                                    <p:cond delay="0"/>
                                  </p:stCondLst>
                                  <p:endCondLst>
                                    <p:cond evt="onNext" delay="0">
                                      <p:tgtEl>
                                        <p:sldTgt/>
                                      </p:tgtEl>
                                    </p:cond>
                                  </p:endCondLst>
                                  <p:childTnLst>
                                    <p:animEffect transition="out" filter="fade">
                                      <p:cBhvr>
                                        <p:cTn id="277" dur="500" tmFilter="0, 0; .2, .5; .8, .5; 1, 0"/>
                                        <p:tgtEl>
                                          <p:spTgt spid="85"/>
                                        </p:tgtEl>
                                      </p:cBhvr>
                                    </p:animEffect>
                                    <p:animScale>
                                      <p:cBhvr>
                                        <p:cTn id="278" dur="250" autoRev="1" fill="hold"/>
                                        <p:tgtEl>
                                          <p:spTgt spid="85"/>
                                        </p:tgtEl>
                                      </p:cBhvr>
                                      <p:by x="105000" y="105000"/>
                                    </p:animScale>
                                  </p:childTnLst>
                                </p:cTn>
                              </p:par>
                            </p:childTnLst>
                          </p:cTn>
                        </p:par>
                        <p:par>
                          <p:cTn id="279" fill="hold">
                            <p:stCondLst>
                              <p:cond delay="19000"/>
                            </p:stCondLst>
                            <p:childTnLst>
                              <p:par>
                                <p:cTn id="280" presetID="10" presetClass="entr" presetSubtype="0" repeatCount="indefinite" fill="hold" grpId="0" nodeType="afterEffect">
                                  <p:stCondLst>
                                    <p:cond delay="0"/>
                                  </p:stCondLst>
                                  <p:endCondLst>
                                    <p:cond evt="onNext" delay="0">
                                      <p:tgtEl>
                                        <p:sldTgt/>
                                      </p:tgtEl>
                                    </p:cond>
                                  </p:endCondLst>
                                  <p:childTnLst>
                                    <p:set>
                                      <p:cBhvr>
                                        <p:cTn id="281" dur="1" fill="hold">
                                          <p:stCondLst>
                                            <p:cond delay="0"/>
                                          </p:stCondLst>
                                        </p:cTn>
                                        <p:tgtEl>
                                          <p:spTgt spid="86"/>
                                        </p:tgtEl>
                                        <p:attrNameLst>
                                          <p:attrName>style.visibility</p:attrName>
                                        </p:attrNameLst>
                                      </p:cBhvr>
                                      <p:to>
                                        <p:strVal val="visible"/>
                                      </p:to>
                                    </p:set>
                                    <p:animEffect transition="in" filter="fade">
                                      <p:cBhvr>
                                        <p:cTn id="282" dur="2000"/>
                                        <p:tgtEl>
                                          <p:spTgt spid="86"/>
                                        </p:tgtEl>
                                      </p:cBhvr>
                                    </p:animEffect>
                                  </p:childTnLst>
                                </p:cTn>
                              </p:par>
                            </p:childTnLst>
                          </p:cTn>
                        </p:par>
                      </p:childTnLst>
                    </p:cTn>
                  </p:par>
                </p:childTnLst>
              </p:cTn>
              <p:nextCondLst>
                <p:cond evt="onClick" delay="0">
                  <p:tgtEl>
                    <p:spTgt spid="75"/>
                  </p:tgtEl>
                </p:cond>
              </p:nextCondLst>
            </p:seq>
            <p:seq concurrent="1" nextAc="seek">
              <p:cTn id="283" restart="whenNotActive" fill="hold" evtFilter="cancelBubble" nodeType="interactiveSeq">
                <p:stCondLst>
                  <p:cond evt="onClick" delay="0">
                    <p:tgtEl>
                      <p:spTgt spid="77"/>
                    </p:tgtEl>
                  </p:cond>
                </p:stCondLst>
                <p:endSync evt="end" delay="0">
                  <p:rtn val="all"/>
                </p:endSync>
                <p:childTnLst>
                  <p:par>
                    <p:cTn id="284" fill="hold">
                      <p:stCondLst>
                        <p:cond delay="0"/>
                      </p:stCondLst>
                      <p:childTnLst>
                        <p:par>
                          <p:cTn id="285" fill="hold">
                            <p:stCondLst>
                              <p:cond delay="0"/>
                            </p:stCondLst>
                            <p:childTnLst>
                              <p:par>
                                <p:cTn id="286" presetID="10" presetClass="exit" presetSubtype="0" fill="hold" grpId="1" nodeType="clickEffect">
                                  <p:stCondLst>
                                    <p:cond delay="0"/>
                                  </p:stCondLst>
                                  <p:childTnLst>
                                    <p:animEffect transition="out" filter="fade">
                                      <p:cBhvr>
                                        <p:cTn id="287" dur="2000"/>
                                        <p:tgtEl>
                                          <p:spTgt spid="86"/>
                                        </p:tgtEl>
                                      </p:cBhvr>
                                    </p:animEffect>
                                    <p:set>
                                      <p:cBhvr>
                                        <p:cTn id="288" dur="1" fill="hold">
                                          <p:stCondLst>
                                            <p:cond delay="1999"/>
                                          </p:stCondLst>
                                        </p:cTn>
                                        <p:tgtEl>
                                          <p:spTgt spid="86"/>
                                        </p:tgtEl>
                                        <p:attrNameLst>
                                          <p:attrName>style.visibility</p:attrName>
                                        </p:attrNameLst>
                                      </p:cBhvr>
                                      <p:to>
                                        <p:strVal val="hidden"/>
                                      </p:to>
                                    </p:set>
                                  </p:childTnLst>
                                </p:cTn>
                              </p:par>
                              <p:par>
                                <p:cTn id="289" presetID="10" presetClass="exit" presetSubtype="0" fill="hold" grpId="4" nodeType="withEffect">
                                  <p:stCondLst>
                                    <p:cond delay="0"/>
                                  </p:stCondLst>
                                  <p:childTnLst>
                                    <p:animEffect transition="out" filter="fade">
                                      <p:cBhvr>
                                        <p:cTn id="290" dur="2000"/>
                                        <p:tgtEl>
                                          <p:spTgt spid="79"/>
                                        </p:tgtEl>
                                      </p:cBhvr>
                                    </p:animEffect>
                                    <p:set>
                                      <p:cBhvr>
                                        <p:cTn id="291" dur="1" fill="hold">
                                          <p:stCondLst>
                                            <p:cond delay="1999"/>
                                          </p:stCondLst>
                                        </p:cTn>
                                        <p:tgtEl>
                                          <p:spTgt spid="79"/>
                                        </p:tgtEl>
                                        <p:attrNameLst>
                                          <p:attrName>style.visibility</p:attrName>
                                        </p:attrNameLst>
                                      </p:cBhvr>
                                      <p:to>
                                        <p:strVal val="hidden"/>
                                      </p:to>
                                    </p:set>
                                  </p:childTnLst>
                                </p:cTn>
                              </p:par>
                              <p:par>
                                <p:cTn id="292" presetID="10" presetClass="exit" presetSubtype="0" fill="hold" grpId="3" nodeType="withEffect">
                                  <p:stCondLst>
                                    <p:cond delay="0"/>
                                  </p:stCondLst>
                                  <p:childTnLst>
                                    <p:animEffect transition="out" filter="fade">
                                      <p:cBhvr>
                                        <p:cTn id="293" dur="2000"/>
                                        <p:tgtEl>
                                          <p:spTgt spid="80"/>
                                        </p:tgtEl>
                                      </p:cBhvr>
                                    </p:animEffect>
                                    <p:set>
                                      <p:cBhvr>
                                        <p:cTn id="294" dur="1" fill="hold">
                                          <p:stCondLst>
                                            <p:cond delay="1999"/>
                                          </p:stCondLst>
                                        </p:cTn>
                                        <p:tgtEl>
                                          <p:spTgt spid="80"/>
                                        </p:tgtEl>
                                        <p:attrNameLst>
                                          <p:attrName>style.visibility</p:attrName>
                                        </p:attrNameLst>
                                      </p:cBhvr>
                                      <p:to>
                                        <p:strVal val="hidden"/>
                                      </p:to>
                                    </p:set>
                                  </p:childTnLst>
                                </p:cTn>
                              </p:par>
                              <p:par>
                                <p:cTn id="295" presetID="10" presetClass="exit" presetSubtype="0" fill="hold" grpId="2" nodeType="withEffect">
                                  <p:stCondLst>
                                    <p:cond delay="0"/>
                                  </p:stCondLst>
                                  <p:childTnLst>
                                    <p:animEffect transition="out" filter="fade">
                                      <p:cBhvr>
                                        <p:cTn id="296" dur="2000"/>
                                        <p:tgtEl>
                                          <p:spTgt spid="82"/>
                                        </p:tgtEl>
                                      </p:cBhvr>
                                    </p:animEffect>
                                    <p:set>
                                      <p:cBhvr>
                                        <p:cTn id="297" dur="1" fill="hold">
                                          <p:stCondLst>
                                            <p:cond delay="1999"/>
                                          </p:stCondLst>
                                        </p:cTn>
                                        <p:tgtEl>
                                          <p:spTgt spid="82"/>
                                        </p:tgtEl>
                                        <p:attrNameLst>
                                          <p:attrName>style.visibility</p:attrName>
                                        </p:attrNameLst>
                                      </p:cBhvr>
                                      <p:to>
                                        <p:strVal val="hidden"/>
                                      </p:to>
                                    </p:set>
                                  </p:childTnLst>
                                </p:cTn>
                              </p:par>
                              <p:par>
                                <p:cTn id="298" presetID="10" presetClass="exit" presetSubtype="0" fill="hold" grpId="2" nodeType="withEffect">
                                  <p:stCondLst>
                                    <p:cond delay="0"/>
                                  </p:stCondLst>
                                  <p:childTnLst>
                                    <p:animEffect transition="out" filter="fade">
                                      <p:cBhvr>
                                        <p:cTn id="299" dur="2000"/>
                                        <p:tgtEl>
                                          <p:spTgt spid="81"/>
                                        </p:tgtEl>
                                      </p:cBhvr>
                                    </p:animEffect>
                                    <p:set>
                                      <p:cBhvr>
                                        <p:cTn id="300" dur="1" fill="hold">
                                          <p:stCondLst>
                                            <p:cond delay="1999"/>
                                          </p:stCondLst>
                                        </p:cTn>
                                        <p:tgtEl>
                                          <p:spTgt spid="81"/>
                                        </p:tgtEl>
                                        <p:attrNameLst>
                                          <p:attrName>style.visibility</p:attrName>
                                        </p:attrNameLst>
                                      </p:cBhvr>
                                      <p:to>
                                        <p:strVal val="hidden"/>
                                      </p:to>
                                    </p:set>
                                  </p:childTnLst>
                                </p:cTn>
                              </p:par>
                              <p:par>
                                <p:cTn id="301" presetID="10" presetClass="exit" presetSubtype="0" fill="hold" grpId="2" nodeType="withEffect">
                                  <p:stCondLst>
                                    <p:cond delay="0"/>
                                  </p:stCondLst>
                                  <p:childTnLst>
                                    <p:animEffect transition="out" filter="fade">
                                      <p:cBhvr>
                                        <p:cTn id="302" dur="2000"/>
                                        <p:tgtEl>
                                          <p:spTgt spid="84"/>
                                        </p:tgtEl>
                                      </p:cBhvr>
                                    </p:animEffect>
                                    <p:set>
                                      <p:cBhvr>
                                        <p:cTn id="303" dur="1" fill="hold">
                                          <p:stCondLst>
                                            <p:cond delay="1999"/>
                                          </p:stCondLst>
                                        </p:cTn>
                                        <p:tgtEl>
                                          <p:spTgt spid="84"/>
                                        </p:tgtEl>
                                        <p:attrNameLst>
                                          <p:attrName>style.visibility</p:attrName>
                                        </p:attrNameLst>
                                      </p:cBhvr>
                                      <p:to>
                                        <p:strVal val="hidden"/>
                                      </p:to>
                                    </p:set>
                                  </p:childTnLst>
                                </p:cTn>
                              </p:par>
                              <p:par>
                                <p:cTn id="304" presetID="10" presetClass="exit" presetSubtype="0" fill="hold" grpId="2" nodeType="withEffect">
                                  <p:stCondLst>
                                    <p:cond delay="0"/>
                                  </p:stCondLst>
                                  <p:childTnLst>
                                    <p:animEffect transition="out" filter="fade">
                                      <p:cBhvr>
                                        <p:cTn id="305" dur="2000"/>
                                        <p:tgtEl>
                                          <p:spTgt spid="85"/>
                                        </p:tgtEl>
                                      </p:cBhvr>
                                    </p:animEffect>
                                    <p:set>
                                      <p:cBhvr>
                                        <p:cTn id="306" dur="1" fill="hold">
                                          <p:stCondLst>
                                            <p:cond delay="1999"/>
                                          </p:stCondLst>
                                        </p:cTn>
                                        <p:tgtEl>
                                          <p:spTgt spid="85"/>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2000"/>
                                        <p:tgtEl>
                                          <p:spTgt spid="76"/>
                                        </p:tgtEl>
                                      </p:cBhvr>
                                    </p:animEffect>
                                    <p:set>
                                      <p:cBhvr>
                                        <p:cTn id="309" dur="1" fill="hold">
                                          <p:stCondLst>
                                            <p:cond delay="1999"/>
                                          </p:stCondLst>
                                        </p:cTn>
                                        <p:tgtEl>
                                          <p:spTgt spid="76"/>
                                        </p:tgtEl>
                                        <p:attrNameLst>
                                          <p:attrName>style.visibility</p:attrName>
                                        </p:attrNameLst>
                                      </p:cBhvr>
                                      <p:to>
                                        <p:strVal val="hidden"/>
                                      </p:to>
                                    </p:set>
                                  </p:childTnLst>
                                </p:cTn>
                              </p:par>
                              <p:par>
                                <p:cTn id="310" presetID="10" presetClass="exit" presetSubtype="0" fill="hold" grpId="2" nodeType="withEffect">
                                  <p:stCondLst>
                                    <p:cond delay="0"/>
                                  </p:stCondLst>
                                  <p:childTnLst>
                                    <p:animEffect transition="out" filter="fade">
                                      <p:cBhvr>
                                        <p:cTn id="311" dur="2000"/>
                                        <p:tgtEl>
                                          <p:spTgt spid="77"/>
                                        </p:tgtEl>
                                      </p:cBhvr>
                                    </p:animEffect>
                                    <p:set>
                                      <p:cBhvr>
                                        <p:cTn id="312" dur="1" fill="hold">
                                          <p:stCondLst>
                                            <p:cond delay="1999"/>
                                          </p:stCondLst>
                                        </p:cTn>
                                        <p:tgtEl>
                                          <p:spTgt spid="77"/>
                                        </p:tgtEl>
                                        <p:attrNameLst>
                                          <p:attrName>style.visibility</p:attrName>
                                        </p:attrNameLst>
                                      </p:cBhvr>
                                      <p:to>
                                        <p:strVal val="hidden"/>
                                      </p:to>
                                    </p:set>
                                  </p:childTnLst>
                                </p:cTn>
                              </p:par>
                            </p:childTnLst>
                          </p:cTn>
                        </p:par>
                      </p:childTnLst>
                    </p:cTn>
                  </p:par>
                </p:childTnLst>
              </p:cTn>
              <p:nextCondLst>
                <p:cond evt="onClick" delay="0">
                  <p:tgtEl>
                    <p:spTgt spid="77"/>
                  </p:tgtEl>
                </p:cond>
              </p:nextCondLst>
            </p:seq>
          </p:childTnLst>
        </p:cTn>
      </p:par>
    </p:tnLst>
    <p:bldLst>
      <p:bldP spid="9" grpId="0" animBg="1"/>
      <p:bldP spid="10" grpId="0"/>
      <p:bldP spid="11" grpId="0" animBg="1"/>
      <p:bldP spid="11" grpId="1" animBg="1"/>
      <p:bldP spid="53" grpId="0"/>
      <p:bldP spid="73" grpId="0"/>
      <p:bldP spid="74" grpId="0" animBg="1"/>
      <p:bldP spid="74" grpId="1" animBg="1"/>
      <p:bldP spid="75" grpId="0"/>
      <p:bldP spid="75" grpId="1"/>
      <p:bldP spid="77" grpId="1" animBg="1"/>
      <p:bldP spid="77" grpId="2" animBg="1"/>
      <p:bldP spid="78" grpId="0"/>
      <p:bldP spid="79" grpId="2"/>
      <p:bldP spid="79" grpId="3"/>
      <p:bldP spid="79" grpId="4"/>
      <p:bldP spid="80" grpId="1"/>
      <p:bldP spid="80" grpId="2"/>
      <p:bldP spid="80" grpId="3"/>
      <p:bldP spid="81" grpId="0"/>
      <p:bldP spid="81" grpId="1"/>
      <p:bldP spid="81" grpId="2"/>
      <p:bldP spid="82" grpId="0"/>
      <p:bldP spid="82" grpId="1"/>
      <p:bldP spid="82" grpId="2"/>
      <p:bldP spid="84" grpId="0"/>
      <p:bldP spid="84" grpId="1"/>
      <p:bldP spid="84" grpId="2"/>
      <p:bldP spid="85" grpId="0"/>
      <p:bldP spid="85" grpId="1"/>
      <p:bldP spid="85" grpId="2"/>
      <p:bldP spid="86" grpId="0"/>
      <p:bldP spid="8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228600"/>
            <a:ext cx="6629400" cy="8679299"/>
          </a:xfrm>
          <a:prstGeom prst="rect">
            <a:avLst/>
          </a:prstGeom>
        </p:spPr>
        <p:txBody>
          <a:bodyPr wrap="square">
            <a:spAutoFit/>
          </a:bodyPr>
          <a:lstStyle/>
          <a:p>
            <a:pPr>
              <a:lnSpc>
                <a:spcPct val="150000"/>
              </a:lnSpc>
            </a:pPr>
            <a:endParaRPr lang="hu-HU" sz="1200" b="1" dirty="0" smtClean="0"/>
          </a:p>
          <a:p>
            <a:pPr marL="228600" indent="-228600" algn="just">
              <a:lnSpc>
                <a:spcPct val="150000"/>
              </a:lnSpc>
              <a:buFont typeface="+mj-lt"/>
              <a:buAutoNum type="arabicPeriod"/>
            </a:pPr>
            <a:r>
              <a:rPr lang="hu-HU" sz="1200" dirty="0" smtClean="0"/>
              <a:t>Ha a „számítógép” kifejezést tágabb értelemben tekintjük, akkor beszélhetünk belső, illetve külső vezérlésű információfeldolgozó automatákról. </a:t>
            </a:r>
            <a:r>
              <a:rPr lang="hu-HU" sz="1200" dirty="0" smtClean="0">
                <a:solidFill>
                  <a:srgbClr val="C00000"/>
                </a:solidFill>
              </a:rPr>
              <a:t>A </a:t>
            </a:r>
            <a:r>
              <a:rPr lang="hu-HU" sz="1200" i="1" dirty="0" smtClean="0">
                <a:solidFill>
                  <a:srgbClr val="C00000"/>
                </a:solidFill>
              </a:rPr>
              <a:t>külső vezérlésű</a:t>
            </a:r>
            <a:r>
              <a:rPr lang="hu-HU" sz="1200" dirty="0" smtClean="0">
                <a:solidFill>
                  <a:srgbClr val="C00000"/>
                </a:solidFill>
              </a:rPr>
              <a:t> </a:t>
            </a:r>
            <a:r>
              <a:rPr lang="hu-HU" sz="1200" dirty="0" smtClean="0"/>
              <a:t>automaták esetében az inputnak része a tevékenységet irányító program. Ez például úgy valósulhat meg, hogy folyamatos emberi beavatkozással irányítjuk a gépet (például egy abakuszt, egy elektronikus zongorát stb.), vagy pedig a feldolgozandó adatokkal egyetemben adjuk meg a feldolgozás módját megadó tevékenység leírását (így működtek régen egyes lyukkártyavezérlésű gépek). Így programot minden munkafázisban újra meg újra le kell írni és a gépnek beadni</a:t>
            </a:r>
            <a:r>
              <a:rPr lang="hu-HU" sz="1200" dirty="0" smtClean="0">
                <a:solidFill>
                  <a:srgbClr val="C00000"/>
                </a:solidFill>
              </a:rPr>
              <a:t>. A </a:t>
            </a:r>
            <a:r>
              <a:rPr lang="hu-HU" sz="1200" i="1" dirty="0" smtClean="0">
                <a:solidFill>
                  <a:srgbClr val="C00000"/>
                </a:solidFill>
              </a:rPr>
              <a:t>belső vezérlésű</a:t>
            </a:r>
            <a:r>
              <a:rPr lang="hu-HU" sz="1200" dirty="0" smtClean="0">
                <a:solidFill>
                  <a:srgbClr val="C00000"/>
                </a:solidFill>
              </a:rPr>
              <a:t> </a:t>
            </a:r>
            <a:r>
              <a:rPr lang="hu-HU" sz="1200" dirty="0" smtClean="0"/>
              <a:t>automaták viszont saját maguk tárolni képesek a tevékenységüket irányító programot, így minden munkafázisban csak az adatok leírására és a megfelelő program kiválasztására van szükség.</a:t>
            </a:r>
          </a:p>
          <a:p>
            <a:pPr marL="228600" indent="-228600" algn="just">
              <a:lnSpc>
                <a:spcPct val="150000"/>
              </a:lnSpc>
              <a:buFont typeface="+mj-lt"/>
              <a:buAutoNum type="arabicPeriod"/>
            </a:pPr>
            <a:endParaRPr lang="hu-HU" sz="1200" dirty="0" smtClean="0"/>
          </a:p>
          <a:p>
            <a:pPr marL="228600" indent="-228600" algn="just">
              <a:lnSpc>
                <a:spcPct val="150000"/>
              </a:lnSpc>
              <a:buFont typeface="+mj-lt"/>
              <a:buAutoNum type="arabicPeriod"/>
            </a:pPr>
            <a:endParaRPr lang="hu-HU" sz="1200" dirty="0" smtClean="0"/>
          </a:p>
          <a:p>
            <a:pPr marL="228600" indent="-228600" algn="just">
              <a:lnSpc>
                <a:spcPct val="150000"/>
              </a:lnSpc>
              <a:buFont typeface="+mj-lt"/>
              <a:buAutoNum type="arabicPeriod"/>
            </a:pPr>
            <a:r>
              <a:rPr lang="hu-HU" sz="1200" dirty="0" smtClean="0"/>
              <a:t>Szűkebb értelemben a számítógépek két fő típusa az </a:t>
            </a:r>
            <a:r>
              <a:rPr lang="hu-HU" sz="1200" dirty="0" smtClean="0">
                <a:hlinkClick r:id="rId2" tooltip="Analóg"/>
              </a:rPr>
              <a:t>analóg</a:t>
            </a:r>
            <a:r>
              <a:rPr lang="hu-HU" sz="1200" dirty="0" smtClean="0"/>
              <a:t> és a </a:t>
            </a:r>
            <a:r>
              <a:rPr lang="hu-HU" sz="1200" dirty="0" smtClean="0">
                <a:hlinkClick r:id="rId3" tooltip="Digitális"/>
              </a:rPr>
              <a:t>digitális</a:t>
            </a:r>
            <a:r>
              <a:rPr lang="hu-HU" sz="1200" dirty="0" smtClean="0"/>
              <a:t> számítógép. Az </a:t>
            </a:r>
            <a:r>
              <a:rPr lang="hu-HU" sz="1200" b="1" dirty="0" smtClean="0">
                <a:hlinkClick r:id="rId4" tooltip="Analóg számítógépek"/>
              </a:rPr>
              <a:t>analóg számítógépek</a:t>
            </a:r>
            <a:r>
              <a:rPr lang="hu-HU" sz="1200" dirty="0" smtClean="0"/>
              <a:t> fizikai jelenségek matematikai leírásával szimulálják a folyamatokat, be- és kimenetük is valamilyen </a:t>
            </a:r>
            <a:r>
              <a:rPr lang="hu-HU" sz="1200" dirty="0" smtClean="0">
                <a:hlinkClick r:id="rId5" tooltip="Fizika"/>
              </a:rPr>
              <a:t>fizikai</a:t>
            </a:r>
            <a:r>
              <a:rPr lang="hu-HU" sz="1200" dirty="0" smtClean="0"/>
              <a:t> jellemző (például </a:t>
            </a:r>
            <a:r>
              <a:rPr lang="hu-HU" sz="1200" dirty="0" smtClean="0">
                <a:hlinkClick r:id="rId6" tooltip="Elektromos feszültség"/>
              </a:rPr>
              <a:t>elektromos feszültség</a:t>
            </a:r>
            <a:r>
              <a:rPr lang="hu-HU" sz="1200" dirty="0" smtClean="0"/>
              <a:t>, </a:t>
            </a:r>
            <a:r>
              <a:rPr lang="hu-HU" sz="1200" dirty="0" smtClean="0">
                <a:hlinkClick r:id="rId7" tooltip="Hőmérséklet"/>
              </a:rPr>
              <a:t>hőmérséklet</a:t>
            </a:r>
            <a:r>
              <a:rPr lang="hu-HU" sz="1200" dirty="0" smtClean="0"/>
              <a:t>, </a:t>
            </a:r>
            <a:r>
              <a:rPr lang="hu-HU" sz="1200" dirty="0" smtClean="0">
                <a:hlinkClick r:id="rId8" tooltip="Nyomás"/>
              </a:rPr>
              <a:t>nyomás</a:t>
            </a:r>
            <a:r>
              <a:rPr lang="hu-HU" sz="1200" dirty="0" smtClean="0"/>
              <a:t>). Előnyösen használhatóak többek között </a:t>
            </a:r>
            <a:r>
              <a:rPr lang="hu-HU" sz="1200" dirty="0" smtClean="0">
                <a:hlinkClick r:id="rId9" tooltip="Biológia"/>
              </a:rPr>
              <a:t>biológiai</a:t>
            </a:r>
            <a:r>
              <a:rPr lang="hu-HU" sz="1200" dirty="0" smtClean="0"/>
              <a:t>, </a:t>
            </a:r>
            <a:r>
              <a:rPr lang="hu-HU" sz="1200" dirty="0" smtClean="0">
                <a:hlinkClick r:id="rId10" tooltip="Áramlástan"/>
              </a:rPr>
              <a:t>áramlástani</a:t>
            </a:r>
            <a:r>
              <a:rPr lang="hu-HU" sz="1200" dirty="0" smtClean="0"/>
              <a:t> stb. feladatok megoldására. Pontosságuk és sebességük korlátozott. A </a:t>
            </a:r>
            <a:r>
              <a:rPr lang="hu-HU" sz="1200" b="1" dirty="0" smtClean="0">
                <a:hlinkClick r:id="rId11" tooltip="Digitális számítógép"/>
              </a:rPr>
              <a:t>digitális számítógép</a:t>
            </a:r>
            <a:r>
              <a:rPr lang="hu-HU" sz="1200" dirty="0" smtClean="0"/>
              <a:t>ek diszkrét értékekre (számjegyek, </a:t>
            </a:r>
            <a:r>
              <a:rPr lang="hu-HU" sz="1200" i="1" dirty="0" smtClean="0"/>
              <a:t>digit)</a:t>
            </a:r>
            <a:r>
              <a:rPr lang="hu-HU" sz="1200" dirty="0" smtClean="0"/>
              <a:t> bontják, fordítják a feladatot, és ezeken hajtják végre az előírt műveleteket. A számítások alapegysége a </a:t>
            </a:r>
            <a:r>
              <a:rPr lang="hu-HU" sz="1200" i="1" dirty="0" smtClean="0">
                <a:hlinkClick r:id="rId12" tooltip="Bit"/>
              </a:rPr>
              <a:t>bit</a:t>
            </a:r>
            <a:r>
              <a:rPr lang="hu-HU" sz="1200" i="1" dirty="0" smtClean="0"/>
              <a:t>,</a:t>
            </a:r>
            <a:r>
              <a:rPr lang="hu-HU" sz="1200" dirty="0" smtClean="0"/>
              <a:t> aminek neve az angol </a:t>
            </a:r>
            <a:r>
              <a:rPr lang="hu-HU" sz="1200" i="1" dirty="0" smtClean="0"/>
              <a:t>Binary Digit</a:t>
            </a:r>
            <a:r>
              <a:rPr lang="hu-HU" sz="1200" dirty="0" smtClean="0"/>
              <a:t> (</a:t>
            </a:r>
            <a:r>
              <a:rPr lang="hu-HU" sz="1200" dirty="0" smtClean="0">
                <a:hlinkClick r:id="rId13" tooltip="Kettes számrendszer"/>
              </a:rPr>
              <a:t>bináris</a:t>
            </a:r>
            <a:r>
              <a:rPr lang="hu-HU" sz="1200" dirty="0" smtClean="0"/>
              <a:t>, vagyis kettes alapú </a:t>
            </a:r>
            <a:r>
              <a:rPr lang="hu-HU" sz="1200" dirty="0" smtClean="0">
                <a:hlinkClick r:id="rId14" tooltip="Számrendszerek az informatikában"/>
              </a:rPr>
              <a:t>számrendszerbeli</a:t>
            </a:r>
            <a:r>
              <a:rPr lang="hu-HU" sz="1200" dirty="0" smtClean="0"/>
              <a:t> számjegy) kifejezésből származik. Létezik egy átmeneti típus is, az úgynevezett </a:t>
            </a:r>
            <a:r>
              <a:rPr lang="hu-HU" sz="1200" b="1" dirty="0" smtClean="0"/>
              <a:t>analogikai számítógép</a:t>
            </a:r>
            <a:r>
              <a:rPr lang="hu-HU" sz="1200" dirty="0" smtClean="0"/>
              <a:t>ek, amelyek egyesítik a két típus előnyeit. Ezeket elsősorban biológiai, áramlástani feladatok modellezésére, megoldására használják.</a:t>
            </a:r>
          </a:p>
          <a:p>
            <a:pPr marL="228600" indent="-228600" algn="just">
              <a:lnSpc>
                <a:spcPct val="150000"/>
              </a:lnSpc>
            </a:pPr>
            <a:endParaRPr lang="hu-HU" sz="1200" dirty="0" smtClean="0"/>
          </a:p>
          <a:p>
            <a:pPr marL="228600" indent="-228600" algn="just">
              <a:lnSpc>
                <a:spcPct val="150000"/>
              </a:lnSpc>
            </a:pPr>
            <a:endParaRPr lang="hu-HU" sz="1200" dirty="0" smtClean="0"/>
          </a:p>
          <a:p>
            <a:pPr>
              <a:lnSpc>
                <a:spcPct val="150000"/>
              </a:lnSpc>
            </a:pPr>
            <a:r>
              <a:rPr lang="hu-HU" sz="1200" b="1" dirty="0" smtClean="0"/>
              <a:t>Működési elvük szerint </a:t>
            </a:r>
          </a:p>
          <a:p>
            <a:pPr>
              <a:lnSpc>
                <a:spcPct val="150000"/>
              </a:lnSpc>
            </a:pPr>
            <a:r>
              <a:rPr lang="hu-HU" sz="1200" dirty="0" smtClean="0"/>
              <a:t>Mechanikus;</a:t>
            </a:r>
          </a:p>
          <a:p>
            <a:pPr>
              <a:lnSpc>
                <a:spcPct val="150000"/>
              </a:lnSpc>
            </a:pPr>
            <a:r>
              <a:rPr lang="hu-HU" sz="1200" dirty="0" smtClean="0"/>
              <a:t>elektronikus;</a:t>
            </a:r>
          </a:p>
          <a:p>
            <a:pPr>
              <a:lnSpc>
                <a:spcPct val="150000"/>
              </a:lnSpc>
            </a:pPr>
            <a:r>
              <a:rPr lang="hu-HU" sz="1200" dirty="0" smtClean="0"/>
              <a:t>optikai;</a:t>
            </a:r>
          </a:p>
          <a:p>
            <a:pPr>
              <a:lnSpc>
                <a:spcPct val="150000"/>
              </a:lnSpc>
            </a:pPr>
            <a:r>
              <a:rPr lang="hu-HU" sz="1200" dirty="0" smtClean="0"/>
              <a:t>a jövő számítógépei a szerves számítógépek és a kvantumszámítógépek.</a:t>
            </a:r>
            <a:endParaRPr lang="hu-HU" sz="1200" dirty="0"/>
          </a:p>
        </p:txBody>
      </p:sp>
      <p:sp>
        <p:nvSpPr>
          <p:cNvPr id="3" name="Action Button: Back or Previous 2">
            <a:hlinkClick r:id="rId15" action="ppaction://hlinksldjump" highlightClick="1"/>
          </p:cNvPr>
          <p:cNvSpPr/>
          <p:nvPr/>
        </p:nvSpPr>
        <p:spPr>
          <a:xfrm>
            <a:off x="5715000" y="7086600"/>
            <a:ext cx="914400" cy="4572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52400"/>
            <a:ext cx="6172200" cy="1737784"/>
          </a:xfrm>
        </p:spPr>
        <p:txBody>
          <a:bodyPr>
            <a:noAutofit/>
          </a:bodyPr>
          <a:lstStyle/>
          <a:p>
            <a:r>
              <a:rPr lang="hu-HU" sz="3200" dirty="0" smtClean="0"/>
              <a:t>I.3. Az irányított gráfokban az erősen összefüggő tulajdonság vizsgálata</a:t>
            </a:r>
            <a:r>
              <a:rPr lang="en-US" sz="3200" i="1" dirty="0" smtClean="0"/>
              <a:t/>
            </a:r>
            <a:br>
              <a:rPr lang="en-US" sz="3200" i="1" dirty="0" smtClean="0"/>
            </a:br>
            <a:endParaRPr lang="en-US" sz="3200" dirty="0"/>
          </a:p>
        </p:txBody>
      </p:sp>
      <p:sp>
        <p:nvSpPr>
          <p:cNvPr id="3" name="Content Placeholder 2"/>
          <p:cNvSpPr>
            <a:spLocks noGrp="1"/>
          </p:cNvSpPr>
          <p:nvPr>
            <p:ph idx="1"/>
          </p:nvPr>
        </p:nvSpPr>
        <p:spPr>
          <a:xfrm>
            <a:off x="381000" y="5486400"/>
            <a:ext cx="6172200" cy="3047998"/>
          </a:xfrm>
          <a:solidFill>
            <a:srgbClr val="FFC000"/>
          </a:solidFill>
        </p:spPr>
        <p:txBody>
          <a:bodyPr>
            <a:normAutofit/>
          </a:bodyPr>
          <a:lstStyle/>
          <a:p>
            <a:r>
              <a:rPr lang="hu-HU" dirty="0" smtClean="0"/>
              <a:t>Mivel az erőssen összefüggő tulajdonság vizsgálata az előző fejezetben elsajátított bejárási algoritmusokra épülnek, ezért most eltekintek ezen alfejezetek bemutatásától.</a:t>
            </a:r>
          </a:p>
          <a:p>
            <a:endParaRPr lang="en-US" dirty="0"/>
          </a:p>
        </p:txBody>
      </p:sp>
      <p:sp>
        <p:nvSpPr>
          <p:cNvPr id="4" name="TextBox 3"/>
          <p:cNvSpPr txBox="1"/>
          <p:nvPr/>
        </p:nvSpPr>
        <p:spPr>
          <a:xfrm>
            <a:off x="0" y="1600200"/>
            <a:ext cx="6858000" cy="3831818"/>
          </a:xfrm>
          <a:prstGeom prst="rect">
            <a:avLst/>
          </a:prstGeom>
          <a:noFill/>
        </p:spPr>
        <p:txBody>
          <a:bodyPr wrap="square" rtlCol="0">
            <a:spAutoFit/>
          </a:bodyPr>
          <a:lstStyle/>
          <a:p>
            <a:pPr lvl="1">
              <a:lnSpc>
                <a:spcPct val="150000"/>
              </a:lnSpc>
              <a:buFont typeface="Wingdings" pitchFamily="2" charset="2"/>
              <a:buChar char="Ø"/>
            </a:pPr>
            <a:r>
              <a:rPr lang="hu-HU" dirty="0" smtClean="0"/>
              <a:t>I.3.1. Elméleti megfontolások</a:t>
            </a:r>
            <a:endParaRPr lang="en-US" dirty="0" smtClean="0"/>
          </a:p>
          <a:p>
            <a:pPr lvl="1">
              <a:lnSpc>
                <a:spcPct val="150000"/>
              </a:lnSpc>
              <a:buFont typeface="Wingdings" pitchFamily="2" charset="2"/>
              <a:buChar char="ü"/>
            </a:pPr>
            <a:r>
              <a:rPr lang="hu-HU" dirty="0" smtClean="0"/>
              <a:t>I.3.2. Az erősen összefüggőség vizsgálatára használt </a:t>
            </a:r>
            <a:r>
              <a:rPr lang="hu-HU" i="1" dirty="0" smtClean="0">
                <a:solidFill>
                  <a:srgbClr val="FF0000"/>
                </a:solidFill>
              </a:rPr>
              <a:t>egyszerű algoritmus </a:t>
            </a:r>
            <a:r>
              <a:rPr lang="hu-HU" dirty="0" smtClean="0"/>
              <a:t>komplexitása</a:t>
            </a:r>
            <a:endParaRPr lang="en-US" dirty="0" smtClean="0"/>
          </a:p>
          <a:p>
            <a:pPr lvl="1">
              <a:lnSpc>
                <a:spcPct val="150000"/>
              </a:lnSpc>
              <a:buFont typeface="Wingdings" pitchFamily="2" charset="2"/>
              <a:buChar char="v"/>
            </a:pPr>
            <a:r>
              <a:rPr lang="hu-HU" dirty="0" smtClean="0"/>
              <a:t>I.3.3. Egy </a:t>
            </a:r>
            <a:r>
              <a:rPr lang="hu-HU" i="1" dirty="0" smtClean="0">
                <a:solidFill>
                  <a:srgbClr val="FF0000"/>
                </a:solidFill>
              </a:rPr>
              <a:t>átlagos algoritmus </a:t>
            </a:r>
            <a:r>
              <a:rPr lang="hu-HU" dirty="0" smtClean="0"/>
              <a:t>komplexitása, mellyel az erősen összefüggőséget határozzuk meg</a:t>
            </a:r>
            <a:endParaRPr lang="en-US" dirty="0" smtClean="0"/>
          </a:p>
          <a:p>
            <a:pPr lvl="1" algn="ctr">
              <a:lnSpc>
                <a:spcPct val="150000"/>
              </a:lnSpc>
              <a:buFont typeface="Wingdings" pitchFamily="2" charset="2"/>
              <a:buChar char="v"/>
            </a:pPr>
            <a:r>
              <a:rPr lang="hu-HU" dirty="0" smtClean="0"/>
              <a:t>(A plusz-mínusz algoritmus)</a:t>
            </a:r>
            <a:endParaRPr lang="en-US" dirty="0" smtClean="0"/>
          </a:p>
          <a:p>
            <a:pPr lvl="1">
              <a:lnSpc>
                <a:spcPct val="150000"/>
              </a:lnSpc>
              <a:buFont typeface="Wingdings" pitchFamily="2" charset="2"/>
              <a:buChar char="§"/>
            </a:pPr>
            <a:r>
              <a:rPr lang="hu-HU" dirty="0" smtClean="0"/>
              <a:t>I.3.4. Egy </a:t>
            </a:r>
            <a:r>
              <a:rPr lang="hu-HU" i="1" dirty="0" smtClean="0">
                <a:solidFill>
                  <a:srgbClr val="FF0000"/>
                </a:solidFill>
              </a:rPr>
              <a:t>optimális algoritmus </a:t>
            </a:r>
            <a:r>
              <a:rPr lang="hu-HU" dirty="0" smtClean="0"/>
              <a:t>komplexitásának elemzése, melyet az erősen összefüggő komponensek meghatározására alkalmazunk</a:t>
            </a:r>
            <a:endParaRPr lang="en-US" dirty="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52400"/>
            <a:ext cx="6172200" cy="1737784"/>
          </a:xfrm>
        </p:spPr>
        <p:txBody>
          <a:bodyPr>
            <a:noAutofit/>
          </a:bodyPr>
          <a:lstStyle/>
          <a:p>
            <a:r>
              <a:rPr lang="hu-HU" sz="3200" dirty="0" smtClean="0"/>
              <a:t>1.4. Más gráffeldolgozó algoritmusok komplexitásának vizsgálata</a:t>
            </a:r>
            <a:r>
              <a:rPr lang="en-US" sz="3200" i="1" dirty="0" smtClean="0"/>
              <a:t/>
            </a:r>
            <a:br>
              <a:rPr lang="en-US" sz="3200" i="1" dirty="0" smtClean="0"/>
            </a:br>
            <a:endParaRPr lang="en-US" sz="3200" dirty="0"/>
          </a:p>
        </p:txBody>
      </p:sp>
      <p:sp>
        <p:nvSpPr>
          <p:cNvPr id="3" name="Content Placeholder 2"/>
          <p:cNvSpPr>
            <a:spLocks noGrp="1"/>
          </p:cNvSpPr>
          <p:nvPr>
            <p:ph idx="1"/>
          </p:nvPr>
        </p:nvSpPr>
        <p:spPr>
          <a:xfrm>
            <a:off x="381000" y="5486400"/>
            <a:ext cx="6172200" cy="3047998"/>
          </a:xfrm>
          <a:solidFill>
            <a:srgbClr val="FFC000"/>
          </a:solidFill>
        </p:spPr>
        <p:txBody>
          <a:bodyPr>
            <a:normAutofit fontScale="92500" lnSpcReduction="10000"/>
          </a:bodyPr>
          <a:lstStyle/>
          <a:p>
            <a:r>
              <a:rPr lang="hu-HU" dirty="0" smtClean="0"/>
              <a:t>Itt is az összefüggő tulajdonság vizsgálata elengedhetetlen, mely az előző fejezetben elsajátított bejárási algoritmusokra épül, ezért most eltekintek ezen alfejezetek részletes bemutatásától.</a:t>
            </a:r>
          </a:p>
          <a:p>
            <a:endParaRPr lang="en-US" dirty="0"/>
          </a:p>
        </p:txBody>
      </p:sp>
      <p:sp>
        <p:nvSpPr>
          <p:cNvPr id="4" name="TextBox 3"/>
          <p:cNvSpPr txBox="1"/>
          <p:nvPr/>
        </p:nvSpPr>
        <p:spPr>
          <a:xfrm>
            <a:off x="381000" y="1600200"/>
            <a:ext cx="6248400" cy="2585323"/>
          </a:xfrm>
          <a:prstGeom prst="rect">
            <a:avLst/>
          </a:prstGeom>
          <a:noFill/>
        </p:spPr>
        <p:txBody>
          <a:bodyPr wrap="square" rtlCol="0">
            <a:spAutoFit/>
          </a:bodyPr>
          <a:lstStyle/>
          <a:p>
            <a:pPr>
              <a:lnSpc>
                <a:spcPct val="150000"/>
              </a:lnSpc>
              <a:buFont typeface="Wingdings" pitchFamily="2" charset="2"/>
              <a:buChar char="Ø"/>
            </a:pPr>
            <a:r>
              <a:rPr lang="hu-HU" dirty="0" smtClean="0"/>
              <a:t>I.4.1. Algoritmus az </a:t>
            </a:r>
            <a:r>
              <a:rPr lang="hu-HU" i="1" dirty="0" smtClean="0">
                <a:solidFill>
                  <a:srgbClr val="FF0000"/>
                </a:solidFill>
              </a:rPr>
              <a:t>egymástól különböző körökre </a:t>
            </a:r>
            <a:r>
              <a:rPr lang="hu-HU" dirty="0" smtClean="0"/>
              <a:t>való felosztására a gráfnak</a:t>
            </a:r>
            <a:endParaRPr lang="en-US" dirty="0" smtClean="0"/>
          </a:p>
          <a:p>
            <a:pPr>
              <a:lnSpc>
                <a:spcPct val="150000"/>
              </a:lnSpc>
            </a:pPr>
            <a:r>
              <a:rPr lang="hu-HU" dirty="0" smtClean="0"/>
              <a:t>I.4.2. Egy összefüggő gráf </a:t>
            </a:r>
            <a:r>
              <a:rPr lang="hu-HU" i="1" dirty="0" smtClean="0">
                <a:solidFill>
                  <a:srgbClr val="FF0000"/>
                </a:solidFill>
              </a:rPr>
              <a:t>artikulációs pontjainak a meghatározását </a:t>
            </a:r>
            <a:r>
              <a:rPr lang="hu-HU" dirty="0" smtClean="0"/>
              <a:t>szolgáló algoritmus</a:t>
            </a:r>
            <a:endParaRPr lang="en-US" dirty="0" smtClean="0"/>
          </a:p>
          <a:p>
            <a:pPr>
              <a:lnSpc>
                <a:spcPct val="150000"/>
              </a:lnSpc>
            </a:pPr>
            <a:r>
              <a:rPr lang="hu-HU" dirty="0" smtClean="0"/>
              <a:t>I.4.3. Algoritmus az összefüggő gráfokban a </a:t>
            </a:r>
            <a:r>
              <a:rPr lang="hu-HU" i="1" dirty="0" smtClean="0">
                <a:solidFill>
                  <a:srgbClr val="FF0000"/>
                </a:solidFill>
              </a:rPr>
              <a:t>hidak keresésére</a:t>
            </a:r>
            <a:endParaRPr lang="en-US" i="1" dirty="0">
              <a:solidFill>
                <a:srgbClr val="FF0000"/>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1384"/>
            <a:ext cx="6172200" cy="2529416"/>
          </a:xfrm>
        </p:spPr>
        <p:txBody>
          <a:bodyPr>
            <a:normAutofit fontScale="90000"/>
          </a:bodyPr>
          <a:lstStyle/>
          <a:p>
            <a:r>
              <a:rPr lang="hu-HU" dirty="0" smtClean="0"/>
              <a:t>Hogyan érem el, hogy a diákok 11. osztályban könnyedén megértsék a bejárási algoritmusokat?</a:t>
            </a:r>
            <a:endParaRPr lang="en-US" dirty="0"/>
          </a:p>
        </p:txBody>
      </p:sp>
      <p:sp>
        <p:nvSpPr>
          <p:cNvPr id="3" name="Content Placeholder 2"/>
          <p:cNvSpPr>
            <a:spLocks noGrp="1"/>
          </p:cNvSpPr>
          <p:nvPr>
            <p:ph idx="1"/>
          </p:nvPr>
        </p:nvSpPr>
        <p:spPr>
          <a:xfrm>
            <a:off x="342900" y="2743200"/>
            <a:ext cx="6172200" cy="1600200"/>
          </a:xfrm>
        </p:spPr>
        <p:txBody>
          <a:bodyPr>
            <a:normAutofit fontScale="70000" lnSpcReduction="20000"/>
          </a:bodyPr>
          <a:lstStyle/>
          <a:p>
            <a:r>
              <a:rPr lang="hu-HU" dirty="0" smtClean="0"/>
              <a:t>9. osztályban: </a:t>
            </a:r>
          </a:p>
          <a:p>
            <a:pPr>
              <a:lnSpc>
                <a:spcPct val="150000"/>
              </a:lnSpc>
            </a:pPr>
            <a:r>
              <a:rPr lang="hu-HU" sz="1600" dirty="0" smtClean="0"/>
              <a:t>- végrehajtási idő (a számítógép felépítése, archítektúrák, a logikai és fizikai komponensek kompatibilitása)</a:t>
            </a:r>
            <a:r>
              <a:rPr lang="en-US" sz="1600" dirty="0" smtClean="0"/>
              <a:t>;</a:t>
            </a:r>
            <a:endParaRPr lang="hu-HU" sz="1600" dirty="0" smtClean="0"/>
          </a:p>
          <a:p>
            <a:pPr>
              <a:lnSpc>
                <a:spcPct val="150000"/>
              </a:lnSpc>
            </a:pPr>
            <a:r>
              <a:rPr lang="hu-HU" sz="1600" dirty="0" smtClean="0"/>
              <a:t>- hálózatok topológiája illetve hálózati eszközök müködésének az elsajátítása)</a:t>
            </a:r>
            <a:r>
              <a:rPr lang="en-US" sz="1600" dirty="0" smtClean="0"/>
              <a:t>;</a:t>
            </a:r>
            <a:endParaRPr lang="hu-HU" sz="1600" dirty="0" smtClean="0"/>
          </a:p>
          <a:p>
            <a:pPr>
              <a:lnSpc>
                <a:spcPct val="150000"/>
              </a:lnSpc>
            </a:pPr>
            <a:r>
              <a:rPr lang="hu-HU" sz="1600" dirty="0" smtClean="0"/>
              <a:t>adatszerkezetek, pszeudokódban írt algoritmusok megismerése, alkalmazása, megírása</a:t>
            </a:r>
            <a:r>
              <a:rPr lang="en-US" sz="1600" dirty="0" smtClean="0"/>
              <a:t>;</a:t>
            </a:r>
            <a:endParaRPr lang="en-US" sz="1600" dirty="0"/>
          </a:p>
        </p:txBody>
      </p:sp>
      <p:sp>
        <p:nvSpPr>
          <p:cNvPr id="4" name="Content Placeholder 2"/>
          <p:cNvSpPr txBox="1">
            <a:spLocks/>
          </p:cNvSpPr>
          <p:nvPr/>
        </p:nvSpPr>
        <p:spPr>
          <a:xfrm>
            <a:off x="304800" y="4267200"/>
            <a:ext cx="6172200" cy="16002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hu-HU" sz="3200" dirty="0" smtClean="0"/>
              <a:t>10</a:t>
            </a:r>
            <a:r>
              <a:rPr kumimoji="0" lang="hu-HU" sz="3200" b="0" i="0" u="none" strike="noStrike" kern="1200" cap="none" spc="0" normalizeH="0" baseline="0" noProof="0" dirty="0" smtClean="0">
                <a:ln>
                  <a:noFill/>
                </a:ln>
                <a:solidFill>
                  <a:schemeClr val="tx1"/>
                </a:solidFill>
                <a:effectLst/>
                <a:uLnTx/>
                <a:uFillTx/>
                <a:latin typeface="+mn-lt"/>
                <a:ea typeface="+mn-ea"/>
                <a:cs typeface="+mn-cs"/>
              </a:rPr>
              <a:t>. osztályban: </a:t>
            </a: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hu-HU" sz="1700" b="0" i="0" u="none" strike="noStrike" kern="1200" cap="none" spc="0" normalizeH="0" baseline="0" noProof="0" dirty="0" smtClean="0">
                <a:ln>
                  <a:noFill/>
                </a:ln>
                <a:solidFill>
                  <a:schemeClr val="tx1"/>
                </a:solidFill>
                <a:effectLst/>
                <a:uLnTx/>
                <a:uFillTx/>
                <a:latin typeface="+mn-lt"/>
                <a:ea typeface="+mn-ea"/>
                <a:cs typeface="+mn-cs"/>
              </a:rPr>
              <a:t>- .ppt, .pptx prezentációk készítése (játékkészítés,</a:t>
            </a:r>
            <a:r>
              <a:rPr kumimoji="0" lang="hu-HU" sz="1700" b="0" i="0" u="none" strike="noStrike" kern="1200" cap="none" spc="0" normalizeH="0" noProof="0" dirty="0" smtClean="0">
                <a:ln>
                  <a:noFill/>
                </a:ln>
                <a:solidFill>
                  <a:schemeClr val="tx1"/>
                </a:solidFill>
                <a:effectLst/>
                <a:uLnTx/>
                <a:uFillTx/>
                <a:latin typeface="+mn-lt"/>
                <a:ea typeface="+mn-ea"/>
                <a:cs typeface="+mn-cs"/>
              </a:rPr>
              <a:t> mint például a </a:t>
            </a:r>
            <a:r>
              <a:rPr kumimoji="0" lang="hu-HU" sz="1700" b="0" i="0" u="none" strike="noStrike" kern="1200" cap="none" spc="0" normalizeH="0" noProof="0" dirty="0" smtClean="0">
                <a:ln>
                  <a:noFill/>
                </a:ln>
                <a:solidFill>
                  <a:srgbClr val="FF0000"/>
                </a:solidFill>
                <a:effectLst/>
                <a:uLnTx/>
                <a:uFillTx/>
                <a:latin typeface="+mn-lt"/>
                <a:ea typeface="+mn-ea"/>
                <a:cs typeface="+mn-cs"/>
              </a:rPr>
              <a:t>bombás játék</a:t>
            </a:r>
            <a:r>
              <a:rPr kumimoji="0" lang="hu-HU" sz="1700" b="0" i="0" u="none" strike="noStrike" kern="1200" cap="none" spc="0" normalizeH="0" noProof="0" dirty="0" smtClean="0">
                <a:ln>
                  <a:noFill/>
                </a:ln>
                <a:solidFill>
                  <a:schemeClr val="tx1"/>
                </a:solidFill>
                <a:effectLst/>
                <a:uLnTx/>
                <a:uFillTx/>
                <a:latin typeface="+mn-lt"/>
                <a:ea typeface="+mn-ea"/>
                <a:cs typeface="+mn-cs"/>
              </a:rPr>
              <a:t>, az </a:t>
            </a:r>
            <a:r>
              <a:rPr kumimoji="0" lang="hu-HU" sz="1700" b="0" i="0" u="none" strike="noStrike" kern="1200" cap="none" spc="0" normalizeH="0" noProof="0" dirty="0" smtClean="0">
                <a:ln>
                  <a:noFill/>
                </a:ln>
                <a:solidFill>
                  <a:srgbClr val="FF0000"/>
                </a:solidFill>
                <a:effectLst/>
                <a:uLnTx/>
                <a:uFillTx/>
                <a:latin typeface="+mn-lt"/>
                <a:ea typeface="+mn-ea"/>
                <a:cs typeface="+mn-cs"/>
              </a:rPr>
              <a:t>akasztós játék</a:t>
            </a:r>
            <a:r>
              <a:rPr kumimoji="0" lang="hu-HU" sz="1700" b="0" i="0" u="none" strike="noStrike" kern="1200" cap="none" spc="0" normalizeH="0" noProof="0" dirty="0" smtClean="0">
                <a:ln>
                  <a:noFill/>
                </a:ln>
                <a:solidFill>
                  <a:schemeClr val="tx1"/>
                </a:solidFill>
                <a:effectLst/>
                <a:uLnTx/>
                <a:uFillTx/>
                <a:latin typeface="+mn-lt"/>
                <a:ea typeface="+mn-ea"/>
                <a:cs typeface="+mn-cs"/>
              </a:rPr>
              <a:t>, </a:t>
            </a:r>
            <a:r>
              <a:rPr kumimoji="0" lang="hu-HU" sz="1700" b="0" i="0" u="none" strike="noStrike" kern="1200" cap="none" spc="0" normalizeH="0" noProof="0" dirty="0" smtClean="0">
                <a:ln>
                  <a:noFill/>
                </a:ln>
                <a:solidFill>
                  <a:srgbClr val="FF0000"/>
                </a:solidFill>
                <a:effectLst/>
                <a:uLnTx/>
                <a:uFillTx/>
                <a:latin typeface="+mn-lt"/>
                <a:ea typeface="+mn-ea"/>
                <a:cs typeface="+mn-cs"/>
              </a:rPr>
              <a:t>labirintu</a:t>
            </a:r>
            <a:r>
              <a:rPr kumimoji="0" lang="hu-HU" sz="1700" b="0" i="0" u="none" strike="noStrike" kern="1200" cap="none" spc="0" normalizeH="0" noProof="0" dirty="0" smtClean="0">
                <a:ln>
                  <a:noFill/>
                </a:ln>
                <a:solidFill>
                  <a:schemeClr val="tx1"/>
                </a:solidFill>
                <a:effectLst/>
                <a:uLnTx/>
                <a:uFillTx/>
                <a:latin typeface="+mn-lt"/>
                <a:ea typeface="+mn-ea"/>
                <a:cs typeface="+mn-cs"/>
              </a:rPr>
              <a:t>s, stb.</a:t>
            </a:r>
            <a:r>
              <a:rPr kumimoji="0" lang="hu-HU" sz="17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sz="17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Content Placeholder 2"/>
          <p:cNvSpPr txBox="1">
            <a:spLocks/>
          </p:cNvSpPr>
          <p:nvPr/>
        </p:nvSpPr>
        <p:spPr>
          <a:xfrm>
            <a:off x="304800" y="5867400"/>
            <a:ext cx="6172200" cy="3200400"/>
          </a:xfrm>
          <a:prstGeom prst="rect">
            <a:avLst/>
          </a:prstGeom>
        </p:spPr>
        <p:txBody>
          <a:bodyPr vert="horz" lIns="91440" tIns="45720" rIns="91440" bIns="45720" rtlCol="0">
            <a:normAutofit fontScale="85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hu-HU" sz="3200" dirty="0" smtClean="0"/>
              <a:t>11</a:t>
            </a:r>
            <a:r>
              <a:rPr kumimoji="0" lang="hu-HU" sz="3200" b="0" i="0" u="none" strike="noStrike" kern="1200" cap="none" spc="0" normalizeH="0" baseline="0" noProof="0" dirty="0" smtClean="0">
                <a:ln>
                  <a:noFill/>
                </a:ln>
                <a:solidFill>
                  <a:schemeClr val="tx1"/>
                </a:solidFill>
                <a:effectLst/>
                <a:uLnTx/>
                <a:uFillTx/>
                <a:latin typeface="+mn-lt"/>
                <a:ea typeface="+mn-ea"/>
                <a:cs typeface="+mn-cs"/>
              </a:rPr>
              <a:t>. osztályban: </a:t>
            </a:r>
          </a:p>
          <a:p>
            <a:pPr marL="342900" lvl="0" indent="-342900">
              <a:lnSpc>
                <a:spcPct val="150000"/>
              </a:lnSpc>
              <a:spcBef>
                <a:spcPct val="20000"/>
              </a:spcBef>
              <a:buFont typeface="Arial" pitchFamily="34" charset="0"/>
              <a:buChar char="•"/>
            </a:pPr>
            <a:r>
              <a:rPr kumimoji="0" lang="hu-HU" sz="1900" b="0" i="0" u="none" strike="noStrike" kern="1200" cap="none" spc="0" normalizeH="0" baseline="0" noProof="0" dirty="0" smtClean="0">
                <a:ln>
                  <a:noFill/>
                </a:ln>
                <a:solidFill>
                  <a:schemeClr val="tx1"/>
                </a:solidFill>
                <a:effectLst/>
                <a:uLnTx/>
                <a:uFillTx/>
                <a:latin typeface="+mn-lt"/>
                <a:ea typeface="+mn-ea"/>
                <a:cs typeface="+mn-cs"/>
              </a:rPr>
              <a:t>- a backtracking keresési algoritmust használó </a:t>
            </a:r>
            <a:r>
              <a:rPr kumimoji="0" lang="hu-HU" sz="1900" b="0" i="1" u="none" strike="noStrike" kern="1200" cap="none" spc="0" normalizeH="0" baseline="0" noProof="0" dirty="0" smtClean="0">
                <a:ln>
                  <a:noFill/>
                </a:ln>
                <a:solidFill>
                  <a:srgbClr val="FF0000"/>
                </a:solidFill>
                <a:effectLst/>
                <a:uLnTx/>
                <a:uFillTx/>
                <a:latin typeface="+mn-lt"/>
                <a:ea typeface="+mn-ea"/>
                <a:cs typeface="+mn-cs"/>
              </a:rPr>
              <a:t>labirintus</a:t>
            </a:r>
            <a:r>
              <a:rPr kumimoji="0" lang="hu-HU" sz="1900" b="0" i="0" u="none" strike="noStrike" kern="1200" cap="none" spc="0" normalizeH="0" baseline="0" noProof="0" dirty="0" smtClean="0">
                <a:ln>
                  <a:noFill/>
                </a:ln>
                <a:solidFill>
                  <a:schemeClr val="tx1"/>
                </a:solidFill>
                <a:effectLst/>
                <a:uLnTx/>
                <a:uFillTx/>
                <a:latin typeface="+mn-lt"/>
                <a:ea typeface="+mn-ea"/>
                <a:cs typeface="+mn-cs"/>
              </a:rPr>
              <a:t> és</a:t>
            </a:r>
            <a:r>
              <a:rPr kumimoji="0" lang="hu-HU" sz="1900" b="0" i="0" u="none" strike="noStrike" kern="1200" cap="none" spc="0" normalizeH="0" noProof="0" dirty="0" smtClean="0">
                <a:ln>
                  <a:noFill/>
                </a:ln>
                <a:solidFill>
                  <a:schemeClr val="tx1"/>
                </a:solidFill>
                <a:effectLst/>
                <a:uLnTx/>
                <a:uFillTx/>
                <a:latin typeface="+mn-lt"/>
                <a:ea typeface="+mn-ea"/>
                <a:cs typeface="+mn-cs"/>
              </a:rPr>
              <a:t> </a:t>
            </a:r>
            <a:r>
              <a:rPr kumimoji="0" lang="hu-HU" sz="1900" b="0" i="1" u="none" strike="noStrike" kern="1200" cap="none" spc="0" normalizeH="0" noProof="0" dirty="0" smtClean="0">
                <a:ln>
                  <a:noFill/>
                </a:ln>
                <a:solidFill>
                  <a:srgbClr val="FF0000"/>
                </a:solidFill>
                <a:effectLst/>
                <a:uLnTx/>
                <a:uFillTx/>
                <a:latin typeface="+mn-lt"/>
                <a:ea typeface="+mn-ea"/>
                <a:cs typeface="+mn-cs"/>
              </a:rPr>
              <a:t>utazó ügynök </a:t>
            </a:r>
            <a:r>
              <a:rPr kumimoji="0" lang="hu-HU" sz="1900" b="0" i="0" u="none" strike="noStrike" kern="1200" cap="none" spc="0" normalizeH="0" noProof="0" dirty="0" smtClean="0">
                <a:ln>
                  <a:noFill/>
                </a:ln>
                <a:solidFill>
                  <a:schemeClr val="tx1"/>
                </a:solidFill>
                <a:effectLst/>
                <a:uLnTx/>
                <a:uFillTx/>
                <a:latin typeface="+mn-lt"/>
                <a:ea typeface="+mn-ea"/>
                <a:cs typeface="+mn-cs"/>
              </a:rPr>
              <a:t>problémájának, stb. elmagyarázása, tanulása, </a:t>
            </a:r>
            <a:r>
              <a:rPr lang="hu-HU" sz="1900" dirty="0" smtClean="0"/>
              <a:t>csapatmunka igénybevételével, valamint a projekt módszer alkalmazásá</a:t>
            </a:r>
            <a:r>
              <a:rPr lang="en-US" sz="1900" dirty="0" err="1" smtClean="0"/>
              <a:t>val</a:t>
            </a:r>
            <a:r>
              <a:rPr lang="hu-HU" sz="1900" dirty="0" smtClean="0"/>
              <a:t>.</a:t>
            </a:r>
            <a:endParaRPr kumimoji="0" lang="hu-HU" sz="1900" b="0"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50000"/>
              </a:lnSpc>
              <a:spcBef>
                <a:spcPct val="20000"/>
              </a:spcBef>
              <a:spcAft>
                <a:spcPts val="0"/>
              </a:spcAft>
              <a:buClrTx/>
              <a:buSzTx/>
              <a:buFont typeface="Arial" pitchFamily="34" charset="0"/>
              <a:buChar char="•"/>
              <a:tabLst/>
              <a:defRPr/>
            </a:pPr>
            <a:r>
              <a:rPr lang="hu-HU" sz="1900" dirty="0" smtClean="0"/>
              <a:t>A tanítási - tanulási folyamat alatt a diák a már </a:t>
            </a:r>
            <a:r>
              <a:rPr lang="hu-HU" sz="1900" dirty="0" smtClean="0"/>
              <a:t>tanúlt</a:t>
            </a:r>
            <a:r>
              <a:rPr lang="hu-HU" sz="1900" dirty="0" smtClean="0"/>
              <a:t>, ismert alprogramokat könyvtárakba tömöríti  (moduláris programozás), így könnyebb és gyorsabb az új algoritmusok beépítése különböző feladatok megoldása esetén.</a:t>
            </a:r>
            <a:endParaRPr kumimoji="0" lang="en-US" sz="19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6" name="Object 5">
            <a:hlinkClick r:id="" action="ppaction://ole?verb=0"/>
          </p:cNvPr>
          <p:cNvGraphicFramePr>
            <a:graphicFrameLocks noChangeAspect="1"/>
          </p:cNvGraphicFramePr>
          <p:nvPr/>
        </p:nvGraphicFramePr>
        <p:xfrm>
          <a:off x="3200400" y="5562600"/>
          <a:ext cx="914400" cy="771525"/>
        </p:xfrm>
        <a:graphic>
          <a:graphicData uri="http://schemas.openxmlformats.org/presentationml/2006/ole">
            <p:oleObj spid="_x0000_s94210" name="Presentation" showAsIcon="1" r:id="rId3" imgW="914400" imgH="771480" progId="PowerPoint.Show.12">
              <p:embed/>
            </p:oleObj>
          </a:graphicData>
        </a:graphic>
      </p:graphicFrame>
      <p:graphicFrame>
        <p:nvGraphicFramePr>
          <p:cNvPr id="7" name="Object 6">
            <a:hlinkClick r:id="" action="ppaction://ole?verb=0"/>
          </p:cNvPr>
          <p:cNvGraphicFramePr>
            <a:graphicFrameLocks noChangeAspect="1"/>
          </p:cNvGraphicFramePr>
          <p:nvPr/>
        </p:nvGraphicFramePr>
        <p:xfrm>
          <a:off x="5410200" y="5553075"/>
          <a:ext cx="914400" cy="771525"/>
        </p:xfrm>
        <a:graphic>
          <a:graphicData uri="http://schemas.openxmlformats.org/presentationml/2006/ole">
            <p:oleObj spid="_x0000_s94211" name="Presentation" showAsIcon="1" r:id="rId4" imgW="914400" imgH="771480" progId="PowerPoint.Show.12">
              <p:embed/>
            </p:oleObj>
          </a:graphicData>
        </a:graphic>
      </p:graphicFrame>
      <p:graphicFrame>
        <p:nvGraphicFramePr>
          <p:cNvPr id="8" name="Object 7">
            <a:hlinkClick r:id="" action="ppaction://ole?verb=0"/>
          </p:cNvPr>
          <p:cNvGraphicFramePr>
            <a:graphicFrameLocks noChangeAspect="1"/>
          </p:cNvGraphicFramePr>
          <p:nvPr/>
        </p:nvGraphicFramePr>
        <p:xfrm>
          <a:off x="4267200" y="5562600"/>
          <a:ext cx="914400" cy="771525"/>
        </p:xfrm>
        <a:graphic>
          <a:graphicData uri="http://schemas.openxmlformats.org/presentationml/2006/ole">
            <p:oleObj spid="_x0000_s94212" name="Presentation" showAsIcon="1" r:id="rId5" imgW="914400" imgH="771480" progId="PowerPoint.Show.8">
              <p:embed/>
            </p:oleObj>
          </a:graphicData>
        </a:graphic>
      </p:graphicFrame>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omplex_halo.jpg"/>
          <p:cNvPicPr>
            <a:picLocks noChangeAspect="1"/>
          </p:cNvPicPr>
          <p:nvPr/>
        </p:nvPicPr>
        <p:blipFill>
          <a:blip r:embed="rId2" cstate="print">
            <a:lum bright="70000" contrast="-70000"/>
          </a:blip>
          <a:stretch>
            <a:fillRect/>
          </a:stretch>
        </p:blipFill>
        <p:spPr>
          <a:xfrm>
            <a:off x="228600" y="2743200"/>
            <a:ext cx="6519198" cy="6248400"/>
          </a:xfrm>
          <a:prstGeom prst="rect">
            <a:avLst/>
          </a:prstGeom>
        </p:spPr>
      </p:pic>
      <p:sp>
        <p:nvSpPr>
          <p:cNvPr id="2" name="Title 1"/>
          <p:cNvSpPr>
            <a:spLocks noGrp="1"/>
          </p:cNvSpPr>
          <p:nvPr>
            <p:ph type="title"/>
          </p:nvPr>
        </p:nvSpPr>
        <p:spPr>
          <a:xfrm>
            <a:off x="342900" y="366184"/>
            <a:ext cx="6172200" cy="2148416"/>
          </a:xfrm>
        </p:spPr>
        <p:txBody>
          <a:bodyPr>
            <a:normAutofit fontScale="90000"/>
          </a:bodyPr>
          <a:lstStyle/>
          <a:p>
            <a:r>
              <a:rPr lang="hu-HU" dirty="0" smtClean="0"/>
              <a:t>A gráf egyik ábrázoli módjából a másikba való átírása felfedezésen alapuló tanulással</a:t>
            </a:r>
            <a:endParaRPr lang="en-US" dirty="0"/>
          </a:p>
        </p:txBody>
      </p:sp>
      <p:sp>
        <p:nvSpPr>
          <p:cNvPr id="3" name="Content Placeholder 2"/>
          <p:cNvSpPr>
            <a:spLocks noGrp="1"/>
          </p:cNvSpPr>
          <p:nvPr>
            <p:ph idx="1"/>
          </p:nvPr>
        </p:nvSpPr>
        <p:spPr>
          <a:xfrm>
            <a:off x="0" y="2590800"/>
            <a:ext cx="6629400" cy="5044019"/>
          </a:xfrm>
        </p:spPr>
        <p:txBody>
          <a:bodyPr>
            <a:normAutofit/>
          </a:bodyPr>
          <a:lstStyle/>
          <a:p>
            <a:pPr>
              <a:lnSpc>
                <a:spcPct val="150000"/>
              </a:lnSpc>
            </a:pPr>
            <a:r>
              <a:rPr lang="hu-HU" sz="1800" dirty="0" smtClean="0"/>
              <a:t>Még mindig nehézséget okoznak a nagyméretü, nem homogén terminálokból(host) felépülő hálózatok vezérlése számítógépes applikációkkal, mivel nehézkes az ábrázolásuk a számítógép memóriájában.</a:t>
            </a:r>
          </a:p>
          <a:p>
            <a:pPr>
              <a:lnSpc>
                <a:spcPct val="150000"/>
              </a:lnSpc>
            </a:pPr>
            <a:r>
              <a:rPr lang="hu-HU" sz="1800" dirty="0" smtClean="0"/>
              <a:t>Hogyan ábrázolnád, az eddig tanúlt ismereteid alapján, milyen adatszerkezetet használnál?</a:t>
            </a:r>
          </a:p>
          <a:p>
            <a:pPr>
              <a:lnSpc>
                <a:spcPct val="150000"/>
              </a:lnSpc>
            </a:pPr>
            <a:r>
              <a:rPr lang="hu-HU" sz="1800" dirty="0" smtClean="0"/>
              <a:t>Tekintsd a különböző példákat, hogyan járnál el mindegyik esetén:</a:t>
            </a:r>
            <a:endParaRPr lang="en-US" sz="1800" dirty="0"/>
          </a:p>
        </p:txBody>
      </p:sp>
      <p:pic>
        <p:nvPicPr>
          <p:cNvPr id="5" name="Picture 4" descr="a1-topol.gif"/>
          <p:cNvPicPr>
            <a:picLocks noChangeAspect="1"/>
          </p:cNvPicPr>
          <p:nvPr/>
        </p:nvPicPr>
        <p:blipFill>
          <a:blip r:embed="rId3" cstate="print"/>
          <a:stretch>
            <a:fillRect/>
          </a:stretch>
        </p:blipFill>
        <p:spPr>
          <a:xfrm>
            <a:off x="210671" y="6934200"/>
            <a:ext cx="6494929" cy="2057400"/>
          </a:xfrm>
          <a:prstGeom prst="rect">
            <a:avLst/>
          </a:prstGeom>
        </p:spPr>
      </p:pic>
      <p:sp>
        <p:nvSpPr>
          <p:cNvPr id="7" name="TextBox 6"/>
          <p:cNvSpPr txBox="1"/>
          <p:nvPr/>
        </p:nvSpPr>
        <p:spPr>
          <a:xfrm>
            <a:off x="381000" y="6019800"/>
            <a:ext cx="2743200"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hu-HU" dirty="0" smtClean="0"/>
              <a:t>Indulj ki ebből:</a:t>
            </a:r>
            <a:endParaRPr lang="en-US" dirty="0"/>
          </a:p>
        </p:txBody>
      </p:sp>
      <p:sp>
        <p:nvSpPr>
          <p:cNvPr id="8" name="TextBox 7"/>
          <p:cNvSpPr txBox="1"/>
          <p:nvPr/>
        </p:nvSpPr>
        <p:spPr>
          <a:xfrm>
            <a:off x="3810000" y="6031468"/>
            <a:ext cx="2743200"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hu-HU" dirty="0" smtClean="0"/>
              <a:t>Folytasd:</a:t>
            </a:r>
            <a:endParaRPr lang="en-US" dirty="0"/>
          </a:p>
        </p:txBody>
      </p:sp>
      <p:grpSp>
        <p:nvGrpSpPr>
          <p:cNvPr id="23" name="Group 22"/>
          <p:cNvGrpSpPr/>
          <p:nvPr/>
        </p:nvGrpSpPr>
        <p:grpSpPr>
          <a:xfrm>
            <a:off x="381000" y="6781800"/>
            <a:ext cx="2971800" cy="228600"/>
            <a:chOff x="685800" y="6705600"/>
            <a:chExt cx="2971800" cy="228600"/>
          </a:xfrm>
        </p:grpSpPr>
        <p:sp>
          <p:nvSpPr>
            <p:cNvPr id="9" name="Oval 8"/>
            <p:cNvSpPr/>
            <p:nvPr/>
          </p:nvSpPr>
          <p:spPr>
            <a:xfrm>
              <a:off x="685800" y="6705600"/>
              <a:ext cx="228600" cy="228600"/>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a:stCxn id="9" idx="6"/>
              <a:endCxn id="13" idx="2"/>
            </p:cNvCxnSpPr>
            <p:nvPr/>
          </p:nvCxnSpPr>
          <p:spPr>
            <a:xfrm>
              <a:off x="914400" y="6819900"/>
              <a:ext cx="6858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1600200" y="6705600"/>
              <a:ext cx="228600" cy="228600"/>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a:stCxn id="13" idx="6"/>
              <a:endCxn id="15" idx="2"/>
            </p:cNvCxnSpPr>
            <p:nvPr/>
          </p:nvCxnSpPr>
          <p:spPr>
            <a:xfrm>
              <a:off x="1828800" y="6819900"/>
              <a:ext cx="6858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2514600" y="6705600"/>
              <a:ext cx="228600" cy="228600"/>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p:cNvCxnSpPr>
              <a:stCxn id="15" idx="6"/>
              <a:endCxn id="17" idx="2"/>
            </p:cNvCxnSpPr>
            <p:nvPr/>
          </p:nvCxnSpPr>
          <p:spPr>
            <a:xfrm>
              <a:off x="2743200" y="6819900"/>
              <a:ext cx="6858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3429000" y="6705600"/>
              <a:ext cx="228600" cy="228600"/>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3" name="Group 52"/>
          <p:cNvGrpSpPr/>
          <p:nvPr/>
        </p:nvGrpSpPr>
        <p:grpSpPr>
          <a:xfrm>
            <a:off x="3505200" y="5562600"/>
            <a:ext cx="228600" cy="2971800"/>
            <a:chOff x="1905000" y="5562600"/>
            <a:chExt cx="228600" cy="2971800"/>
          </a:xfrm>
        </p:grpSpPr>
        <p:sp>
          <p:nvSpPr>
            <p:cNvPr id="54" name="Oval 53"/>
            <p:cNvSpPr/>
            <p:nvPr/>
          </p:nvSpPr>
          <p:spPr>
            <a:xfrm rot="5400000">
              <a:off x="1905000" y="5562600"/>
              <a:ext cx="228600" cy="228600"/>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5" name="Straight Connector 54"/>
            <p:cNvCxnSpPr>
              <a:stCxn id="54" idx="6"/>
              <a:endCxn id="56" idx="2"/>
            </p:cNvCxnSpPr>
            <p:nvPr/>
          </p:nvCxnSpPr>
          <p:spPr>
            <a:xfrm rot="5400000">
              <a:off x="1676400" y="6134100"/>
              <a:ext cx="6858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6" name="Oval 55"/>
            <p:cNvSpPr/>
            <p:nvPr/>
          </p:nvSpPr>
          <p:spPr>
            <a:xfrm rot="5400000">
              <a:off x="1905000" y="6477000"/>
              <a:ext cx="228600" cy="228600"/>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7" name="Straight Connector 56"/>
            <p:cNvCxnSpPr>
              <a:stCxn id="56" idx="6"/>
              <a:endCxn id="58" idx="2"/>
            </p:cNvCxnSpPr>
            <p:nvPr/>
          </p:nvCxnSpPr>
          <p:spPr>
            <a:xfrm rot="5400000">
              <a:off x="1676400" y="7048500"/>
              <a:ext cx="6858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8" name="Oval 57"/>
            <p:cNvSpPr/>
            <p:nvPr/>
          </p:nvSpPr>
          <p:spPr>
            <a:xfrm rot="5400000">
              <a:off x="1905000" y="7391400"/>
              <a:ext cx="228600" cy="228600"/>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p:cNvCxnSpPr>
              <a:stCxn id="58" idx="6"/>
              <a:endCxn id="60" idx="2"/>
            </p:cNvCxnSpPr>
            <p:nvPr/>
          </p:nvCxnSpPr>
          <p:spPr>
            <a:xfrm rot="5400000">
              <a:off x="1676400" y="7962900"/>
              <a:ext cx="6858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0" name="Oval 59"/>
            <p:cNvSpPr/>
            <p:nvPr/>
          </p:nvSpPr>
          <p:spPr>
            <a:xfrm rot="5400000">
              <a:off x="1905000" y="8305800"/>
              <a:ext cx="228600" cy="228600"/>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Group 60"/>
          <p:cNvGrpSpPr/>
          <p:nvPr/>
        </p:nvGrpSpPr>
        <p:grpSpPr>
          <a:xfrm>
            <a:off x="3657600" y="6477000"/>
            <a:ext cx="2819400" cy="228600"/>
            <a:chOff x="2057400" y="6477000"/>
            <a:chExt cx="2819400" cy="228600"/>
          </a:xfrm>
        </p:grpSpPr>
        <p:cxnSp>
          <p:nvCxnSpPr>
            <p:cNvPr id="62" name="Straight Connector 61"/>
            <p:cNvCxnSpPr>
              <a:stCxn id="56" idx="0"/>
              <a:endCxn id="63" idx="2"/>
            </p:cNvCxnSpPr>
            <p:nvPr/>
          </p:nvCxnSpPr>
          <p:spPr>
            <a:xfrm>
              <a:off x="2057400" y="6591300"/>
              <a:ext cx="76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3" name="Oval 62"/>
            <p:cNvSpPr/>
            <p:nvPr/>
          </p:nvSpPr>
          <p:spPr>
            <a:xfrm>
              <a:off x="2819400" y="6477000"/>
              <a:ext cx="228600" cy="228600"/>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Straight Connector 63"/>
            <p:cNvCxnSpPr>
              <a:stCxn id="63" idx="6"/>
              <a:endCxn id="65" idx="2"/>
            </p:cNvCxnSpPr>
            <p:nvPr/>
          </p:nvCxnSpPr>
          <p:spPr>
            <a:xfrm>
              <a:off x="3048000" y="6591300"/>
              <a:ext cx="6858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5" name="Oval 64"/>
            <p:cNvSpPr/>
            <p:nvPr/>
          </p:nvSpPr>
          <p:spPr>
            <a:xfrm>
              <a:off x="3733800" y="6477000"/>
              <a:ext cx="228600" cy="228600"/>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6" name="Straight Connector 65"/>
            <p:cNvCxnSpPr>
              <a:stCxn id="65" idx="6"/>
              <a:endCxn id="67" idx="2"/>
            </p:cNvCxnSpPr>
            <p:nvPr/>
          </p:nvCxnSpPr>
          <p:spPr>
            <a:xfrm>
              <a:off x="3962400" y="6591300"/>
              <a:ext cx="6858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7" name="Oval 66"/>
            <p:cNvSpPr/>
            <p:nvPr/>
          </p:nvSpPr>
          <p:spPr>
            <a:xfrm>
              <a:off x="4648200" y="6477000"/>
              <a:ext cx="228600" cy="228600"/>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8" name="Group 67"/>
          <p:cNvGrpSpPr/>
          <p:nvPr/>
        </p:nvGrpSpPr>
        <p:grpSpPr>
          <a:xfrm>
            <a:off x="3733800" y="7429500"/>
            <a:ext cx="1828800" cy="228600"/>
            <a:chOff x="2133600" y="7429500"/>
            <a:chExt cx="1828800" cy="228600"/>
          </a:xfrm>
        </p:grpSpPr>
        <p:cxnSp>
          <p:nvCxnSpPr>
            <p:cNvPr id="69" name="Straight Connector 68"/>
            <p:cNvCxnSpPr>
              <a:endCxn id="70" idx="2"/>
            </p:cNvCxnSpPr>
            <p:nvPr/>
          </p:nvCxnSpPr>
          <p:spPr>
            <a:xfrm>
              <a:off x="2133600" y="7543800"/>
              <a:ext cx="6858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0" name="Oval 69"/>
            <p:cNvSpPr/>
            <p:nvPr/>
          </p:nvSpPr>
          <p:spPr>
            <a:xfrm>
              <a:off x="2819400" y="7429500"/>
              <a:ext cx="228600" cy="228600"/>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1" name="Straight Connector 70"/>
            <p:cNvCxnSpPr>
              <a:stCxn id="70" idx="6"/>
              <a:endCxn id="72" idx="2"/>
            </p:cNvCxnSpPr>
            <p:nvPr/>
          </p:nvCxnSpPr>
          <p:spPr>
            <a:xfrm>
              <a:off x="3048000" y="7543800"/>
              <a:ext cx="6858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2" name="Oval 71"/>
            <p:cNvSpPr/>
            <p:nvPr/>
          </p:nvSpPr>
          <p:spPr>
            <a:xfrm>
              <a:off x="3733800" y="7429500"/>
              <a:ext cx="228600" cy="228600"/>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23"/>
                                        </p:tgtEl>
                                      </p:cBhvr>
                                    </p:animEffect>
                                    <p:set>
                                      <p:cBhvr>
                                        <p:cTn id="12" dur="1" fill="hold">
                                          <p:stCondLst>
                                            <p:cond delay="1999"/>
                                          </p:stCondLst>
                                        </p:cTn>
                                        <p:tgtEl>
                                          <p:spTgt spid="23"/>
                                        </p:tgtEl>
                                        <p:attrNameLst>
                                          <p:attrName>style.visibility</p:attrName>
                                        </p:attrNameLst>
                                      </p:cBhvr>
                                      <p:to>
                                        <p:strVal val="hidden"/>
                                      </p:to>
                                    </p:se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000"/>
                                        <p:tgtEl>
                                          <p:spTgt spid="8"/>
                                        </p:tgtEl>
                                      </p:cBhvr>
                                    </p:animEffect>
                                  </p:childTnLst>
                                </p:cTn>
                              </p:par>
                            </p:childTnLst>
                          </p:cTn>
                        </p:par>
                      </p:childTnLst>
                    </p:cTn>
                  </p:par>
                </p:childTnLst>
              </p:cTn>
              <p:nextCondLst>
                <p:cond evt="onClick" delay="0">
                  <p:tgtEl>
                    <p:spTgt spid="7"/>
                  </p:tgtEl>
                </p:cond>
              </p:nextCondLst>
            </p:seq>
            <p:seq concurrent="1" nextAc="seek">
              <p:cTn id="17" restart="whenNotActive" fill="hold" evtFilter="cancelBubble" nodeType="interactiveSeq">
                <p:stCondLst>
                  <p:cond evt="onClick" delay="0">
                    <p:tgtEl>
                      <p:spTgt spid="8"/>
                    </p:tgtEl>
                  </p:cond>
                </p:stCondLst>
                <p:endSync evt="end" delay="0">
                  <p:rtn val="all"/>
                </p:endSync>
                <p:childTnLst>
                  <p:par>
                    <p:cTn id="18" fill="hold">
                      <p:stCondLst>
                        <p:cond delay="0"/>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2000"/>
                                        <p:tgtEl>
                                          <p:spTgt spid="68"/>
                                        </p:tgtEl>
                                      </p:cBhvr>
                                    </p:animEffect>
                                  </p:childTnLst>
                                </p:cTn>
                              </p:par>
                              <p:par>
                                <p:cTn id="23" presetID="10" presetClass="entr" presetSubtype="0" fill="hold"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2000"/>
                                        <p:tgtEl>
                                          <p:spTgt spid="61"/>
                                        </p:tgtEl>
                                      </p:cBhvr>
                                    </p:animEffect>
                                  </p:child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2000"/>
                                        <p:tgtEl>
                                          <p:spTgt spid="5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nodeType="clickEffect">
                                  <p:stCondLst>
                                    <p:cond delay="0"/>
                                  </p:stCondLst>
                                  <p:childTnLst>
                                    <p:animEffect transition="out" filter="fade">
                                      <p:cBhvr>
                                        <p:cTn id="32" dur="2000"/>
                                        <p:tgtEl>
                                          <p:spTgt spid="53"/>
                                        </p:tgtEl>
                                      </p:cBhvr>
                                    </p:animEffect>
                                    <p:set>
                                      <p:cBhvr>
                                        <p:cTn id="33" dur="1" fill="hold">
                                          <p:stCondLst>
                                            <p:cond delay="1999"/>
                                          </p:stCondLst>
                                        </p:cTn>
                                        <p:tgtEl>
                                          <p:spTgt spid="53"/>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2000"/>
                                        <p:tgtEl>
                                          <p:spTgt spid="61"/>
                                        </p:tgtEl>
                                      </p:cBhvr>
                                    </p:animEffect>
                                    <p:set>
                                      <p:cBhvr>
                                        <p:cTn id="36" dur="1" fill="hold">
                                          <p:stCondLst>
                                            <p:cond delay="1999"/>
                                          </p:stCondLst>
                                        </p:cTn>
                                        <p:tgtEl>
                                          <p:spTgt spid="61"/>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2000"/>
                                        <p:tgtEl>
                                          <p:spTgt spid="68"/>
                                        </p:tgtEl>
                                      </p:cBhvr>
                                    </p:animEffect>
                                    <p:set>
                                      <p:cBhvr>
                                        <p:cTn id="39" dur="1" fill="hold">
                                          <p:stCondLst>
                                            <p:cond delay="1999"/>
                                          </p:stCondLst>
                                        </p:cTn>
                                        <p:tgtEl>
                                          <p:spTgt spid="68"/>
                                        </p:tgtEl>
                                        <p:attrNameLst>
                                          <p:attrName>style.visibility</p:attrName>
                                        </p:attrNameLst>
                                      </p:cBhvr>
                                      <p:to>
                                        <p:strVal val="hidden"/>
                                      </p:to>
                                    </p:set>
                                  </p:childTnLst>
                                </p:cTn>
                              </p:par>
                            </p:childTnLst>
                          </p:cTn>
                        </p:par>
                        <p:par>
                          <p:cTn id="40" fill="hold">
                            <p:stCondLst>
                              <p:cond delay="200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2000"/>
                                        <p:tgtEl>
                                          <p:spTgt spid="5"/>
                                        </p:tgtEl>
                                      </p:cBhvr>
                                    </p:animEffect>
                                  </p:childTnLst>
                                </p:cTn>
                              </p:par>
                            </p:childTnLst>
                          </p:cTn>
                        </p:par>
                      </p:childTnLst>
                    </p:cTn>
                  </p:par>
                </p:childTnLst>
              </p:cTn>
              <p:nextCondLst>
                <p:cond evt="onClick" delay="0">
                  <p:tgtEl>
                    <p:spTgt spid="8"/>
                  </p:tgtEl>
                </p:cond>
              </p:nextCondLst>
            </p:seq>
          </p:childTnLst>
        </p:cTn>
      </p:par>
    </p:tnLst>
    <p:bldLst>
      <p:bldP spid="8"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omplex_halo.jpg"/>
          <p:cNvPicPr>
            <a:picLocks noChangeAspect="1"/>
          </p:cNvPicPr>
          <p:nvPr/>
        </p:nvPicPr>
        <p:blipFill>
          <a:blip r:embed="rId2" cstate="print">
            <a:lum bright="70000" contrast="-70000"/>
          </a:blip>
          <a:stretch>
            <a:fillRect/>
          </a:stretch>
        </p:blipFill>
        <p:spPr>
          <a:xfrm>
            <a:off x="228600" y="2743200"/>
            <a:ext cx="6519198" cy="6248400"/>
          </a:xfrm>
          <a:prstGeom prst="rect">
            <a:avLst/>
          </a:prstGeom>
        </p:spPr>
      </p:pic>
      <p:sp>
        <p:nvSpPr>
          <p:cNvPr id="2" name="Title 1"/>
          <p:cNvSpPr>
            <a:spLocks noGrp="1"/>
          </p:cNvSpPr>
          <p:nvPr>
            <p:ph type="title"/>
          </p:nvPr>
        </p:nvSpPr>
        <p:spPr>
          <a:xfrm>
            <a:off x="342900" y="366184"/>
            <a:ext cx="6172200" cy="2148416"/>
          </a:xfrm>
        </p:spPr>
        <p:txBody>
          <a:bodyPr>
            <a:normAutofit fontScale="90000"/>
          </a:bodyPr>
          <a:lstStyle/>
          <a:p>
            <a:r>
              <a:rPr lang="hu-HU" dirty="0" smtClean="0"/>
              <a:t>A gráf egyik ábrázoli módjából a másikba való átírása felfedezésen alapuló tanulással</a:t>
            </a:r>
            <a:endParaRPr lang="en-US" dirty="0"/>
          </a:p>
        </p:txBody>
      </p:sp>
      <p:sp>
        <p:nvSpPr>
          <p:cNvPr id="3" name="Content Placeholder 2"/>
          <p:cNvSpPr>
            <a:spLocks noGrp="1"/>
          </p:cNvSpPr>
          <p:nvPr>
            <p:ph idx="1"/>
          </p:nvPr>
        </p:nvSpPr>
        <p:spPr>
          <a:xfrm>
            <a:off x="76200" y="2590800"/>
            <a:ext cx="6629400" cy="5044019"/>
          </a:xfrm>
        </p:spPr>
        <p:txBody>
          <a:bodyPr>
            <a:normAutofit/>
          </a:bodyPr>
          <a:lstStyle/>
          <a:p>
            <a:pPr>
              <a:lnSpc>
                <a:spcPct val="150000"/>
              </a:lnSpc>
            </a:pPr>
            <a:r>
              <a:rPr lang="hu-HU" sz="1800" dirty="0" smtClean="0"/>
              <a:t>Keresd meg az általad alkalmazott szerkezetből a switch-eket. Feltételezzük, hogy ezek valamelyike elromlott, a hivás alkatrészt helyettesíteni kellene. Hogyan helyettesíted az általad megadott ábrázolásban? Nehézkes-e az csere  lépéseinek az implementálása egy algoritmus segítségével?</a:t>
            </a:r>
          </a:p>
          <a:p>
            <a:pPr>
              <a:lnSpc>
                <a:spcPct val="150000"/>
              </a:lnSpc>
            </a:pPr>
            <a:r>
              <a:rPr lang="hu-HU" sz="1800" dirty="0" smtClean="0"/>
              <a:t>Figyeld a keresett csomók (switch) eléréseinek lépéseit.</a:t>
            </a:r>
          </a:p>
          <a:p>
            <a:pPr>
              <a:lnSpc>
                <a:spcPct val="150000"/>
              </a:lnSpc>
            </a:pPr>
            <a:r>
              <a:rPr lang="hu-HU" sz="1800" dirty="0" smtClean="0"/>
              <a:t>Ha éllistát alkalmaztál, fogalmazd meg a szabályokat, melyeket a kereséskor használtál.</a:t>
            </a:r>
          </a:p>
          <a:p>
            <a:pPr>
              <a:lnSpc>
                <a:spcPct val="150000"/>
              </a:lnSpc>
            </a:pPr>
            <a:endParaRPr lang="en-US" sz="1800" dirty="0"/>
          </a:p>
        </p:txBody>
      </p:sp>
      <p:pic>
        <p:nvPicPr>
          <p:cNvPr id="6" name="Picture 5" descr="image029.jpg"/>
          <p:cNvPicPr>
            <a:picLocks noChangeAspect="1"/>
          </p:cNvPicPr>
          <p:nvPr/>
        </p:nvPicPr>
        <p:blipFill>
          <a:blip r:embed="rId3" cstate="print"/>
          <a:stretch>
            <a:fillRect/>
          </a:stretch>
        </p:blipFill>
        <p:spPr>
          <a:xfrm>
            <a:off x="409575" y="6019800"/>
            <a:ext cx="5762625" cy="3019425"/>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omplex_halo.jpg"/>
          <p:cNvPicPr>
            <a:picLocks noChangeAspect="1"/>
          </p:cNvPicPr>
          <p:nvPr/>
        </p:nvPicPr>
        <p:blipFill>
          <a:blip r:embed="rId3" cstate="print">
            <a:lum bright="70000" contrast="-70000"/>
          </a:blip>
          <a:stretch>
            <a:fillRect/>
          </a:stretch>
        </p:blipFill>
        <p:spPr>
          <a:xfrm>
            <a:off x="228600" y="2362200"/>
            <a:ext cx="6519198" cy="6629400"/>
          </a:xfrm>
          <a:prstGeom prst="rect">
            <a:avLst/>
          </a:prstGeom>
        </p:spPr>
      </p:pic>
      <p:sp>
        <p:nvSpPr>
          <p:cNvPr id="2" name="Title 1"/>
          <p:cNvSpPr>
            <a:spLocks noGrp="1"/>
          </p:cNvSpPr>
          <p:nvPr>
            <p:ph type="title"/>
          </p:nvPr>
        </p:nvSpPr>
        <p:spPr>
          <a:xfrm>
            <a:off x="342900" y="152400"/>
            <a:ext cx="6172200" cy="2148416"/>
          </a:xfrm>
        </p:spPr>
        <p:txBody>
          <a:bodyPr>
            <a:noAutofit/>
          </a:bodyPr>
          <a:lstStyle/>
          <a:p>
            <a:r>
              <a:rPr lang="hu-HU" sz="3800" dirty="0" smtClean="0"/>
              <a:t>A gráf egyik ábrázoli módjából a másikba való átírása felfedezésen alapuló tanulással</a:t>
            </a:r>
            <a:endParaRPr lang="en-US" sz="3800" dirty="0"/>
          </a:p>
        </p:txBody>
      </p:sp>
      <p:pic>
        <p:nvPicPr>
          <p:cNvPr id="6" name="Picture 5" descr="image029.jpg"/>
          <p:cNvPicPr>
            <a:picLocks noChangeAspect="1"/>
          </p:cNvPicPr>
          <p:nvPr/>
        </p:nvPicPr>
        <p:blipFill>
          <a:blip r:embed="rId4" cstate="print"/>
          <a:stretch>
            <a:fillRect/>
          </a:stretch>
        </p:blipFill>
        <p:spPr>
          <a:xfrm>
            <a:off x="1295400" y="6868203"/>
            <a:ext cx="4343399" cy="2275797"/>
          </a:xfrm>
          <a:prstGeom prst="rect">
            <a:avLst/>
          </a:prstGeom>
        </p:spPr>
      </p:pic>
      <p:sp>
        <p:nvSpPr>
          <p:cNvPr id="3" name="Content Placeholder 2"/>
          <p:cNvSpPr>
            <a:spLocks noGrp="1"/>
          </p:cNvSpPr>
          <p:nvPr>
            <p:ph idx="1"/>
          </p:nvPr>
        </p:nvSpPr>
        <p:spPr>
          <a:xfrm>
            <a:off x="76200" y="2286000"/>
            <a:ext cx="6629400" cy="5044019"/>
          </a:xfrm>
        </p:spPr>
        <p:txBody>
          <a:bodyPr>
            <a:normAutofit/>
          </a:bodyPr>
          <a:lstStyle/>
          <a:p>
            <a:pPr>
              <a:lnSpc>
                <a:spcPct val="150000"/>
              </a:lnSpc>
            </a:pPr>
            <a:r>
              <a:rPr lang="hu-HU" sz="1800" dirty="0" smtClean="0"/>
              <a:t>Ha valamilyen tulajdonsággal rendelkező mátrixot (szomszédsági, illeszkedési) alkalmaztál a hálózatot felépítő csomók közötti kapcsolatok ábrázolására, elmentésére, akkor figyeld meg, hány zérusértéket találsz, hol és miért, feltéve, hogy a nemlétező utakat zéróval jelölted? (figyeld az általad használt jelölést)</a:t>
            </a:r>
          </a:p>
          <a:p>
            <a:pPr>
              <a:lnSpc>
                <a:spcPct val="150000"/>
              </a:lnSpc>
            </a:pPr>
            <a:r>
              <a:rPr lang="hu-HU" sz="1200" dirty="0" smtClean="0">
                <a:solidFill>
                  <a:srgbClr val="FF0000"/>
                </a:solidFill>
              </a:rPr>
              <a:t>(az ábrázolások grafikus, analóg módja következik álltalam) </a:t>
            </a:r>
          </a:p>
          <a:p>
            <a:pPr>
              <a:lnSpc>
                <a:spcPct val="150000"/>
              </a:lnSpc>
            </a:pPr>
            <a:r>
              <a:rPr lang="hu-HU" sz="1800" dirty="0" smtClean="0"/>
              <a:t>Az általam megadott ábrázolások közzül, melyiket választanád az alábbi példa esetén, miért?</a:t>
            </a:r>
          </a:p>
          <a:p>
            <a:pPr>
              <a:lnSpc>
                <a:spcPct val="150000"/>
              </a:lnSpc>
            </a:pPr>
            <a:r>
              <a:rPr lang="hu-HU" sz="1800" dirty="0" smtClean="0"/>
              <a:t>Melyik ábrázolási módot könnyebb implementálni egy általad tanúlt programozási környezetben, és miért?</a:t>
            </a:r>
          </a:p>
          <a:p>
            <a:pPr>
              <a:lnSpc>
                <a:spcPct val="150000"/>
              </a:lnSpc>
            </a:pPr>
            <a:endParaRPr lang="en-US" sz="1800" dirty="0"/>
          </a:p>
        </p:txBody>
      </p:sp>
      <p:sp>
        <p:nvSpPr>
          <p:cNvPr id="8" name="Rectangle 7"/>
          <p:cNvSpPr/>
          <p:nvPr/>
        </p:nvSpPr>
        <p:spPr>
          <a:xfrm>
            <a:off x="228600" y="2362200"/>
            <a:ext cx="6477000" cy="259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sz="1400" i="1" dirty="0" smtClean="0">
                <a:solidFill>
                  <a:srgbClr val="FF0000"/>
                </a:solidFill>
              </a:rPr>
              <a:t>Több ábrázolási módja is ismert a gráfoknak:</a:t>
            </a:r>
            <a:endParaRPr lang="en-US" sz="1400" dirty="0" smtClean="0">
              <a:solidFill>
                <a:srgbClr val="FF0000"/>
              </a:solidFill>
            </a:endParaRPr>
          </a:p>
          <a:p>
            <a:pPr lvl="0"/>
            <a:r>
              <a:rPr lang="hu-HU" sz="1400" dirty="0" smtClean="0"/>
              <a:t>             Analitikus ábrázolás, mely a gráf definíciója alapján történik </a:t>
            </a:r>
            <a:endParaRPr lang="en-US" sz="1400" dirty="0" smtClean="0"/>
          </a:p>
          <a:p>
            <a:pPr lvl="0"/>
            <a:r>
              <a:rPr lang="hu-HU" sz="1400" dirty="0" smtClean="0"/>
              <a:t>             Geometriai (grafikus) ábrázolás</a:t>
            </a:r>
            <a:endParaRPr lang="en-US" sz="1400" dirty="0" smtClean="0"/>
          </a:p>
          <a:p>
            <a:pPr lvl="0"/>
            <a:r>
              <a:rPr lang="hu-HU" sz="1400" dirty="0" smtClean="0"/>
              <a:t>             Mátrixos ábrázolás</a:t>
            </a:r>
            <a:endParaRPr lang="en-US" sz="1400" dirty="0" smtClean="0"/>
          </a:p>
          <a:p>
            <a:pPr lvl="0"/>
            <a:r>
              <a:rPr lang="hu-HU" sz="1400" dirty="0" smtClean="0"/>
              <a:t>                      </a:t>
            </a:r>
            <a:r>
              <a:rPr lang="hu-HU" sz="1400" dirty="0" smtClean="0">
                <a:solidFill>
                  <a:schemeClr val="accent4">
                    <a:lumMod val="50000"/>
                  </a:schemeClr>
                </a:solidFill>
              </a:rPr>
              <a:t>S</a:t>
            </a:r>
            <a:r>
              <a:rPr lang="hu-HU" sz="1400" i="1" dirty="0" smtClean="0">
                <a:solidFill>
                  <a:schemeClr val="accent4">
                    <a:lumMod val="50000"/>
                  </a:schemeClr>
                </a:solidFill>
              </a:rPr>
              <a:t>zomszédsági mátrix </a:t>
            </a:r>
            <a:r>
              <a:rPr lang="hu-HU" sz="1400" i="1" dirty="0" smtClean="0"/>
              <a:t>által történő ábrázolása a gráfnak</a:t>
            </a:r>
            <a:endParaRPr lang="en-US" sz="1400" dirty="0" smtClean="0"/>
          </a:p>
          <a:p>
            <a:pPr lvl="0"/>
            <a:r>
              <a:rPr lang="hu-HU" sz="1400" i="1" dirty="0" smtClean="0"/>
              <a:t>                     </a:t>
            </a:r>
            <a:r>
              <a:rPr lang="hu-HU" sz="1400" i="1" dirty="0" smtClean="0">
                <a:solidFill>
                  <a:schemeClr val="accent4">
                    <a:lumMod val="50000"/>
                  </a:schemeClr>
                </a:solidFill>
              </a:rPr>
              <a:t>Illeszkedési mátrixszal </a:t>
            </a:r>
            <a:r>
              <a:rPr lang="hu-HU" sz="1400" i="1" dirty="0" smtClean="0"/>
              <a:t>történő ábrázolása egy (többszörös és</a:t>
            </a:r>
          </a:p>
          <a:p>
            <a:pPr lvl="0"/>
            <a:r>
              <a:rPr lang="hu-HU" sz="1400" i="1" dirty="0" smtClean="0"/>
              <a:t>                                                                hurokél nélküli) egyszerű gráfnak</a:t>
            </a:r>
            <a:endParaRPr lang="en-US" sz="1400" dirty="0" smtClean="0"/>
          </a:p>
          <a:p>
            <a:pPr lvl="0"/>
            <a:r>
              <a:rPr lang="hu-HU" sz="1400" dirty="0" smtClean="0"/>
              <a:t>             Egydimenziós tömbökkel való ábrázolás</a:t>
            </a:r>
            <a:endParaRPr lang="en-US" sz="1400" dirty="0" smtClean="0"/>
          </a:p>
          <a:p>
            <a:pPr lvl="0"/>
            <a:r>
              <a:rPr lang="hu-HU" sz="1400" i="1" dirty="0" smtClean="0"/>
              <a:t>                     </a:t>
            </a:r>
            <a:r>
              <a:rPr lang="hu-HU" sz="1400" i="1" dirty="0" smtClean="0">
                <a:solidFill>
                  <a:schemeClr val="accent4">
                    <a:lumMod val="50000"/>
                  </a:schemeClr>
                </a:solidFill>
              </a:rPr>
              <a:t>Élek (irányított élek) listája</a:t>
            </a:r>
            <a:endParaRPr lang="en-US" sz="1400" dirty="0" smtClean="0">
              <a:solidFill>
                <a:schemeClr val="accent4">
                  <a:lumMod val="50000"/>
                </a:schemeClr>
              </a:solidFill>
            </a:endParaRPr>
          </a:p>
          <a:p>
            <a:pPr lvl="0"/>
            <a:r>
              <a:rPr lang="hu-HU" sz="1400" i="1" dirty="0" smtClean="0">
                <a:solidFill>
                  <a:schemeClr val="accent4">
                    <a:lumMod val="50000"/>
                  </a:schemeClr>
                </a:solidFill>
              </a:rPr>
              <a:t>                     a                 függvény alapján</a:t>
            </a:r>
            <a:endParaRPr lang="en-US" sz="1400" dirty="0" smtClean="0">
              <a:solidFill>
                <a:schemeClr val="accent4">
                  <a:lumMod val="50000"/>
                </a:schemeClr>
              </a:solidFill>
            </a:endParaRPr>
          </a:p>
          <a:p>
            <a:pPr algn="ctr"/>
            <a:endParaRPr lang="en-US" dirty="0"/>
          </a:p>
        </p:txBody>
      </p:sp>
      <p:sp>
        <p:nvSpPr>
          <p:cNvPr id="98306" name="Rectangle 2"/>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8305" name="Object 1"/>
          <p:cNvGraphicFramePr>
            <a:graphicFrameLocks noChangeAspect="1"/>
          </p:cNvGraphicFramePr>
          <p:nvPr/>
        </p:nvGraphicFramePr>
        <p:xfrm>
          <a:off x="1533525" y="4419600"/>
          <a:ext cx="142875" cy="152400"/>
        </p:xfrm>
        <a:graphic>
          <a:graphicData uri="http://schemas.openxmlformats.org/presentationml/2006/ole">
            <p:oleObj spid="_x0000_s98305" name="Equation" r:id="rId5" imgW="139639" imgH="152334" progId="Equation.3">
              <p:embed/>
            </p:oleObj>
          </a:graphicData>
        </a:graphic>
      </p:graphicFrame>
      <p:sp>
        <p:nvSpPr>
          <p:cNvPr id="10" name="Rectangle 9"/>
          <p:cNvSpPr/>
          <p:nvPr/>
        </p:nvSpPr>
        <p:spPr>
          <a:xfrm>
            <a:off x="6324600" y="2438400"/>
            <a:ext cx="381000"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solidFill>
                  <a:srgbClr val="FF0000"/>
                </a:solidFill>
              </a:rPr>
              <a:t>x</a:t>
            </a:r>
            <a:endParaRPr lang="en-US" b="1" dirty="0">
              <a:solidFill>
                <a:srgbClr val="FF0000"/>
              </a:solidFill>
            </a:endParaRPr>
          </a:p>
        </p:txBody>
      </p:sp>
      <p:sp>
        <p:nvSpPr>
          <p:cNvPr id="11" name="Rectangle 10"/>
          <p:cNvSpPr/>
          <p:nvPr/>
        </p:nvSpPr>
        <p:spPr>
          <a:xfrm>
            <a:off x="533400" y="4800600"/>
            <a:ext cx="5943600" cy="304800"/>
          </a:xfrm>
          <a:prstGeom prst="rect">
            <a:avLst/>
          </a:prstGeom>
          <a:solidFill>
            <a:srgbClr val="F0AD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childTnLst>
                          </p:cTn>
                        </p:par>
                      </p:childTnLst>
                    </p:cTn>
                  </p:par>
                </p:childTnLst>
              </p:cTn>
              <p:nextCondLst>
                <p:cond evt="onClick" delay="0">
                  <p:tgtEl>
                    <p:spTgt spid="11"/>
                  </p:tgtEl>
                </p:cond>
              </p:nextCondLst>
            </p:seq>
            <p:seq concurrent="1" nextAc="seek">
              <p:cTn id="11" restart="whenNotActive" fill="hold" evtFilter="cancelBubble" nodeType="interactiveSeq">
                <p:stCondLst>
                  <p:cond evt="onClick" delay="0">
                    <p:tgtEl>
                      <p:spTgt spid="10"/>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2000"/>
                                        <p:tgtEl>
                                          <p:spTgt spid="10"/>
                                        </p:tgtEl>
                                      </p:cBhvr>
                                    </p:animEffect>
                                    <p:set>
                                      <p:cBhvr>
                                        <p:cTn id="16" dur="1" fill="hold">
                                          <p:stCondLst>
                                            <p:cond delay="1999"/>
                                          </p:stCondLst>
                                        </p:cTn>
                                        <p:tgtEl>
                                          <p:spTgt spid="10"/>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8" grpId="0" animBg="1"/>
      <p:bldP spid="8" grpId="1" animBg="1"/>
      <p:bldP spid="10" grpId="0"/>
      <p:bldP spid="10"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52400"/>
            <a:ext cx="6172200" cy="2819400"/>
          </a:xfrm>
        </p:spPr>
        <p:txBody>
          <a:bodyPr>
            <a:normAutofit fontScale="90000"/>
          </a:bodyPr>
          <a:lstStyle/>
          <a:p>
            <a:r>
              <a:rPr lang="hu-HU" dirty="0" smtClean="0"/>
              <a:t>II.3. A gráfelméleti algoritmusok tanításában használt didaktikai stratégiák</a:t>
            </a:r>
            <a:r>
              <a:rPr lang="en-US" dirty="0" smtClean="0"/>
              <a:t/>
            </a:r>
            <a:br>
              <a:rPr lang="en-US" dirty="0" smtClean="0"/>
            </a:br>
            <a:endParaRPr lang="en-US" dirty="0"/>
          </a:p>
        </p:txBody>
      </p:sp>
      <p:sp>
        <p:nvSpPr>
          <p:cNvPr id="3" name="Content Placeholder 2"/>
          <p:cNvSpPr>
            <a:spLocks noGrp="1"/>
          </p:cNvSpPr>
          <p:nvPr>
            <p:ph idx="1"/>
          </p:nvPr>
        </p:nvSpPr>
        <p:spPr>
          <a:xfrm>
            <a:off x="342900" y="2880783"/>
            <a:ext cx="6172200" cy="6034617"/>
          </a:xfrm>
        </p:spPr>
        <p:txBody>
          <a:bodyPr>
            <a:normAutofit/>
          </a:bodyPr>
          <a:lstStyle/>
          <a:p>
            <a:pPr lvl="0" algn="just">
              <a:buFont typeface="+mj-lt"/>
              <a:buAutoNum type="arabicPeriod"/>
            </a:pPr>
            <a:r>
              <a:rPr lang="hu-HU" sz="1600" dirty="0" smtClean="0"/>
              <a:t>A tanuló aktív és tudatos részvételének az elve a tanulási-tanítási folyamatban</a:t>
            </a:r>
          </a:p>
          <a:p>
            <a:pPr lvl="0" algn="just">
              <a:buFont typeface="+mj-lt"/>
              <a:buAutoNum type="arabicPeriod"/>
            </a:pPr>
            <a:endParaRPr lang="en-US" sz="1600" dirty="0" smtClean="0"/>
          </a:p>
          <a:p>
            <a:pPr lvl="0" algn="just">
              <a:buFont typeface="+mj-lt"/>
              <a:buAutoNum type="arabicPeriod"/>
            </a:pPr>
            <a:r>
              <a:rPr lang="hu-HU" sz="1600" dirty="0" smtClean="0"/>
              <a:t>A rendszerezés és folytonosság elve, mely az információk rendezését, a tevékenységek megszervezését, és a tanítási-tanulási folyamat komponenseinek egységgé szervezését tartja szem előtt.</a:t>
            </a:r>
          </a:p>
          <a:p>
            <a:pPr lvl="0" algn="just">
              <a:buFont typeface="+mj-lt"/>
              <a:buAutoNum type="arabicPeriod"/>
            </a:pPr>
            <a:endParaRPr lang="en-US" sz="1600" dirty="0" smtClean="0"/>
          </a:p>
          <a:p>
            <a:pPr lvl="0" algn="just">
              <a:buFont typeface="+mj-lt"/>
              <a:buAutoNum type="arabicPeriod"/>
            </a:pPr>
            <a:r>
              <a:rPr lang="hu-HU" sz="1600" dirty="0" smtClean="0"/>
              <a:t>A készségek és az ismeretek elérhetőségének elve</a:t>
            </a:r>
          </a:p>
          <a:p>
            <a:pPr lvl="0" algn="just">
              <a:buFont typeface="+mj-lt"/>
              <a:buAutoNum type="arabicPeriod"/>
            </a:pPr>
            <a:endParaRPr lang="en-US" sz="1600" dirty="0" smtClean="0"/>
          </a:p>
          <a:p>
            <a:pPr lvl="0" algn="just">
              <a:buFont typeface="+mj-lt"/>
              <a:buAutoNum type="arabicPeriod"/>
            </a:pPr>
            <a:r>
              <a:rPr lang="hu-HU" sz="1600" dirty="0" smtClean="0"/>
              <a:t>A racionalitás és szenzorosság kölcsönös kapcsolatának elve a tanulási folyamatban (az intuíció, azaz sejtés elve)</a:t>
            </a:r>
          </a:p>
          <a:p>
            <a:pPr lvl="0" algn="just">
              <a:buFont typeface="+mj-lt"/>
              <a:buAutoNum type="arabicPeriod"/>
            </a:pPr>
            <a:endParaRPr lang="hu-HU" sz="1600" dirty="0" smtClean="0"/>
          </a:p>
          <a:p>
            <a:pPr algn="just">
              <a:buFont typeface="+mj-lt"/>
              <a:buAutoNum type="arabicPeriod"/>
            </a:pPr>
            <a:r>
              <a:rPr lang="hu-HU" sz="1600" dirty="0" smtClean="0"/>
              <a:t>Az „apró lépések” elve</a:t>
            </a:r>
          </a:p>
          <a:p>
            <a:pPr algn="just">
              <a:buFont typeface="+mj-lt"/>
              <a:buAutoNum type="arabicPeriod"/>
            </a:pPr>
            <a:endParaRPr lang="en-US" sz="1600" dirty="0" smtClean="0"/>
          </a:p>
          <a:p>
            <a:pPr lvl="0" algn="just">
              <a:buFont typeface="+mj-lt"/>
              <a:buAutoNum type="arabicPeriod"/>
            </a:pPr>
            <a:r>
              <a:rPr lang="hu-HU" sz="1600" dirty="0" smtClean="0"/>
              <a:t>A felkészítés folyamatában a kitűzött teljesítmény elérésének és a „segítségkérő pontokhoz” való fokozott közeledés elve</a:t>
            </a:r>
          </a:p>
          <a:p>
            <a:pPr lvl="0" algn="just">
              <a:buFont typeface="+mj-lt"/>
              <a:buAutoNum type="arabicPeriod"/>
            </a:pPr>
            <a:endParaRPr lang="en-US" sz="1600" dirty="0" smtClean="0"/>
          </a:p>
          <a:p>
            <a:pPr lvl="0" algn="just">
              <a:buFont typeface="+mj-lt"/>
              <a:buAutoNum type="arabicPeriod"/>
            </a:pPr>
            <a:r>
              <a:rPr lang="hu-HU" sz="1600" dirty="0" smtClean="0"/>
              <a:t>A visszacsatolás elve (feedback)</a:t>
            </a:r>
            <a:endParaRPr lang="en-US" sz="1600" dirty="0" smtClean="0"/>
          </a:p>
          <a:p>
            <a:pPr>
              <a:buNone/>
            </a:pPr>
            <a:endParaRPr lang="en-US" sz="16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533400"/>
            <a:ext cx="6172200" cy="1676400"/>
          </a:xfrm>
        </p:spPr>
        <p:txBody>
          <a:bodyPr>
            <a:normAutofit fontScale="90000"/>
          </a:bodyPr>
          <a:lstStyle/>
          <a:p>
            <a:r>
              <a:rPr lang="hu-HU" sz="3600" dirty="0" smtClean="0"/>
              <a:t>II.4. A gráf feldolgozó algoritmusok tanításának specifikus módszerei</a:t>
            </a:r>
            <a:r>
              <a:rPr lang="en-US" b="1" i="1" dirty="0" smtClean="0"/>
              <a:t/>
            </a:r>
            <a:br>
              <a:rPr lang="en-US" b="1" i="1" dirty="0" smtClean="0"/>
            </a:br>
            <a:r>
              <a:rPr lang="en-US" dirty="0" smtClean="0"/>
              <a:t/>
            </a:r>
            <a:br>
              <a:rPr lang="en-US" dirty="0" smtClean="0"/>
            </a:br>
            <a:endParaRPr lang="en-US" dirty="0"/>
          </a:p>
        </p:txBody>
      </p:sp>
      <p:sp>
        <p:nvSpPr>
          <p:cNvPr id="3" name="Content Placeholder 2"/>
          <p:cNvSpPr>
            <a:spLocks noGrp="1"/>
          </p:cNvSpPr>
          <p:nvPr>
            <p:ph idx="1"/>
          </p:nvPr>
        </p:nvSpPr>
        <p:spPr>
          <a:xfrm>
            <a:off x="342900" y="2133600"/>
            <a:ext cx="6172200" cy="6934201"/>
          </a:xfrm>
        </p:spPr>
        <p:txBody>
          <a:bodyPr>
            <a:normAutofit fontScale="77500" lnSpcReduction="20000"/>
          </a:bodyPr>
          <a:lstStyle/>
          <a:p>
            <a:pPr>
              <a:lnSpc>
                <a:spcPct val="170000"/>
              </a:lnSpc>
              <a:buNone/>
            </a:pPr>
            <a:r>
              <a:rPr lang="hu-HU" sz="2100" dirty="0" smtClean="0"/>
              <a:t>II.4.1. Az aktív-résztvevő módszer</a:t>
            </a:r>
            <a:endParaRPr lang="en-US" sz="2100" dirty="0" smtClean="0"/>
          </a:p>
          <a:p>
            <a:pPr>
              <a:lnSpc>
                <a:spcPct val="120000"/>
              </a:lnSpc>
            </a:pPr>
            <a:r>
              <a:rPr lang="hu-HU" sz="2100" dirty="0" smtClean="0"/>
              <a:t>Algoritmizálás</a:t>
            </a:r>
          </a:p>
          <a:p>
            <a:pPr>
              <a:lnSpc>
                <a:spcPct val="120000"/>
              </a:lnSpc>
            </a:pPr>
            <a:r>
              <a:rPr lang="hu-HU" sz="2100" dirty="0" smtClean="0"/>
              <a:t>Problémafelvetés</a:t>
            </a:r>
          </a:p>
          <a:p>
            <a:pPr>
              <a:lnSpc>
                <a:spcPct val="120000"/>
              </a:lnSpc>
            </a:pPr>
            <a:r>
              <a:rPr lang="hu-HU" sz="2100" dirty="0" smtClean="0"/>
              <a:t>Felfedezésen alapuló tanulás</a:t>
            </a:r>
          </a:p>
          <a:p>
            <a:pPr>
              <a:lnSpc>
                <a:spcPct val="120000"/>
              </a:lnSpc>
            </a:pPr>
            <a:r>
              <a:rPr lang="hu-HU" sz="2100" dirty="0" smtClean="0"/>
              <a:t>Modellezés</a:t>
            </a:r>
          </a:p>
          <a:p>
            <a:pPr>
              <a:lnSpc>
                <a:spcPct val="120000"/>
              </a:lnSpc>
            </a:pPr>
            <a:r>
              <a:rPr lang="hu-HU" sz="2100" dirty="0" smtClean="0"/>
              <a:t>Esettanulmányozás</a:t>
            </a:r>
          </a:p>
          <a:p>
            <a:pPr>
              <a:lnSpc>
                <a:spcPct val="120000"/>
              </a:lnSpc>
            </a:pPr>
            <a:r>
              <a:rPr lang="hu-HU" sz="2100" dirty="0" smtClean="0"/>
              <a:t>Brainstorming</a:t>
            </a:r>
            <a:endParaRPr lang="en-US" sz="2100" dirty="0" smtClean="0"/>
          </a:p>
          <a:p>
            <a:pPr>
              <a:lnSpc>
                <a:spcPct val="170000"/>
              </a:lnSpc>
              <a:buNone/>
            </a:pPr>
            <a:r>
              <a:rPr lang="hu-HU" sz="2100" dirty="0" smtClean="0"/>
              <a:t>II.4.2. Részvétellel árnyalt klasszikus módszerek  </a:t>
            </a:r>
            <a:endParaRPr lang="en-US" sz="2100" dirty="0" smtClean="0"/>
          </a:p>
          <a:p>
            <a:pPr>
              <a:lnSpc>
                <a:spcPct val="120000"/>
              </a:lnSpc>
            </a:pPr>
            <a:r>
              <a:rPr lang="hu-HU" sz="2100" dirty="0" smtClean="0"/>
              <a:t>Problematikus kifejtések</a:t>
            </a:r>
          </a:p>
          <a:p>
            <a:pPr>
              <a:lnSpc>
                <a:spcPct val="120000"/>
              </a:lnSpc>
            </a:pPr>
            <a:r>
              <a:rPr lang="hu-HU" sz="2100" dirty="0" smtClean="0"/>
              <a:t>Magyarázat</a:t>
            </a:r>
          </a:p>
          <a:p>
            <a:pPr>
              <a:lnSpc>
                <a:spcPct val="120000"/>
              </a:lnSpc>
            </a:pPr>
            <a:r>
              <a:rPr lang="hu-HU" sz="2100" dirty="0" smtClean="0"/>
              <a:t>Észrevétel</a:t>
            </a:r>
          </a:p>
          <a:p>
            <a:pPr>
              <a:lnSpc>
                <a:spcPct val="120000"/>
              </a:lnSpc>
            </a:pPr>
            <a:r>
              <a:rPr lang="hu-HU" sz="2100" dirty="0" smtClean="0"/>
              <a:t>Heurisztikus párbeszéd</a:t>
            </a:r>
          </a:p>
          <a:p>
            <a:pPr>
              <a:lnSpc>
                <a:spcPct val="120000"/>
              </a:lnSpc>
            </a:pPr>
            <a:r>
              <a:rPr lang="hu-HU" sz="2100" dirty="0" smtClean="0"/>
              <a:t>Tudományos demonstráció</a:t>
            </a:r>
          </a:p>
          <a:p>
            <a:pPr>
              <a:lnSpc>
                <a:spcPct val="120000"/>
              </a:lnSpc>
            </a:pPr>
            <a:r>
              <a:rPr lang="hu-HU" sz="2100" dirty="0" smtClean="0"/>
              <a:t>Problematizált gyakorlat</a:t>
            </a:r>
          </a:p>
          <a:p>
            <a:pPr>
              <a:lnSpc>
                <a:spcPct val="120000"/>
              </a:lnSpc>
            </a:pPr>
            <a:r>
              <a:rPr lang="hu-HU" sz="2100" dirty="0" smtClean="0"/>
              <a:t>Önálló vizsgálatok (tanulmányozások)</a:t>
            </a:r>
            <a:endParaRPr lang="en-US" sz="2100" dirty="0" smtClean="0"/>
          </a:p>
          <a:p>
            <a:pPr>
              <a:lnSpc>
                <a:spcPct val="170000"/>
              </a:lnSpc>
              <a:buNone/>
            </a:pPr>
            <a:r>
              <a:rPr lang="hu-HU" sz="2100" dirty="0" smtClean="0"/>
              <a:t>II.4.3. Aktív ellenőrzési – értékelési módszerek</a:t>
            </a:r>
            <a:endParaRPr lang="en-US" sz="2100" dirty="0" smtClean="0"/>
          </a:p>
          <a:p>
            <a:pPr lvl="0">
              <a:lnSpc>
                <a:spcPct val="120000"/>
              </a:lnSpc>
              <a:buFont typeface="+mj-lt"/>
              <a:buAutoNum type="arabicPeriod"/>
            </a:pPr>
            <a:r>
              <a:rPr lang="hu-HU" sz="2100" dirty="0" smtClean="0"/>
              <a:t>Szóbeli próbák (szóbeli dicsérések)</a:t>
            </a:r>
          </a:p>
          <a:p>
            <a:pPr lvl="0">
              <a:lnSpc>
                <a:spcPct val="120000"/>
              </a:lnSpc>
              <a:buFont typeface="+mj-lt"/>
              <a:buAutoNum type="arabicPeriod"/>
            </a:pPr>
            <a:r>
              <a:rPr lang="hu-HU" sz="2100" dirty="0" smtClean="0"/>
              <a:t>Írásbeli próbák</a:t>
            </a:r>
          </a:p>
          <a:p>
            <a:pPr lvl="0">
              <a:lnSpc>
                <a:spcPct val="120000"/>
              </a:lnSpc>
              <a:buFont typeface="+mj-lt"/>
              <a:buAutoNum type="arabicPeriod"/>
            </a:pPr>
            <a:r>
              <a:rPr lang="hu-HU" sz="2100" dirty="0" smtClean="0"/>
              <a:t>Gyakorlati értékelések</a:t>
            </a:r>
          </a:p>
          <a:p>
            <a:pPr lvl="0">
              <a:lnSpc>
                <a:spcPct val="120000"/>
              </a:lnSpc>
              <a:buFont typeface="+mj-lt"/>
              <a:buAutoNum type="arabicPeriod"/>
            </a:pPr>
            <a:r>
              <a:rPr lang="hu-HU" sz="2100" dirty="0" smtClean="0"/>
              <a:t>Projekt</a:t>
            </a:r>
          </a:p>
          <a:p>
            <a:pPr>
              <a:lnSpc>
                <a:spcPct val="120000"/>
              </a:lnSpc>
              <a:buFont typeface="+mj-lt"/>
              <a:buAutoNum type="arabicPeriod"/>
            </a:pPr>
            <a:r>
              <a:rPr lang="hu-HU" sz="2100" dirty="0" smtClean="0"/>
              <a:t>A tanuló viselkedésének és tevékenységének rendszeres megfigyelése</a:t>
            </a:r>
            <a:endParaRPr lang="en-US" sz="2100" dirty="0" smtClean="0"/>
          </a:p>
          <a:p>
            <a:pPr lvl="0">
              <a:buFont typeface="+mj-lt"/>
              <a:buAutoNum type="arabicPeriod"/>
            </a:pPr>
            <a:endParaRPr lang="en-US" sz="1600" dirty="0" smtClean="0"/>
          </a:p>
          <a:p>
            <a:pPr>
              <a:buNone/>
            </a:pPr>
            <a:endParaRPr lang="en-US" sz="1600" dirty="0"/>
          </a:p>
        </p:txBody>
      </p:sp>
      <p:sp>
        <p:nvSpPr>
          <p:cNvPr id="4" name="TextBox 3"/>
          <p:cNvSpPr txBox="1"/>
          <p:nvPr/>
        </p:nvSpPr>
        <p:spPr>
          <a:xfrm>
            <a:off x="457200" y="1487269"/>
            <a:ext cx="6096000" cy="646331"/>
          </a:xfrm>
          <a:prstGeom prst="rect">
            <a:avLst/>
          </a:prstGeom>
          <a:noFill/>
        </p:spPr>
        <p:txBody>
          <a:bodyPr wrap="square" rtlCol="0">
            <a:spAutoFit/>
          </a:bodyPr>
          <a:lstStyle/>
          <a:p>
            <a:r>
              <a:rPr lang="hu-HU" dirty="0" smtClean="0"/>
              <a:t>A tanügyi módszerek és metodológiák egy nagyon fontos összetevőjét képviselik a didaktikai stratégiáknak.</a:t>
            </a:r>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www.u-szeged.hu/site/upload/2013/04/Fasor_I..jpg">
            <a:hlinkClick r:id="rId2"/>
          </p:cNvPr>
          <p:cNvPicPr>
            <a:picLocks noChangeAspect="1" noChangeArrowheads="1"/>
          </p:cNvPicPr>
          <p:nvPr/>
        </p:nvPicPr>
        <p:blipFill>
          <a:blip r:embed="rId3" cstate="print"/>
          <a:srcRect/>
          <a:stretch>
            <a:fillRect/>
          </a:stretch>
        </p:blipFill>
        <p:spPr bwMode="auto">
          <a:xfrm>
            <a:off x="1" y="0"/>
            <a:ext cx="6858000" cy="5114925"/>
          </a:xfrm>
          <a:prstGeom prst="rect">
            <a:avLst/>
          </a:prstGeom>
          <a:noFill/>
        </p:spPr>
      </p:pic>
      <p:pic>
        <p:nvPicPr>
          <p:cNvPr id="3" name="Picture 2" descr="fasor.jpg"/>
          <p:cNvPicPr>
            <a:picLocks noChangeAspect="1"/>
          </p:cNvPicPr>
          <p:nvPr/>
        </p:nvPicPr>
        <p:blipFill>
          <a:blip r:embed="rId4" cstate="print"/>
          <a:stretch>
            <a:fillRect/>
          </a:stretch>
        </p:blipFill>
        <p:spPr>
          <a:xfrm>
            <a:off x="76200" y="5818632"/>
            <a:ext cx="6705600" cy="2715768"/>
          </a:xfrm>
          <a:prstGeom prst="rect">
            <a:avLst/>
          </a:prstGeom>
        </p:spPr>
      </p:pic>
      <p:pic>
        <p:nvPicPr>
          <p:cNvPr id="18436" name="Picture 4" descr="http://t2.gstatic.com/images?q=tbn:ANd9GcQEMN-RfPhayFzkD-Vd8RQFEl7nGfdD3V14b59wRbSARkcROMiVuA"/>
          <p:cNvPicPr>
            <a:picLocks noChangeAspect="1" noChangeArrowheads="1"/>
          </p:cNvPicPr>
          <p:nvPr/>
        </p:nvPicPr>
        <p:blipFill>
          <a:blip r:embed="rId5" cstate="print"/>
          <a:srcRect/>
          <a:stretch>
            <a:fillRect/>
          </a:stretch>
        </p:blipFill>
        <p:spPr bwMode="auto">
          <a:xfrm>
            <a:off x="2743200" y="914400"/>
            <a:ext cx="3715675" cy="3124200"/>
          </a:xfrm>
          <a:prstGeom prst="rect">
            <a:avLst/>
          </a:prstGeom>
          <a:noFill/>
        </p:spPr>
      </p:pic>
      <p:pic>
        <p:nvPicPr>
          <p:cNvPr id="18438" name="Picture 6" descr="http://t2.gstatic.com/images?q=tbn:ANd9GcREDGQr4Yy_lfU7Hew2dr0dTNmha_SktZgj52rWt9ojKDTIrtRd"/>
          <p:cNvPicPr>
            <a:picLocks noChangeAspect="1" noChangeArrowheads="1"/>
          </p:cNvPicPr>
          <p:nvPr/>
        </p:nvPicPr>
        <p:blipFill>
          <a:blip r:embed="rId6" cstate="print"/>
          <a:srcRect/>
          <a:stretch>
            <a:fillRect/>
          </a:stretch>
        </p:blipFill>
        <p:spPr bwMode="auto">
          <a:xfrm>
            <a:off x="3200400" y="990600"/>
            <a:ext cx="2316599" cy="2971800"/>
          </a:xfrm>
          <a:prstGeom prst="rect">
            <a:avLst/>
          </a:prstGeom>
          <a:noFill/>
        </p:spPr>
      </p:pic>
      <p:pic>
        <p:nvPicPr>
          <p:cNvPr id="18440" name="Picture 8" descr="http://t1.gstatic.com/images?q=tbn:ANd9GcQBb-p_058-Qw4Zha7Jsc9lVLkKjQ8fMwpGvaqTPlHBsblZ9vJM"/>
          <p:cNvPicPr>
            <a:picLocks noChangeAspect="1" noChangeArrowheads="1"/>
          </p:cNvPicPr>
          <p:nvPr/>
        </p:nvPicPr>
        <p:blipFill>
          <a:blip r:embed="rId7" cstate="print"/>
          <a:srcRect/>
          <a:stretch>
            <a:fillRect/>
          </a:stretch>
        </p:blipFill>
        <p:spPr bwMode="auto">
          <a:xfrm>
            <a:off x="3200400" y="990600"/>
            <a:ext cx="2362200" cy="2971800"/>
          </a:xfrm>
          <a:prstGeom prst="rect">
            <a:avLst/>
          </a:prstGeom>
          <a:noFill/>
        </p:spPr>
      </p:pic>
      <p:pic>
        <p:nvPicPr>
          <p:cNvPr id="18442" name="Picture 10" descr="http://t1.gstatic.com/images?q=tbn:ANd9GcT8WGr1tmCfEEuA826kxImFUVDXvfw67_hqceqrKUCGDMAkUIsg"/>
          <p:cNvPicPr>
            <a:picLocks noChangeAspect="1" noChangeArrowheads="1"/>
          </p:cNvPicPr>
          <p:nvPr/>
        </p:nvPicPr>
        <p:blipFill>
          <a:blip r:embed="rId8" cstate="print"/>
          <a:srcRect/>
          <a:stretch>
            <a:fillRect/>
          </a:stretch>
        </p:blipFill>
        <p:spPr bwMode="auto">
          <a:xfrm>
            <a:off x="3200400" y="990599"/>
            <a:ext cx="2743200" cy="3048001"/>
          </a:xfrm>
          <a:prstGeom prst="rect">
            <a:avLst/>
          </a:prstGeom>
          <a:noFill/>
        </p:spPr>
      </p:pic>
      <p:pic>
        <p:nvPicPr>
          <p:cNvPr id="18444" name="Picture 12" descr="http://t3.gstatic.com/images?q=tbn:ANd9GcTo2ZuDwoiULYOMTOZsIONqg2zQrZnZWkVw5zdd9S-VuMBT3wsBPw"/>
          <p:cNvPicPr>
            <a:picLocks noChangeAspect="1" noChangeArrowheads="1"/>
          </p:cNvPicPr>
          <p:nvPr/>
        </p:nvPicPr>
        <p:blipFill>
          <a:blip r:embed="rId9" cstate="print"/>
          <a:srcRect/>
          <a:stretch>
            <a:fillRect/>
          </a:stretch>
        </p:blipFill>
        <p:spPr bwMode="auto">
          <a:xfrm>
            <a:off x="3200400" y="990600"/>
            <a:ext cx="2743200" cy="3048000"/>
          </a:xfrm>
          <a:prstGeom prst="rect">
            <a:avLst/>
          </a:prstGeom>
          <a:noFill/>
        </p:spPr>
      </p:pic>
      <p:pic>
        <p:nvPicPr>
          <p:cNvPr id="18446" name="Picture 14" descr="http://blog.estudiominga.com/wp-content/uploads/2011/03/columbia-tree.jpg">
            <a:hlinkClick r:id="rId10"/>
          </p:cNvPr>
          <p:cNvPicPr>
            <a:picLocks noChangeAspect="1" noChangeArrowheads="1"/>
          </p:cNvPicPr>
          <p:nvPr/>
        </p:nvPicPr>
        <p:blipFill>
          <a:blip r:embed="rId11" cstate="print"/>
          <a:srcRect t="13251" r="13604"/>
          <a:stretch>
            <a:fillRect/>
          </a:stretch>
        </p:blipFill>
        <p:spPr bwMode="auto">
          <a:xfrm>
            <a:off x="0" y="380999"/>
            <a:ext cx="6858000" cy="4664777"/>
          </a:xfrm>
          <a:prstGeom prst="rect">
            <a:avLst/>
          </a:prstGeom>
          <a:noFill/>
        </p:spPr>
      </p:pic>
      <p:sp>
        <p:nvSpPr>
          <p:cNvPr id="10" name="TextBox 9"/>
          <p:cNvSpPr txBox="1"/>
          <p:nvPr/>
        </p:nvSpPr>
        <p:spPr>
          <a:xfrm>
            <a:off x="914400" y="4419600"/>
            <a:ext cx="3738524" cy="492443"/>
          </a:xfrm>
          <a:prstGeom prst="rect">
            <a:avLst/>
          </a:prstGeom>
          <a:noFill/>
        </p:spPr>
        <p:txBody>
          <a:bodyPr wrap="none" rtlCol="0">
            <a:spAutoFit/>
          </a:bodyPr>
          <a:lstStyle/>
          <a:p>
            <a:r>
              <a:rPr lang="hu-HU" sz="2600" dirty="0" smtClean="0">
                <a:solidFill>
                  <a:schemeClr val="bg1"/>
                </a:solidFill>
              </a:rPr>
              <a:t>Jobb, ha elmenekülünk!</a:t>
            </a:r>
            <a:endParaRPr lang="en-US" sz="2600" dirty="0">
              <a:solidFill>
                <a:schemeClr val="bg1"/>
              </a:solidFill>
            </a:endParaRPr>
          </a:p>
        </p:txBody>
      </p:sp>
      <p:sp>
        <p:nvSpPr>
          <p:cNvPr id="11" name="Action Button: Back or Previous 10">
            <a:hlinkClick r:id="rId12" action="ppaction://hlinksldjump" highlightClick="1"/>
          </p:cNvPr>
          <p:cNvSpPr/>
          <p:nvPr/>
        </p:nvSpPr>
        <p:spPr>
          <a:xfrm>
            <a:off x="5791200" y="5181600"/>
            <a:ext cx="838200" cy="5334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fade">
                                      <p:cBhvr>
                                        <p:cTn id="7" dur="2000"/>
                                        <p:tgtEl>
                                          <p:spTgt spid="184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438"/>
                                        </p:tgtEl>
                                        <p:attrNameLst>
                                          <p:attrName>style.visibility</p:attrName>
                                        </p:attrNameLst>
                                      </p:cBhvr>
                                      <p:to>
                                        <p:strVal val="visible"/>
                                      </p:to>
                                    </p:set>
                                    <p:animEffect transition="in" filter="fade">
                                      <p:cBhvr>
                                        <p:cTn id="12" dur="2000"/>
                                        <p:tgtEl>
                                          <p:spTgt spid="184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440"/>
                                        </p:tgtEl>
                                        <p:attrNameLst>
                                          <p:attrName>style.visibility</p:attrName>
                                        </p:attrNameLst>
                                      </p:cBhvr>
                                      <p:to>
                                        <p:strVal val="visible"/>
                                      </p:to>
                                    </p:set>
                                    <p:animEffect transition="in" filter="fade">
                                      <p:cBhvr>
                                        <p:cTn id="17" dur="2000"/>
                                        <p:tgtEl>
                                          <p:spTgt spid="1844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442"/>
                                        </p:tgtEl>
                                        <p:attrNameLst>
                                          <p:attrName>style.visibility</p:attrName>
                                        </p:attrNameLst>
                                      </p:cBhvr>
                                      <p:to>
                                        <p:strVal val="visible"/>
                                      </p:to>
                                    </p:set>
                                    <p:animEffect transition="in" filter="fade">
                                      <p:cBhvr>
                                        <p:cTn id="22" dur="2000"/>
                                        <p:tgtEl>
                                          <p:spTgt spid="1844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444"/>
                                        </p:tgtEl>
                                        <p:attrNameLst>
                                          <p:attrName>style.visibility</p:attrName>
                                        </p:attrNameLst>
                                      </p:cBhvr>
                                      <p:to>
                                        <p:strVal val="visible"/>
                                      </p:to>
                                    </p:set>
                                    <p:animEffect transition="in" filter="fade">
                                      <p:cBhvr>
                                        <p:cTn id="27" dur="2000"/>
                                        <p:tgtEl>
                                          <p:spTgt spid="1844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446"/>
                                        </p:tgtEl>
                                        <p:attrNameLst>
                                          <p:attrName>style.visibility</p:attrName>
                                        </p:attrNameLst>
                                      </p:cBhvr>
                                      <p:to>
                                        <p:strVal val="visible"/>
                                      </p:to>
                                    </p:set>
                                    <p:animEffect transition="in" filter="fade">
                                      <p:cBhvr>
                                        <p:cTn id="32" dur="2000"/>
                                        <p:tgtEl>
                                          <p:spTgt spid="1844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2900" y="-76200"/>
            <a:ext cx="6172200" cy="1524000"/>
          </a:xfrm>
        </p:spPr>
        <p:txBody>
          <a:bodyPr/>
          <a:lstStyle/>
          <a:p>
            <a:r>
              <a:rPr lang="hu-HU" i="1" dirty="0" smtClean="0"/>
              <a:t>Az idő „mérése”</a:t>
            </a:r>
            <a:r>
              <a:rPr lang="en-US" dirty="0" smtClean="0"/>
              <a:t/>
            </a:r>
            <a:br>
              <a:rPr lang="en-US" dirty="0" smtClean="0"/>
            </a:br>
            <a:endParaRPr lang="en-US" dirty="0"/>
          </a:p>
        </p:txBody>
      </p:sp>
      <p:sp>
        <p:nvSpPr>
          <p:cNvPr id="4" name="Content Placeholder 3"/>
          <p:cNvSpPr>
            <a:spLocks noGrp="1"/>
          </p:cNvSpPr>
          <p:nvPr>
            <p:ph idx="1"/>
          </p:nvPr>
        </p:nvSpPr>
        <p:spPr>
          <a:xfrm>
            <a:off x="381000" y="609600"/>
            <a:ext cx="6172200" cy="8382000"/>
          </a:xfrm>
        </p:spPr>
        <p:txBody>
          <a:bodyPr>
            <a:noAutofit/>
          </a:bodyPr>
          <a:lstStyle/>
          <a:p>
            <a:pPr>
              <a:lnSpc>
                <a:spcPct val="150000"/>
              </a:lnSpc>
              <a:buClr>
                <a:srgbClr val="C00000"/>
              </a:buClr>
              <a:buSzPct val="110000"/>
              <a:buFont typeface="Wingdings" pitchFamily="2" charset="2"/>
              <a:buChar char=""/>
            </a:pPr>
            <a:r>
              <a:rPr lang="hu-HU" sz="2400" dirty="0" smtClean="0"/>
              <a:t>Még ha ugyanazon processzorcsaládunk is van és ugyanolyan frekvenciával dolgoznak is, megjelenhetnek más és más idők, melyek a következő tényezőknek tudhatók, mint: az operációs rendszer, memória méret, a lemez átviteli sebessége, stb.</a:t>
            </a:r>
          </a:p>
          <a:p>
            <a:pPr>
              <a:lnSpc>
                <a:spcPct val="150000"/>
              </a:lnSpc>
              <a:buClr>
                <a:srgbClr val="C00000"/>
              </a:buClr>
              <a:buSzPct val="110000"/>
              <a:buFont typeface="Wingdings" pitchFamily="2" charset="2"/>
              <a:buChar char=""/>
            </a:pPr>
            <a:r>
              <a:rPr lang="hu-HU" sz="2400" i="1" dirty="0" smtClean="0"/>
              <a:t>Következtetésképpen, a </a:t>
            </a:r>
            <a:r>
              <a:rPr lang="hu-HU" sz="2400" i="1" dirty="0" smtClean="0">
                <a:solidFill>
                  <a:srgbClr val="00B0F0"/>
                </a:solidFill>
              </a:rPr>
              <a:t>végrehajtási idő mérése </a:t>
            </a:r>
            <a:r>
              <a:rPr lang="hu-HU" sz="2400" i="1" dirty="0" smtClean="0"/>
              <a:t>nem egy érvényes kritérium egy algoritmus végrehajtási idejének a leírására.</a:t>
            </a:r>
          </a:p>
          <a:p>
            <a:pPr>
              <a:lnSpc>
                <a:spcPct val="150000"/>
              </a:lnSpc>
              <a:buClr>
                <a:srgbClr val="C00000"/>
              </a:buClr>
              <a:buSzPct val="110000"/>
              <a:buFont typeface="Wingdings" pitchFamily="2" charset="2"/>
              <a:buChar char=""/>
            </a:pPr>
            <a:r>
              <a:rPr lang="hu-HU" sz="2400" i="1" dirty="0" smtClean="0"/>
              <a:t>Egy sokkal használhatóbb végrehajtási időmérés az </a:t>
            </a:r>
            <a:r>
              <a:rPr lang="hu-HU" sz="2400" i="1" dirty="0" smtClean="0">
                <a:solidFill>
                  <a:srgbClr val="92D050"/>
                </a:solidFill>
              </a:rPr>
              <a:t>algoritmus végrehajtásához szükséges </a:t>
            </a:r>
            <a:r>
              <a:rPr lang="hu-HU" sz="2400" b="1" i="1" u="sng" dirty="0" smtClean="0">
                <a:solidFill>
                  <a:srgbClr val="92D050"/>
                </a:solidFill>
              </a:rPr>
              <a:t>elemi lépések számának </a:t>
            </a:r>
            <a:r>
              <a:rPr lang="hu-HU" sz="2400" i="1" dirty="0" smtClean="0">
                <a:solidFill>
                  <a:srgbClr val="92D050"/>
                </a:solidFill>
              </a:rPr>
              <a:t>a meghatározása</a:t>
            </a:r>
            <a:r>
              <a:rPr lang="hu-HU" sz="2400" i="1" dirty="0" smtClean="0"/>
              <a:t>. </a:t>
            </a:r>
            <a:endParaRPr lang="en-US" sz="2400" dirty="0"/>
          </a:p>
        </p:txBody>
      </p:sp>
      <p:sp>
        <p:nvSpPr>
          <p:cNvPr id="5" name="Cloud Callout 4"/>
          <p:cNvSpPr/>
          <p:nvPr/>
        </p:nvSpPr>
        <p:spPr>
          <a:xfrm>
            <a:off x="762000" y="1447800"/>
            <a:ext cx="5715000" cy="3581400"/>
          </a:xfrm>
          <a:prstGeom prst="cloudCallout">
            <a:avLst>
              <a:gd name="adj1" fmla="val -15042"/>
              <a:gd name="adj2" fmla="val 1353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i="1" dirty="0" smtClean="0"/>
              <a:t>A lépések fogalmának meghatározása független kell legyen az illető számítógép típusától, melyen a program végrehajtása történik.</a:t>
            </a:r>
            <a:endParaRPr lang="en-US" dirty="0"/>
          </a:p>
        </p:txBody>
      </p:sp>
      <p:sp>
        <p:nvSpPr>
          <p:cNvPr id="6" name="Quad Arrow 5"/>
          <p:cNvSpPr/>
          <p:nvPr/>
        </p:nvSpPr>
        <p:spPr>
          <a:xfrm>
            <a:off x="4953000" y="1905000"/>
            <a:ext cx="685800" cy="609600"/>
          </a:xfrm>
          <a:prstGeom prst="quad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762000" y="8077200"/>
            <a:ext cx="5867400" cy="91440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10" presetClass="entr" presetSubtype="0" fill="hold" grpId="1"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6"/>
                    </p:tgtEl>
                  </p:cond>
                </p:stCondLst>
                <p:endSync evt="end" delay="0">
                  <p:rtn val="all"/>
                </p:endSync>
                <p:childTnLst>
                  <p:par>
                    <p:cTn id="14" fill="hold">
                      <p:stCondLst>
                        <p:cond delay="0"/>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2000"/>
                                        <p:tgtEl>
                                          <p:spTgt spid="5"/>
                                        </p:tgtEl>
                                      </p:cBhvr>
                                    </p:animEffect>
                                    <p:set>
                                      <p:cBhvr>
                                        <p:cTn id="18" dur="1" fill="hold">
                                          <p:stCondLst>
                                            <p:cond delay="1999"/>
                                          </p:stCondLst>
                                        </p:cTn>
                                        <p:tgtEl>
                                          <p:spTgt spid="5"/>
                                        </p:tgtEl>
                                        <p:attrNameLst>
                                          <p:attrName>style.visibility</p:attrName>
                                        </p:attrNameLst>
                                      </p:cBhvr>
                                      <p:to>
                                        <p:strVal val="hidden"/>
                                      </p:to>
                                    </p:set>
                                  </p:childTnLst>
                                </p:cTn>
                              </p:par>
                              <p:par>
                                <p:cTn id="19" presetID="10" presetClass="exit" presetSubtype="0" fill="hold" grpId="2" nodeType="withEffect">
                                  <p:stCondLst>
                                    <p:cond delay="0"/>
                                  </p:stCondLst>
                                  <p:childTnLst>
                                    <p:animEffect transition="out" filter="fade">
                                      <p:cBhvr>
                                        <p:cTn id="20" dur="2000"/>
                                        <p:tgtEl>
                                          <p:spTgt spid="6"/>
                                        </p:tgtEl>
                                      </p:cBhvr>
                                    </p:animEffect>
                                    <p:set>
                                      <p:cBhvr>
                                        <p:cTn id="21" dur="1" fill="hold">
                                          <p:stCondLst>
                                            <p:cond delay="19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animBg="1"/>
      <p:bldP spid="5" grpId="1" animBg="1"/>
      <p:bldP spid="6" grpId="1" animBg="1"/>
      <p:bldP spid="6"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2900" y="-76200"/>
            <a:ext cx="6172200" cy="1524000"/>
          </a:xfrm>
        </p:spPr>
        <p:txBody>
          <a:bodyPr/>
          <a:lstStyle/>
          <a:p>
            <a:r>
              <a:rPr lang="hu-HU" i="1" dirty="0" smtClean="0"/>
              <a:t>Az idő „mérése”</a:t>
            </a:r>
            <a:r>
              <a:rPr lang="en-US" dirty="0" smtClean="0"/>
              <a:t/>
            </a:r>
            <a:br>
              <a:rPr lang="en-US" dirty="0" smtClean="0"/>
            </a:br>
            <a:endParaRPr lang="en-US" dirty="0"/>
          </a:p>
        </p:txBody>
      </p:sp>
      <p:sp>
        <p:nvSpPr>
          <p:cNvPr id="4" name="Content Placeholder 3"/>
          <p:cNvSpPr>
            <a:spLocks noGrp="1"/>
          </p:cNvSpPr>
          <p:nvPr>
            <p:ph idx="1"/>
          </p:nvPr>
        </p:nvSpPr>
        <p:spPr>
          <a:xfrm>
            <a:off x="381000" y="609600"/>
            <a:ext cx="6172200" cy="8382000"/>
          </a:xfrm>
        </p:spPr>
        <p:txBody>
          <a:bodyPr>
            <a:noAutofit/>
          </a:bodyPr>
          <a:lstStyle/>
          <a:p>
            <a:pPr>
              <a:lnSpc>
                <a:spcPct val="150000"/>
              </a:lnSpc>
              <a:buClr>
                <a:srgbClr val="C00000"/>
              </a:buClr>
              <a:buSzPct val="110000"/>
              <a:buFont typeface="Wingdings" pitchFamily="2" charset="2"/>
              <a:buChar char=""/>
            </a:pPr>
            <a:r>
              <a:rPr lang="hu-HU" sz="2400" dirty="0" smtClean="0"/>
              <a:t>Bármelyik becslésből következtethetünk arra, hogy a </a:t>
            </a:r>
            <a:r>
              <a:rPr lang="hu-HU" sz="2400" dirty="0" smtClean="0">
                <a:solidFill>
                  <a:srgbClr val="FF0000"/>
                </a:solidFill>
              </a:rPr>
              <a:t>pszeudokódban leírt sor </a:t>
            </a:r>
            <a:r>
              <a:rPr lang="hu-HU" sz="2400" dirty="0" smtClean="0"/>
              <a:t>ugyanannyi idő alatt lesz végrehajtva.</a:t>
            </a:r>
          </a:p>
          <a:p>
            <a:pPr>
              <a:lnSpc>
                <a:spcPct val="150000"/>
              </a:lnSpc>
              <a:buClr>
                <a:srgbClr val="C00000"/>
              </a:buClr>
              <a:buSzPct val="110000"/>
              <a:buFont typeface="Wingdings" pitchFamily="2" charset="2"/>
              <a:buChar char=""/>
            </a:pPr>
            <a:endParaRPr lang="hu-HU" sz="2400" dirty="0" smtClean="0"/>
          </a:p>
          <a:p>
            <a:pPr>
              <a:lnSpc>
                <a:spcPct val="150000"/>
              </a:lnSpc>
              <a:buClr>
                <a:srgbClr val="C00000"/>
              </a:buClr>
              <a:buSzPct val="110000"/>
              <a:buFont typeface="Wingdings" pitchFamily="2" charset="2"/>
              <a:buChar char=""/>
            </a:pPr>
            <a:r>
              <a:rPr lang="hu-HU" sz="2400" dirty="0" smtClean="0"/>
              <a:t>Viszont van néhány érv, ami e döntés ellen szól. Mint például az, hogy bizonyos sorok nem konstans idő alatt hajtódnak végre. </a:t>
            </a:r>
            <a:endParaRPr lang="en-US" sz="2400" dirty="0"/>
          </a:p>
        </p:txBody>
      </p:sp>
      <p:sp>
        <p:nvSpPr>
          <p:cNvPr id="8" name="Rectangle 7"/>
          <p:cNvSpPr/>
          <p:nvPr/>
        </p:nvSpPr>
        <p:spPr>
          <a:xfrm>
            <a:off x="609600" y="2286000"/>
            <a:ext cx="57912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hu-HU" dirty="0" smtClean="0"/>
              <a:t>Nyilvánvaló, hogy különböző sorokra más időintervallumokat kapunk, de ugyanaz a sor, mindig ugyanazon az időintervallumon fog végrehajtódni.</a:t>
            </a:r>
            <a:endParaRPr lang="en-US" dirty="0"/>
          </a:p>
        </p:txBody>
      </p:sp>
      <p:sp>
        <p:nvSpPr>
          <p:cNvPr id="9" name="Rectangle 8"/>
          <p:cNvSpPr/>
          <p:nvPr/>
        </p:nvSpPr>
        <p:spPr>
          <a:xfrm>
            <a:off x="762000" y="5257800"/>
            <a:ext cx="5638800" cy="3429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hu-HU" dirty="0" smtClean="0"/>
              <a:t>Így ha egy olyan sorunk van, mellyel egy sorozatot akarunk rendezni, akkor ennek a sornak a végrehajtási ideje függ a sorozat méretétől. Mégis, egy ilyen sor magába rejt egy csomó lépést, melyek nem voltak bemutatva a leírás egyszerűsége végett.</a:t>
            </a:r>
            <a:endParaRPr lang="en-US" dirty="0" smtClean="0"/>
          </a:p>
          <a:p>
            <a:pPr algn="ctr"/>
            <a:endParaRPr lang="en-US" dirty="0"/>
          </a:p>
        </p:txBody>
      </p:sp>
      <p:sp>
        <p:nvSpPr>
          <p:cNvPr id="12" name="Rectangle 11"/>
          <p:cNvSpPr/>
          <p:nvPr/>
        </p:nvSpPr>
        <p:spPr>
          <a:xfrm>
            <a:off x="228600" y="762000"/>
            <a:ext cx="6477000" cy="800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b="1" dirty="0" smtClean="0"/>
              <a:t>Gyorsrendezés </a:t>
            </a:r>
            <a:r>
              <a:rPr lang="hu-HU" dirty="0" smtClean="0"/>
              <a:t>algoritmus pszeudokódja:</a:t>
            </a:r>
          </a:p>
          <a:p>
            <a:pPr algn="ctr"/>
            <a:endParaRPr lang="hu-HU" dirty="0" smtClean="0"/>
          </a:p>
          <a:p>
            <a:r>
              <a:rPr lang="hu-HU" b="1" dirty="0" smtClean="0"/>
              <a:t>function</a:t>
            </a:r>
            <a:r>
              <a:rPr lang="hu-HU" dirty="0" smtClean="0"/>
              <a:t> quicksort(array, left, right) </a:t>
            </a:r>
          </a:p>
          <a:p>
            <a:r>
              <a:rPr lang="hu-HU" b="1" dirty="0" smtClean="0"/>
              <a:t>if</a:t>
            </a:r>
            <a:r>
              <a:rPr lang="hu-HU" dirty="0" smtClean="0"/>
              <a:t> right &gt; left</a:t>
            </a:r>
          </a:p>
          <a:p>
            <a:r>
              <a:rPr lang="hu-HU" dirty="0" smtClean="0"/>
              <a:t>    	select a pivot index (e.g. pivotIndex := left)</a:t>
            </a:r>
          </a:p>
          <a:p>
            <a:r>
              <a:rPr lang="hu-HU" dirty="0" smtClean="0"/>
              <a:t> 	pivotNewIndex := </a:t>
            </a:r>
            <a:r>
              <a:rPr lang="hu-HU" sz="1600" dirty="0" smtClean="0"/>
              <a:t>partition(array, left, right, pivotIndex) </a:t>
            </a:r>
          </a:p>
          <a:p>
            <a:r>
              <a:rPr lang="hu-HU" dirty="0" smtClean="0"/>
              <a:t>	quicksort(array, left, pivotNewIndex-1) </a:t>
            </a:r>
          </a:p>
          <a:p>
            <a:r>
              <a:rPr lang="hu-HU" dirty="0" smtClean="0"/>
              <a:t>	quicksort(array, pivotNewIndex+1, right)</a:t>
            </a:r>
          </a:p>
          <a:p>
            <a:endParaRPr lang="hu-HU" dirty="0" smtClean="0"/>
          </a:p>
          <a:p>
            <a:pPr algn="just"/>
            <a:r>
              <a:rPr lang="hu-HU" sz="1200" dirty="0" smtClean="0"/>
              <a:t>A beszúró rendezéshez hasonlóan kikeresi a beszúrandó elem helyét, de míg a beszúró rendezés a rendezett részsorozatba beillő helyre teszi be az elemet, a gyorsrendezés a teljes számsort figyelembe véve az elemet a végleges helyére teszi.</a:t>
            </a:r>
            <a:endParaRPr lang="en-US" sz="1200" dirty="0" smtClean="0"/>
          </a:p>
          <a:p>
            <a:pPr algn="just"/>
            <a:r>
              <a:rPr lang="hu-HU" sz="1200" dirty="0" smtClean="0"/>
              <a:t>A gyorsrendezés egyik nagy előnye, hogy helyben rendező algoritmus. Futási ideje legrosszabb esetben O(n</a:t>
            </a:r>
            <a:r>
              <a:rPr lang="hu-HU" sz="1200" baseline="30000" dirty="0" smtClean="0"/>
              <a:t>2</a:t>
            </a:r>
            <a:r>
              <a:rPr lang="hu-HU" sz="1200" dirty="0" smtClean="0"/>
              <a:t>), átlagos esetben viszont O(n log n). Hatékonysága nagymértékben függ attól, hogy melyik elemet választjuk strázsának. Ha az első számot választjuk, akkor egy növekvő sorrendben levő bemeneti számsorozat rendezése minden lépésben kiegyensúlyozatlan felosztást eredményez. Különböző felosztási eljárások vannak, strázsának választható például egy véletlen sorszámú elem, vagy a sorozat középső eleme. </a:t>
            </a:r>
            <a:endParaRPr lang="en-US" sz="1200" dirty="0" smtClean="0"/>
          </a:p>
          <a:p>
            <a:pPr algn="just"/>
            <a:r>
              <a:rPr lang="hu-HU" sz="1200" dirty="0" smtClean="0"/>
              <a:t>Ha a felosztás kiegyensúlyozott, akkor futási ideje ugyanannyi, mint az összefésülő rendezésé, ha viszont nem kiegyensúlyozott, akkor a beszúró rendezésével megegyező. Ez akkor fordul elő, ha az eredeti tömböt felosztjuk egy 1 és egy n-1 elemű résztömbre. Ha ez a kiegyensúlyozatlan felosztás ismétlődik minden lépésnél, akkor a legrosszab esethez jutunk. Ha a felosztási időt O(n)-el jelöljük, a gyorsrendezés legrosszabb esetében a futási idő rekurzív képlete: </a:t>
            </a:r>
            <a:endParaRPr lang="en-US" sz="1200" dirty="0" smtClean="0"/>
          </a:p>
          <a:p>
            <a:pPr algn="just"/>
            <a:r>
              <a:rPr lang="hu-HU" sz="1200" dirty="0" smtClean="0"/>
              <a:t>T(n)=T(n-1)+O(n)</a:t>
            </a:r>
            <a:endParaRPr lang="en-US" sz="1200" dirty="0" smtClean="0"/>
          </a:p>
          <a:p>
            <a:pPr algn="just"/>
            <a:r>
              <a:rPr lang="hu-HU" sz="1200" dirty="0" smtClean="0"/>
              <a:t>A képlet kiértékelése T(n)=O(n</a:t>
            </a:r>
            <a:r>
              <a:rPr lang="hu-HU" sz="1200" baseline="30000" dirty="0" smtClean="0"/>
              <a:t>2</a:t>
            </a:r>
            <a:r>
              <a:rPr lang="hu-HU" sz="1200" dirty="0" smtClean="0"/>
              <a:t>) egyenlőséghez vezet, e szerint a gyorsrendezés legrosszab esete ugyanolyan futási időt mutat, mint a minimumkiválasztásos és a beszúró rendezés.</a:t>
            </a:r>
            <a:endParaRPr lang="en-US" sz="1200" dirty="0" smtClean="0"/>
          </a:p>
          <a:p>
            <a:pPr algn="just"/>
            <a:r>
              <a:rPr lang="hu-HU" sz="1200" dirty="0" smtClean="0"/>
              <a:t>Gyorsabb az algoritmus, ha a felosztás kiegyensúlyozott, azaz minden felosztás pontosan ketté osztja a tömböt. Ekkor a futási időt meghatározó rekurzív képlet:</a:t>
            </a:r>
            <a:endParaRPr lang="en-US" sz="1200" dirty="0" smtClean="0"/>
          </a:p>
          <a:p>
            <a:pPr algn="just"/>
            <a:r>
              <a:rPr lang="hu-HU" sz="1200" dirty="0" smtClean="0"/>
              <a:t>T(n)=2T(n/2)+O(n)</a:t>
            </a:r>
            <a:endParaRPr lang="en-US" sz="1200" dirty="0" smtClean="0"/>
          </a:p>
          <a:p>
            <a:pPr algn="just"/>
            <a:r>
              <a:rPr lang="hu-HU" sz="1200" dirty="0" smtClean="0"/>
              <a:t>A képlet megoldása T(n)=O(n log n), tehát ennyi a legjobb eset futási ideje.</a:t>
            </a:r>
            <a:endParaRPr lang="en-US" sz="1200" dirty="0" smtClean="0"/>
          </a:p>
          <a:p>
            <a:pPr algn="just"/>
            <a:r>
              <a:rPr lang="hu-HU" sz="1200" dirty="0" smtClean="0"/>
              <a:t>Az összefésülő rendezéshez hasonlóan, mivel rekurzív algoritmus, szükség van külön tárhelyre a verem számára. Ha a részsorozatok pontosan feleződnek, akkor a maximális verem mélység log n, tehát a verem által elfoglalt tárbonyoultság O(log n) nagyságrendű. Legrosszabb esetben, amikor minden felosztás n-1 illetve 1 hosszúságú résztömböt eredményez, akkor a tárbonyolultság O(n) nagyságrendű.</a:t>
            </a:r>
            <a:endParaRPr lang="en-US" sz="1200" dirty="0"/>
          </a:p>
        </p:txBody>
      </p:sp>
      <p:sp>
        <p:nvSpPr>
          <p:cNvPr id="13" name="Oval 12"/>
          <p:cNvSpPr/>
          <p:nvPr/>
        </p:nvSpPr>
        <p:spPr>
          <a:xfrm>
            <a:off x="152400" y="914400"/>
            <a:ext cx="6400800" cy="2590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438400" y="1371600"/>
            <a:ext cx="3657600" cy="381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019800" y="914400"/>
            <a:ext cx="5334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2600" b="1" dirty="0" smtClean="0">
                <a:solidFill>
                  <a:srgbClr val="FF0000"/>
                </a:solidFill>
              </a:rPr>
              <a:t>x</a:t>
            </a:r>
            <a:endParaRPr lang="en-US" sz="2600" b="1" dirty="0">
              <a:solidFill>
                <a:srgbClr val="FF0000"/>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0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2000"/>
                                        <p:tgtEl>
                                          <p:spTgt spid="15"/>
                                        </p:tgtEl>
                                      </p:cBhvr>
                                    </p:animEffect>
                                  </p:childTnLst>
                                </p:cTn>
                              </p:par>
                            </p:childTnLst>
                          </p:cTn>
                        </p:par>
                      </p:childTnLst>
                    </p:cTn>
                  </p:par>
                </p:childTnLst>
              </p:cTn>
              <p:nextCondLst>
                <p:cond evt="onClick" delay="0">
                  <p:tgtEl>
                    <p:spTgt spid="14"/>
                  </p:tgtEl>
                </p:cond>
              </p:nextCondLst>
            </p:seq>
            <p:seq concurrent="1" nextAc="seek">
              <p:cTn id="14" restart="whenNotActive" fill="hold" evtFilter="cancelBubble" nodeType="interactiveSeq">
                <p:stCondLst>
                  <p:cond evt="onClick" delay="0">
                    <p:tgtEl>
                      <p:spTgt spid="15"/>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grpId="1" nodeType="clickEffect">
                                  <p:stCondLst>
                                    <p:cond delay="0"/>
                                  </p:stCondLst>
                                  <p:childTnLst>
                                    <p:animEffect transition="out" filter="fade">
                                      <p:cBhvr>
                                        <p:cTn id="18" dur="2000"/>
                                        <p:tgtEl>
                                          <p:spTgt spid="13"/>
                                        </p:tgtEl>
                                      </p:cBhvr>
                                    </p:animEffect>
                                    <p:set>
                                      <p:cBhvr>
                                        <p:cTn id="19" dur="1" fill="hold">
                                          <p:stCondLst>
                                            <p:cond delay="1999"/>
                                          </p:stCondLst>
                                        </p:cTn>
                                        <p:tgtEl>
                                          <p:spTgt spid="13"/>
                                        </p:tgtEl>
                                        <p:attrNameLst>
                                          <p:attrName>style.visibility</p:attrName>
                                        </p:attrNameLst>
                                      </p:cBhvr>
                                      <p:to>
                                        <p:strVal val="hidden"/>
                                      </p:to>
                                    </p:set>
                                  </p:childTnLst>
                                </p:cTn>
                              </p:par>
                              <p:par>
                                <p:cTn id="20" presetID="10" presetClass="exit" presetSubtype="0" fill="hold" grpId="1" nodeType="withEffect">
                                  <p:stCondLst>
                                    <p:cond delay="0"/>
                                  </p:stCondLst>
                                  <p:childTnLst>
                                    <p:animEffect transition="out" filter="fade">
                                      <p:cBhvr>
                                        <p:cTn id="21" dur="2000"/>
                                        <p:tgtEl>
                                          <p:spTgt spid="12"/>
                                        </p:tgtEl>
                                      </p:cBhvr>
                                    </p:animEffect>
                                    <p:set>
                                      <p:cBhvr>
                                        <p:cTn id="22" dur="1" fill="hold">
                                          <p:stCondLst>
                                            <p:cond delay="1999"/>
                                          </p:stCondLst>
                                        </p:cTn>
                                        <p:tgtEl>
                                          <p:spTgt spid="1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2000"/>
                                        <p:tgtEl>
                                          <p:spTgt spid="15"/>
                                        </p:tgtEl>
                                      </p:cBhvr>
                                    </p:animEffect>
                                    <p:set>
                                      <p:cBhvr>
                                        <p:cTn id="25" dur="1" fill="hold">
                                          <p:stCondLst>
                                            <p:cond delay="19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2" grpId="0" animBg="1"/>
      <p:bldP spid="12" grpId="1" animBg="1"/>
      <p:bldP spid="13" grpId="0" animBg="1"/>
      <p:bldP spid="13" grpId="1" animBg="1"/>
      <p:bldP spid="15" grpId="0" animBg="1"/>
      <p:bldP spid="15"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afe855aad932c4be3d7c34155aa1cc39ff23fd4"/>
</p:tagLst>
</file>

<file path=ppt/theme/theme1.xml><?xml version="1.0" encoding="utf-8"?>
<a:theme xmlns:a="http://schemas.openxmlformats.org/drawingml/2006/main" name="Office Them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2942</TotalTime>
  <Words>6202</Words>
  <Application>Microsoft Office PowerPoint</Application>
  <PresentationFormat>On-screen Show (4:3)</PresentationFormat>
  <Paragraphs>1056</Paragraphs>
  <Slides>67</Slides>
  <Notes>2</Notes>
  <HiddenSlides>0</HiddenSlides>
  <MMClips>0</MMClips>
  <ScaleCrop>false</ScaleCrop>
  <HeadingPairs>
    <vt:vector size="8" baseType="variant">
      <vt:variant>
        <vt:lpstr>Theme</vt:lpstr>
      </vt:variant>
      <vt:variant>
        <vt:i4>1</vt:i4>
      </vt:variant>
      <vt:variant>
        <vt:lpstr>Embedded OLE Servers</vt:lpstr>
      </vt:variant>
      <vt:variant>
        <vt:i4>2</vt:i4>
      </vt:variant>
      <vt:variant>
        <vt:lpstr>Slide Titles</vt:lpstr>
      </vt:variant>
      <vt:variant>
        <vt:i4>67</vt:i4>
      </vt:variant>
      <vt:variant>
        <vt:lpstr>Custom Shows</vt:lpstr>
      </vt:variant>
      <vt:variant>
        <vt:i4>10</vt:i4>
      </vt:variant>
    </vt:vector>
  </HeadingPairs>
  <TitlesOfParts>
    <vt:vector size="80" baseType="lpstr">
      <vt:lpstr>Office Theme</vt:lpstr>
      <vt:lpstr>Equation</vt:lpstr>
      <vt:lpstr>Presentation</vt:lpstr>
      <vt:lpstr>A GRÁFELMÉLETI ALGORITMUSOK TANÍTÁSA </vt:lpstr>
      <vt:lpstr>A jövő kiszámítható</vt:lpstr>
      <vt:lpstr>Tartalomjegyzék</vt:lpstr>
      <vt:lpstr>I.1. A komplexitás vizsgálása</vt:lpstr>
      <vt:lpstr>Slide 5</vt:lpstr>
      <vt:lpstr>Slide 6</vt:lpstr>
      <vt:lpstr>Slide 7</vt:lpstr>
      <vt:lpstr>Az idő „mérése” </vt:lpstr>
      <vt:lpstr>Az idő „mérése” </vt:lpstr>
      <vt:lpstr>Az idő „mérése” </vt:lpstr>
      <vt:lpstr>A legrosszabb eset és az átlageset</vt:lpstr>
      <vt:lpstr>A legrosszabb eset és az átlageset</vt:lpstr>
      <vt:lpstr>A komplexitás rendje</vt:lpstr>
      <vt:lpstr>I.2. Irányított utak a gráfokban</vt:lpstr>
      <vt:lpstr>I.2. Irányított utak a gráfokban</vt:lpstr>
      <vt:lpstr>I.2. Irányított utak a gráfokban</vt:lpstr>
      <vt:lpstr>I.2. Irányított utak a gráfokban</vt:lpstr>
      <vt:lpstr>I.2. Irányított utak a gráfokban</vt:lpstr>
      <vt:lpstr>I.2. Irányított utak a gráfokban</vt:lpstr>
      <vt:lpstr>I.2. Irányított utak a gráfokban</vt:lpstr>
      <vt:lpstr>I.2. Irányított utak a gráfokban</vt:lpstr>
      <vt:lpstr>I.2. Irányított utak a gráfokban</vt:lpstr>
      <vt:lpstr>1.2.1. Irányított utak optimalizálása az  hipotézisben </vt:lpstr>
      <vt:lpstr>I.2.2. Minimális irányított utak a gráfban </vt:lpstr>
      <vt:lpstr>A minimális irányított az adott kiinduló csúcsból az adott cél csúcsig </vt:lpstr>
      <vt:lpstr>A minimális irányított az adott kiinduló csúcsból az adott cél csúcsig </vt:lpstr>
      <vt:lpstr>A minimális irányított út az adott kiinduló csúcsból az adott cél csúcsig </vt:lpstr>
      <vt:lpstr>I.2.2. Minimális irányított utak a gráfban </vt:lpstr>
      <vt:lpstr>Minimális irányított utak a gráfban</vt:lpstr>
      <vt:lpstr>I.2.3. Egy adott csúcsból kiinduló minimális irányított utak értéke</vt:lpstr>
      <vt:lpstr>Slide 31</vt:lpstr>
      <vt:lpstr>Slide 32</vt:lpstr>
      <vt:lpstr>Slide 33</vt:lpstr>
      <vt:lpstr>Slide 34</vt:lpstr>
      <vt:lpstr>I.2.3. Egy adott csúcsból kiinduló minimális irányított utak értéke</vt:lpstr>
      <vt:lpstr>I.2.3.1. Moore-Dijkstra algoritmusa</vt:lpstr>
      <vt:lpstr>I.2.3.1. Moore-Dijkstra algoritmusa</vt:lpstr>
      <vt:lpstr>I.2.3.1. Moore-Dijkstra algoritmusa</vt:lpstr>
      <vt:lpstr>I.2.3.1. Moore-Dijkstra algoritmusa</vt:lpstr>
      <vt:lpstr>I.2.3.1. Moore-Dijkstra algoritmusa</vt:lpstr>
      <vt:lpstr>I.2.3.1. Moore-Dijkstra algoritmusa</vt:lpstr>
      <vt:lpstr>I.2.3.1. Moore-Dijkstra algoritmusa</vt:lpstr>
      <vt:lpstr>I.2.3. Egy adott csúcsból kiinduló minimális irányított utak értéke</vt:lpstr>
      <vt:lpstr>I.2.3.2. Bellman-Kalaba algoritmusa</vt:lpstr>
      <vt:lpstr>I.2.3.2. Bellman-Kalaba algoritmusa</vt:lpstr>
      <vt:lpstr>I.2.3.2. Bellman-Kalaba algoritmusa</vt:lpstr>
      <vt:lpstr>I.2.3.2. Bellman-Kalaba algoritmusa</vt:lpstr>
      <vt:lpstr>I.2.3.2. Bellman-Kalaba algoritmusa</vt:lpstr>
      <vt:lpstr>Összegzésként:</vt:lpstr>
      <vt:lpstr>Slide 50</vt:lpstr>
      <vt:lpstr>Összegzésként:</vt:lpstr>
      <vt:lpstr>I.2.4. Mátrixos algoritmusok a minimális értékekre </vt:lpstr>
      <vt:lpstr>Összegzésként:</vt:lpstr>
      <vt:lpstr>A legrövidebb utak algoritmusainak bonyolúltsága</vt:lpstr>
      <vt:lpstr>Kérdés</vt:lpstr>
      <vt:lpstr>Kérdés</vt:lpstr>
      <vt:lpstr>Kérdés</vt:lpstr>
      <vt:lpstr>Kérdés</vt:lpstr>
      <vt:lpstr>Kérdés</vt:lpstr>
      <vt:lpstr>I.3. Az irányított gráfokban az erősen összefüggő tulajdonság vizsgálata </vt:lpstr>
      <vt:lpstr>1.4. Más gráffeldolgozó algoritmusok komplexitásának vizsgálata </vt:lpstr>
      <vt:lpstr>Hogyan érem el, hogy a diákok 11. osztályban könnyedén megértsék a bejárási algoritmusokat?</vt:lpstr>
      <vt:lpstr>A gráf egyik ábrázoli módjából a másikba való átírása felfedezésen alapuló tanulással</vt:lpstr>
      <vt:lpstr>A gráf egyik ábrázoli módjából a másikba való átírása felfedezésen alapuló tanulással</vt:lpstr>
      <vt:lpstr>A gráf egyik ábrázoli módjából a másikba való átírása felfedezésen alapuló tanulással</vt:lpstr>
      <vt:lpstr>II.3. A gráfelméleti algoritmusok tanításában használt didaktikai stratégiák </vt:lpstr>
      <vt:lpstr>II.4. A gráf feldolgozó algoritmusok tanításának specifikus módszerei  </vt:lpstr>
      <vt:lpstr>A komplexitas vizsgalasa</vt:lpstr>
      <vt:lpstr>Feladatok iranyitott utak prob</vt:lpstr>
      <vt:lpstr>Felvetheto problemak</vt:lpstr>
      <vt:lpstr>egy csucsbol adott csucsba</vt:lpstr>
      <vt:lpstr>melysegi</vt:lpstr>
      <vt:lpstr>szelessegi</vt:lpstr>
      <vt:lpstr>bellman_kalaba</vt:lpstr>
      <vt:lpstr>Irányított utak a gráfokban</vt:lpstr>
      <vt:lpstr>Mas graffeldolgozo algor komp</vt:lpstr>
      <vt:lpstr>Moore Dijkstra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kalika</dc:creator>
  <cp:lastModifiedBy>kalika</cp:lastModifiedBy>
  <cp:revision>757</cp:revision>
  <dcterms:created xsi:type="dcterms:W3CDTF">2013-04-30T13:02:52Z</dcterms:created>
  <dcterms:modified xsi:type="dcterms:W3CDTF">2013-05-08T16:07:39Z</dcterms:modified>
</cp:coreProperties>
</file>